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activeX/activeX1.xml" ContentType="application/vnd.ms-office.activeX+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ctiveX/activeX2.xml" ContentType="application/vnd.ms-office.activeX+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activeX/activeX3.xml" ContentType="application/vnd.ms-office.activeX+xml"/>
  <Override PartName="/ppt/notesSlides/notesSlide43.xml" ContentType="application/vnd.openxmlformats-officedocument.presentationml.notesSlide+xml"/>
  <Override PartName="/ppt/activeX/activeX4.xml" ContentType="application/vnd.ms-office.activeX+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activeX/activeX5.xml" ContentType="application/vnd.ms-office.activeX+xml"/>
  <Override PartName="/ppt/notesSlides/notesSlide65.xml" ContentType="application/vnd.openxmlformats-officedocument.presentationml.notesSlide+xml"/>
  <Override PartName="/ppt/activeX/activeX6.xml" ContentType="application/vnd.ms-office.activeX+xml"/>
  <Override PartName="/ppt/activeX/activeX7.xml" ContentType="application/vnd.ms-office.activeX+xml"/>
  <Override PartName="/ppt/activeX/activeX8.xml" ContentType="application/vnd.ms-office.activeX+xml"/>
  <Override PartName="/ppt/activeX/activeX9.xml" ContentType="application/vnd.ms-office.activeX+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activeX/activeX10.xml" ContentType="application/vnd.ms-office.activeX+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activeX/activeX11.xml" ContentType="application/vnd.ms-office.activeX+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embeddings/oleObject8.bin" ContentType="application/vnd.openxmlformats-officedocument.oleObject"/>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9" r:id="rId1"/>
  </p:sldMasterIdLst>
  <p:notesMasterIdLst>
    <p:notesMasterId r:id="rId128"/>
  </p:notesMasterIdLst>
  <p:sldIdLst>
    <p:sldId id="320" r:id="rId2"/>
    <p:sldId id="321" r:id="rId3"/>
    <p:sldId id="322" r:id="rId4"/>
    <p:sldId id="444" r:id="rId5"/>
    <p:sldId id="474" r:id="rId6"/>
    <p:sldId id="260" r:id="rId7"/>
    <p:sldId id="315" r:id="rId8"/>
    <p:sldId id="316" r:id="rId9"/>
    <p:sldId id="317" r:id="rId10"/>
    <p:sldId id="318" r:id="rId11"/>
    <p:sldId id="314" r:id="rId12"/>
    <p:sldId id="324" r:id="rId13"/>
    <p:sldId id="319" r:id="rId14"/>
    <p:sldId id="325" r:id="rId15"/>
    <p:sldId id="326" r:id="rId16"/>
    <p:sldId id="327" r:id="rId17"/>
    <p:sldId id="328" r:id="rId18"/>
    <p:sldId id="329" r:id="rId19"/>
    <p:sldId id="330" r:id="rId20"/>
    <p:sldId id="331" r:id="rId21"/>
    <p:sldId id="332" r:id="rId22"/>
    <p:sldId id="445" r:id="rId23"/>
    <p:sldId id="472" r:id="rId24"/>
    <p:sldId id="473" r:id="rId25"/>
    <p:sldId id="453" r:id="rId26"/>
    <p:sldId id="454" r:id="rId27"/>
    <p:sldId id="333" r:id="rId28"/>
    <p:sldId id="334" r:id="rId29"/>
    <p:sldId id="336" r:id="rId30"/>
    <p:sldId id="456" r:id="rId31"/>
    <p:sldId id="337" r:id="rId32"/>
    <p:sldId id="455" r:id="rId33"/>
    <p:sldId id="338" r:id="rId34"/>
    <p:sldId id="457" r:id="rId35"/>
    <p:sldId id="340" r:id="rId36"/>
    <p:sldId id="341" r:id="rId37"/>
    <p:sldId id="342" r:id="rId38"/>
    <p:sldId id="343" r:id="rId39"/>
    <p:sldId id="344" r:id="rId40"/>
    <p:sldId id="345" r:id="rId41"/>
    <p:sldId id="458" r:id="rId42"/>
    <p:sldId id="346" r:id="rId43"/>
    <p:sldId id="347" r:id="rId44"/>
    <p:sldId id="348" r:id="rId45"/>
    <p:sldId id="350" r:id="rId46"/>
    <p:sldId id="351" r:id="rId47"/>
    <p:sldId id="352" r:id="rId48"/>
    <p:sldId id="353" r:id="rId49"/>
    <p:sldId id="354" r:id="rId50"/>
    <p:sldId id="355" r:id="rId51"/>
    <p:sldId id="356" r:id="rId52"/>
    <p:sldId id="357" r:id="rId53"/>
    <p:sldId id="358" r:id="rId54"/>
    <p:sldId id="359"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 id="376" r:id="rId68"/>
    <p:sldId id="377" r:id="rId69"/>
    <p:sldId id="378" r:id="rId70"/>
    <p:sldId id="379" r:id="rId71"/>
    <p:sldId id="380" r:id="rId72"/>
    <p:sldId id="422" r:id="rId73"/>
    <p:sldId id="381" r:id="rId74"/>
    <p:sldId id="460" r:id="rId75"/>
    <p:sldId id="461" r:id="rId76"/>
    <p:sldId id="459" r:id="rId77"/>
    <p:sldId id="463" r:id="rId78"/>
    <p:sldId id="464" r:id="rId79"/>
    <p:sldId id="462" r:id="rId80"/>
    <p:sldId id="382" r:id="rId81"/>
    <p:sldId id="465" r:id="rId82"/>
    <p:sldId id="423" r:id="rId83"/>
    <p:sldId id="383" r:id="rId84"/>
    <p:sldId id="385" r:id="rId85"/>
    <p:sldId id="386" r:id="rId86"/>
    <p:sldId id="387" r:id="rId87"/>
    <p:sldId id="388" r:id="rId88"/>
    <p:sldId id="389" r:id="rId89"/>
    <p:sldId id="390" r:id="rId90"/>
    <p:sldId id="391" r:id="rId91"/>
    <p:sldId id="466" r:id="rId92"/>
    <p:sldId id="394" r:id="rId93"/>
    <p:sldId id="396" r:id="rId94"/>
    <p:sldId id="397" r:id="rId95"/>
    <p:sldId id="398" r:id="rId96"/>
    <p:sldId id="467" r:id="rId97"/>
    <p:sldId id="399" r:id="rId98"/>
    <p:sldId id="400" r:id="rId99"/>
    <p:sldId id="426" r:id="rId100"/>
    <p:sldId id="427" r:id="rId101"/>
    <p:sldId id="428" r:id="rId102"/>
    <p:sldId id="401" r:id="rId103"/>
    <p:sldId id="402" r:id="rId104"/>
    <p:sldId id="403" r:id="rId105"/>
    <p:sldId id="404" r:id="rId106"/>
    <p:sldId id="405" r:id="rId107"/>
    <p:sldId id="406" r:id="rId108"/>
    <p:sldId id="407" r:id="rId109"/>
    <p:sldId id="468" r:id="rId110"/>
    <p:sldId id="408" r:id="rId111"/>
    <p:sldId id="470" r:id="rId112"/>
    <p:sldId id="469" r:id="rId113"/>
    <p:sldId id="409" r:id="rId114"/>
    <p:sldId id="410" r:id="rId115"/>
    <p:sldId id="411" r:id="rId116"/>
    <p:sldId id="412" r:id="rId117"/>
    <p:sldId id="413" r:id="rId118"/>
    <p:sldId id="414" r:id="rId119"/>
    <p:sldId id="475" r:id="rId120"/>
    <p:sldId id="431" r:id="rId121"/>
    <p:sldId id="432" r:id="rId122"/>
    <p:sldId id="433" r:id="rId123"/>
    <p:sldId id="434" r:id="rId124"/>
    <p:sldId id="435" r:id="rId125"/>
    <p:sldId id="436" r:id="rId126"/>
    <p:sldId id="471" r:id="rId12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94" autoAdjust="0"/>
    <p:restoredTop sz="89267" autoAdjust="0"/>
  </p:normalViewPr>
  <p:slideViewPr>
    <p:cSldViewPr snapToGrid="0">
      <p:cViewPr varScale="1">
        <p:scale>
          <a:sx n="75" d="100"/>
          <a:sy n="75" d="100"/>
        </p:scale>
        <p:origin x="72" y="3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10.xml.rels><?xml version="1.0" encoding="UTF-8" standalone="yes"?>
<Relationships xmlns="http://schemas.openxmlformats.org/package/2006/relationships"><Relationship Id="rId1" Type="http://schemas.microsoft.com/office/2006/relationships/activeXControlBinary" Target="activeX10.bin"/></Relationships>
</file>

<file path=ppt/activeX/_rels/activeX11.xml.rels><?xml version="1.0" encoding="UTF-8" standalone="yes"?>
<Relationships xmlns="http://schemas.openxmlformats.org/package/2006/relationships"><Relationship Id="rId1" Type="http://schemas.microsoft.com/office/2006/relationships/activeXControlBinary" Target="activeX1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_rels/activeX9.xml.rels><?xml version="1.0" encoding="UTF-8" standalone="yes"?>
<Relationships xmlns="http://schemas.openxmlformats.org/package/2006/relationships"><Relationship Id="rId1" Type="http://schemas.microsoft.com/office/2006/relationships/activeXControlBinary" Target="activeX9.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10.xml><?xml version="1.0" encoding="utf-8"?>
<ax:ocx xmlns:ax="http://schemas.microsoft.com/office/2006/activeX" xmlns:r="http://schemas.openxmlformats.org/officeDocument/2006/relationships" ax:classid="{D27CDB6E-AE6D-11CF-96B8-444553540000}" ax:persistence="persistStorage" r:id="rId1"/>
</file>

<file path=ppt/activeX/activeX1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activeX/activeX4.xml><?xml version="1.0" encoding="utf-8"?>
<ax:ocx xmlns:ax="http://schemas.microsoft.com/office/2006/activeX" xmlns:r="http://schemas.openxmlformats.org/officeDocument/2006/relationships" ax:classid="{D27CDB6E-AE6D-11CF-96B8-444553540000}" ax:persistence="persistStorage" r:id="rId1"/>
</file>

<file path=ppt/activeX/activeX5.xml><?xml version="1.0" encoding="utf-8"?>
<ax:ocx xmlns:ax="http://schemas.microsoft.com/office/2006/activeX" xmlns:r="http://schemas.openxmlformats.org/officeDocument/2006/relationships" ax:classid="{D27CDB6E-AE6D-11CF-96B8-444553540000}" ax:persistence="persistStorage" r:id="rId1"/>
</file>

<file path=ppt/activeX/activeX6.xml><?xml version="1.0" encoding="utf-8"?>
<ax:ocx xmlns:ax="http://schemas.microsoft.com/office/2006/activeX" xmlns:r="http://schemas.openxmlformats.org/officeDocument/2006/relationships" ax:classid="{D27CDB6E-AE6D-11CF-96B8-444553540000}" ax:persistence="persistStorage" r:id="rId1"/>
</file>

<file path=ppt/activeX/activeX7.xml><?xml version="1.0" encoding="utf-8"?>
<ax:ocx xmlns:ax="http://schemas.microsoft.com/office/2006/activeX" xmlns:r="http://schemas.openxmlformats.org/officeDocument/2006/relationships" ax:classid="{D27CDB6E-AE6D-11CF-96B8-444553540000}" ax:persistence="persistStorage" r:id="rId1"/>
</file>

<file path=ppt/activeX/activeX8.xml><?xml version="1.0" encoding="utf-8"?>
<ax:ocx xmlns:ax="http://schemas.microsoft.com/office/2006/activeX" xmlns:r="http://schemas.openxmlformats.org/officeDocument/2006/relationships" ax:classid="{D27CDB6E-AE6D-11CF-96B8-444553540000}" ax:persistence="persistStorage" r:id="rId1"/>
</file>

<file path=ppt/activeX/activeX9.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1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7.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18.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22.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4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69.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83.wmf"/><Relationship Id="rId1" Type="http://schemas.openxmlformats.org/officeDocument/2006/relationships/image" Target="../media/image28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7</a:t>
            </a:fld>
            <a:endParaRPr lang="zh-CN" altLang="en-US"/>
          </a:p>
        </p:txBody>
      </p:sp>
    </p:spTree>
    <p:extLst>
      <p:ext uri="{BB962C8B-B14F-4D97-AF65-F5344CB8AC3E}">
        <p14:creationId xmlns:p14="http://schemas.microsoft.com/office/powerpoint/2010/main" val="3542565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668B3689-3027-49BE-B956-595916A10441}" type="slidenum">
              <a:rPr lang="zh-CN" altLang="en-US"/>
              <a:pPr eaLnBrk="1" hangingPunct="1"/>
              <a:t>23</a:t>
            </a:fld>
            <a:endParaRPr lang="zh-CN" altLang="en-US"/>
          </a:p>
        </p:txBody>
      </p:sp>
    </p:spTree>
    <p:extLst>
      <p:ext uri="{BB962C8B-B14F-4D97-AF65-F5344CB8AC3E}">
        <p14:creationId xmlns:p14="http://schemas.microsoft.com/office/powerpoint/2010/main" val="583373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54E3D6E-3711-4EDB-94EA-D8C02C40DE6D}" type="slidenum">
              <a:rPr lang="zh-CN" altLang="en-US"/>
              <a:pPr eaLnBrk="1" hangingPunct="1"/>
              <a:t>24</a:t>
            </a:fld>
            <a:endParaRPr lang="zh-CN" altLang="en-US"/>
          </a:p>
        </p:txBody>
      </p:sp>
    </p:spTree>
    <p:extLst>
      <p:ext uri="{BB962C8B-B14F-4D97-AF65-F5344CB8AC3E}">
        <p14:creationId xmlns:p14="http://schemas.microsoft.com/office/powerpoint/2010/main" val="74966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25</a:t>
            </a:fld>
            <a:endParaRPr lang="zh-CN" altLang="en-US"/>
          </a:p>
        </p:txBody>
      </p:sp>
    </p:spTree>
    <p:extLst>
      <p:ext uri="{BB962C8B-B14F-4D97-AF65-F5344CB8AC3E}">
        <p14:creationId xmlns:p14="http://schemas.microsoft.com/office/powerpoint/2010/main" val="2785227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54AAB85B-D389-4EF9-B1BE-86F37F393FE4}" type="slidenum">
              <a:rPr lang="zh-CN" altLang="en-US"/>
              <a:pPr eaLnBrk="1" hangingPunct="1"/>
              <a:t>26</a:t>
            </a:fld>
            <a:endParaRPr lang="zh-CN" altLang="en-US"/>
          </a:p>
        </p:txBody>
      </p:sp>
    </p:spTree>
    <p:extLst>
      <p:ext uri="{BB962C8B-B14F-4D97-AF65-F5344CB8AC3E}">
        <p14:creationId xmlns:p14="http://schemas.microsoft.com/office/powerpoint/2010/main" val="854546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5317DA2-37A8-4724-ACEA-2A8F34F0D664}" type="slidenum">
              <a:rPr lang="zh-CN" altLang="en-US" smtClean="0">
                <a:latin typeface="Garamond" panose="02020404030301010803" pitchFamily="18" charset="0"/>
                <a:ea typeface="仿宋_GB2312" pitchFamily="49" charset="-122"/>
              </a:rPr>
              <a:pPr>
                <a:spcBef>
                  <a:spcPct val="0"/>
                </a:spcBef>
              </a:pPr>
              <a:t>27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179137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27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A872947-484C-4DC1-8C46-7D76F8B1AF3A}" type="slidenum">
              <a:rPr lang="zh-CN" altLang="en-US" smtClean="0">
                <a:latin typeface="Garamond" panose="02020404030301010803" pitchFamily="18" charset="0"/>
                <a:ea typeface="仿宋_GB2312" pitchFamily="49" charset="-122"/>
              </a:rPr>
              <a:pPr>
                <a:spcBef>
                  <a:spcPct val="0"/>
                </a:spcBef>
              </a:pPr>
              <a:t>28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3377419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6887CB4-779C-491F-B06F-6952D8DE003E}" type="slidenum">
              <a:rPr lang="zh-CN" altLang="en-US" smtClean="0">
                <a:latin typeface="Garamond" panose="02020404030301010803" pitchFamily="18" charset="0"/>
                <a:ea typeface="仿宋_GB2312" pitchFamily="49" charset="-122"/>
              </a:rPr>
              <a:pPr>
                <a:spcBef>
                  <a:spcPct val="0"/>
                </a:spcBef>
              </a:pPr>
              <a:t>29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87133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C3A381-8AEC-4CEE-8178-26B2D72DE438}" type="slidenum">
              <a:rPr lang="zh-CN" altLang="en-US" smtClean="0">
                <a:solidFill>
                  <a:srgbClr val="3333CC"/>
                </a:solidFill>
                <a:latin typeface="Times New Roman" panose="02020603050405020304" pitchFamily="18" charset="0"/>
              </a:rPr>
              <a:pPr>
                <a:spcBef>
                  <a:spcPct val="50000"/>
                </a:spcBef>
              </a:pPr>
              <a:t>31</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9971143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C3A381-8AEC-4CEE-8178-26B2D72DE438}" type="slidenum">
              <a:rPr lang="zh-CN" altLang="en-US" smtClean="0">
                <a:solidFill>
                  <a:srgbClr val="3333CC"/>
                </a:solidFill>
                <a:latin typeface="Times New Roman" panose="02020603050405020304" pitchFamily="18" charset="0"/>
              </a:rPr>
              <a:pPr>
                <a:spcBef>
                  <a:spcPct val="50000"/>
                </a:spcBef>
              </a:pPr>
              <a:t>32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8756843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4BC259-25CB-4D2C-9A6C-6FD5A641631B}" type="slidenum">
              <a:rPr lang="zh-CN" altLang="en-US" smtClean="0">
                <a:latin typeface="Garamond" panose="02020404030301010803" pitchFamily="18" charset="0"/>
                <a:ea typeface="仿宋_GB2312" pitchFamily="49" charset="-122"/>
              </a:rPr>
              <a:pPr>
                <a:spcBef>
                  <a:spcPct val="0"/>
                </a:spcBef>
              </a:pPr>
              <a:t>33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951226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22835AE1-35ED-40CA-B5A8-D25C697FBD5D}" type="slidenum">
              <a:rPr lang="zh-CN" altLang="en-US"/>
              <a:pPr eaLnBrk="1" hangingPunct="1"/>
              <a:t>8</a:t>
            </a:fld>
            <a:endParaRPr lang="zh-CN" altLang="en-US"/>
          </a:p>
        </p:txBody>
      </p:sp>
    </p:spTree>
    <p:extLst>
      <p:ext uri="{BB962C8B-B14F-4D97-AF65-F5344CB8AC3E}">
        <p14:creationId xmlns:p14="http://schemas.microsoft.com/office/powerpoint/2010/main" val="14062304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38B149B-00E5-4313-852B-F3AE0BF6C066}" type="slidenum">
              <a:rPr lang="zh-CN" altLang="en-US" smtClean="0">
                <a:latin typeface="Garamond" panose="02020404030301010803" pitchFamily="18" charset="0"/>
                <a:ea typeface="仿宋_GB2312" pitchFamily="49" charset="-122"/>
              </a:rPr>
              <a:pPr>
                <a:spcBef>
                  <a:spcPct val="0"/>
                </a:spcBef>
              </a:pPr>
              <a:t>35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44467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6093233-4C2A-47F1-A439-3B858BD5852B}" type="slidenum">
              <a:rPr lang="zh-CN" altLang="en-US" smtClean="0">
                <a:latin typeface="Garamond" panose="02020404030301010803" pitchFamily="18" charset="0"/>
                <a:ea typeface="仿宋_GB2312" pitchFamily="49" charset="-122"/>
              </a:rPr>
              <a:pPr>
                <a:spcBef>
                  <a:spcPct val="0"/>
                </a:spcBef>
              </a:pPr>
              <a:t>36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11629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90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A7BA38-8B6E-4160-882F-B7BE1E6216D5}" type="slidenum">
              <a:rPr lang="zh-CN" altLang="en-US" smtClean="0">
                <a:latin typeface="Garamond" panose="02020404030301010803" pitchFamily="18" charset="0"/>
                <a:ea typeface="仿宋_GB2312" pitchFamily="49" charset="-122"/>
              </a:rPr>
              <a:pPr>
                <a:spcBef>
                  <a:spcPct val="0"/>
                </a:spcBef>
              </a:pPr>
              <a:t>37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724982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808E54-EFE6-472E-A0EF-ECF0792EB437}" type="slidenum">
              <a:rPr lang="zh-CN" altLang="en-US" smtClean="0">
                <a:latin typeface="Garamond" panose="02020404030301010803" pitchFamily="18" charset="0"/>
                <a:ea typeface="仿宋_GB2312" pitchFamily="49" charset="-122"/>
              </a:rPr>
              <a:pPr>
                <a:spcBef>
                  <a:spcPct val="0"/>
                </a:spcBef>
              </a:pPr>
              <a:t>38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8239791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901A3F9-184D-48F6-8579-29FC22AB09BF}" type="slidenum">
              <a:rPr lang="zh-CN" altLang="en-US" smtClean="0">
                <a:latin typeface="Garamond" panose="02020404030301010803" pitchFamily="18" charset="0"/>
                <a:ea typeface="仿宋_GB2312" pitchFamily="49" charset="-122"/>
              </a:rPr>
              <a:pPr>
                <a:spcBef>
                  <a:spcPct val="0"/>
                </a:spcBef>
              </a:pPr>
              <a:t>39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97834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AD806AE-020A-4DDB-AAC4-029CA8C6F330}" type="slidenum">
              <a:rPr lang="zh-CN" altLang="en-US" smtClean="0">
                <a:latin typeface="Garamond" panose="02020404030301010803" pitchFamily="18" charset="0"/>
                <a:ea typeface="仿宋_GB2312" pitchFamily="49" charset="-122"/>
              </a:rPr>
              <a:pPr>
                <a:spcBef>
                  <a:spcPct val="0"/>
                </a:spcBef>
              </a:pPr>
              <a:t>40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69072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72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302EF5-FE25-44FC-9912-360B23E76F4F}" type="slidenum">
              <a:rPr lang="zh-CN" altLang="en-US" smtClean="0">
                <a:latin typeface="Garamond" panose="02020404030301010803" pitchFamily="18" charset="0"/>
                <a:ea typeface="仿宋_GB2312" pitchFamily="49" charset="-122"/>
              </a:rPr>
              <a:pPr>
                <a:spcBef>
                  <a:spcPct val="0"/>
                </a:spcBef>
              </a:pPr>
              <a:t>42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23944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93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93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EDE436E-0807-4907-82E7-019EF3196FE5}" type="slidenum">
              <a:rPr lang="zh-CN" altLang="en-US" smtClean="0">
                <a:latin typeface="Garamond" panose="02020404030301010803" pitchFamily="18" charset="0"/>
                <a:ea typeface="仿宋_GB2312" pitchFamily="49" charset="-122"/>
              </a:rPr>
              <a:pPr>
                <a:spcBef>
                  <a:spcPct val="0"/>
                </a:spcBef>
              </a:pPr>
              <a:t>43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868385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13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CD278BB-0AE0-4696-9093-D3C05D180230}" type="slidenum">
              <a:rPr lang="zh-CN" altLang="en-US" smtClean="0">
                <a:latin typeface="Garamond" panose="02020404030301010803" pitchFamily="18" charset="0"/>
                <a:ea typeface="仿宋_GB2312" pitchFamily="49" charset="-122"/>
              </a:rPr>
              <a:pPr>
                <a:spcBef>
                  <a:spcPct val="0"/>
                </a:spcBef>
              </a:pPr>
              <a:t>44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9087437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C5BB7C2-6676-422B-8119-E98EAFC45AC0}" type="slidenum">
              <a:rPr lang="zh-CN" altLang="en-US" smtClean="0">
                <a:latin typeface="Garamond" panose="02020404030301010803" pitchFamily="18" charset="0"/>
                <a:ea typeface="仿宋_GB2312" pitchFamily="49" charset="-122"/>
              </a:rPr>
              <a:pPr>
                <a:spcBef>
                  <a:spcPct val="0"/>
                </a:spcBef>
              </a:pPr>
              <a:t>45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658026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40600B99-C745-4E4C-9CAC-2EF8FBB44C6E}" type="slidenum">
              <a:rPr lang="zh-CN" altLang="en-US"/>
              <a:pPr eaLnBrk="1" hangingPunct="1"/>
              <a:t>9</a:t>
            </a:fld>
            <a:endParaRPr lang="zh-CN" altLang="en-US"/>
          </a:p>
        </p:txBody>
      </p:sp>
    </p:spTree>
    <p:extLst>
      <p:ext uri="{BB962C8B-B14F-4D97-AF65-F5344CB8AC3E}">
        <p14:creationId xmlns:p14="http://schemas.microsoft.com/office/powerpoint/2010/main" val="2583864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1340B0-C0E7-41DB-B903-EC296E29E71D}" type="slidenum">
              <a:rPr lang="zh-CN" altLang="en-US" smtClean="0">
                <a:latin typeface="Garamond" panose="02020404030301010803" pitchFamily="18" charset="0"/>
                <a:ea typeface="仿宋_GB2312" pitchFamily="49" charset="-122"/>
              </a:rPr>
              <a:pPr>
                <a:spcBef>
                  <a:spcPct val="0"/>
                </a:spcBef>
              </a:pPr>
              <a:t>46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905236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7B24AD-AD4E-44B7-A8D5-5042262216B2}" type="slidenum">
              <a:rPr lang="zh-CN" altLang="en-US" smtClean="0">
                <a:latin typeface="Garamond" panose="02020404030301010803" pitchFamily="18" charset="0"/>
                <a:ea typeface="仿宋_GB2312" pitchFamily="49" charset="-122"/>
              </a:rPr>
              <a:pPr>
                <a:spcBef>
                  <a:spcPct val="0"/>
                </a:spcBef>
              </a:pPr>
              <a:t>47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16529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9ECF56BE-7D82-4B51-8D05-938EA442192C}" type="slidenum">
              <a:rPr lang="zh-CN" altLang="en-US" smtClean="0">
                <a:solidFill>
                  <a:srgbClr val="000000"/>
                </a:solidFill>
                <a:latin typeface="Times New Roman" panose="02020603050405020304" pitchFamily="18" charset="0"/>
              </a:rPr>
              <a:pPr>
                <a:spcBef>
                  <a:spcPct val="50000"/>
                </a:spcBef>
              </a:pPr>
              <a:t>48</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9858808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2795FE3-D9A7-4600-9460-F70BF87DA207}" type="slidenum">
              <a:rPr lang="zh-CN" altLang="en-US" smtClean="0">
                <a:solidFill>
                  <a:srgbClr val="000000"/>
                </a:solidFill>
                <a:latin typeface="Times New Roman" panose="02020603050405020304" pitchFamily="18" charset="0"/>
              </a:rPr>
              <a:pPr>
                <a:spcBef>
                  <a:spcPct val="50000"/>
                </a:spcBef>
              </a:pPr>
              <a:t>49</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2165459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A4542C-D45E-44D6-A736-E50FC6F8731B}" type="slidenum">
              <a:rPr lang="zh-CN" altLang="en-US" smtClean="0">
                <a:solidFill>
                  <a:srgbClr val="000000"/>
                </a:solidFill>
                <a:latin typeface="Garamond" panose="02020404030301010803" pitchFamily="18" charset="0"/>
                <a:ea typeface="仿宋_GB2312" pitchFamily="49" charset="-122"/>
              </a:rPr>
              <a:pPr>
                <a:spcBef>
                  <a:spcPct val="0"/>
                </a:spcBef>
              </a:pPr>
              <a:t>51</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288732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F61CD44-997C-450A-B225-4B02E8DAF9BC}" type="slidenum">
              <a:rPr lang="zh-CN" altLang="en-US" smtClean="0">
                <a:solidFill>
                  <a:srgbClr val="000000"/>
                </a:solidFill>
                <a:latin typeface="Garamond" panose="02020404030301010803" pitchFamily="18" charset="0"/>
                <a:ea typeface="仿宋_GB2312" pitchFamily="49" charset="-122"/>
              </a:rPr>
              <a:pPr>
                <a:spcBef>
                  <a:spcPct val="0"/>
                </a:spcBef>
              </a:pPr>
              <a:t>52</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287095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4F7C2C9-65D5-4F4B-8BDF-14F56BC3AA07}" type="slidenum">
              <a:rPr lang="zh-CN" altLang="en-US" smtClean="0">
                <a:solidFill>
                  <a:srgbClr val="000000"/>
                </a:solidFill>
                <a:latin typeface="Garamond" panose="02020404030301010803" pitchFamily="18" charset="0"/>
                <a:ea typeface="仿宋_GB2312" pitchFamily="49" charset="-122"/>
              </a:rPr>
              <a:pPr>
                <a:spcBef>
                  <a:spcPct val="0"/>
                </a:spcBef>
              </a:pPr>
              <a:t>53</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3815811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EC315A5-3359-4B12-BE70-496FD60ADA23}" type="slidenum">
              <a:rPr lang="zh-CN" altLang="en-US" smtClean="0">
                <a:solidFill>
                  <a:srgbClr val="000000"/>
                </a:solidFill>
                <a:latin typeface="Garamond" panose="02020404030301010803" pitchFamily="18" charset="0"/>
                <a:ea typeface="仿宋_GB2312" pitchFamily="49" charset="-122"/>
              </a:rPr>
              <a:pPr>
                <a:spcBef>
                  <a:spcPct val="0"/>
                </a:spcBef>
              </a:pPr>
              <a:t>54</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7854797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7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45C1801-4315-4C0A-BF99-B866BD61A3FE}" type="slidenum">
              <a:rPr lang="zh-CN" altLang="en-US">
                <a:latin typeface="Garamond" panose="02020404030301010803" pitchFamily="18" charset="0"/>
                <a:ea typeface="仿宋_GB2312" pitchFamily="49" charset="-122"/>
              </a:rPr>
              <a:pPr>
                <a:spcBef>
                  <a:spcPct val="0"/>
                </a:spcBef>
              </a:pPr>
              <a:t>57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1487206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640A8D7-2E76-4371-BA72-C6AC5B4B3BCC}" type="slidenum">
              <a:rPr lang="zh-CN" altLang="en-US">
                <a:latin typeface="Garamond" panose="02020404030301010803" pitchFamily="18" charset="0"/>
                <a:ea typeface="仿宋_GB2312" pitchFamily="49" charset="-122"/>
              </a:rPr>
              <a:pPr>
                <a:spcBef>
                  <a:spcPct val="0"/>
                </a:spcBef>
              </a:pPr>
              <a:t>58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588882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94C8B509-B0A0-487A-AE7D-AE1B453E9E61}" type="slidenum">
              <a:rPr lang="zh-CN" altLang="en-US"/>
              <a:pPr eaLnBrk="1" hangingPunct="1"/>
              <a:t>10</a:t>
            </a:fld>
            <a:endParaRPr lang="zh-CN" altLang="en-US"/>
          </a:p>
        </p:txBody>
      </p:sp>
    </p:spTree>
    <p:extLst>
      <p:ext uri="{BB962C8B-B14F-4D97-AF65-F5344CB8AC3E}">
        <p14:creationId xmlns:p14="http://schemas.microsoft.com/office/powerpoint/2010/main" val="40178094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57094E7-827B-42DB-9C5B-9691055994ED}" type="slidenum">
              <a:rPr lang="zh-CN" altLang="en-US">
                <a:latin typeface="Garamond" panose="02020404030301010803" pitchFamily="18" charset="0"/>
                <a:ea typeface="仿宋_GB2312" pitchFamily="49" charset="-122"/>
              </a:rPr>
              <a:pPr>
                <a:spcBef>
                  <a:spcPct val="0"/>
                </a:spcBef>
              </a:pPr>
              <a:t>59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792503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B9D441-6A9B-4706-AD6F-174EBE8AFC51}" type="slidenum">
              <a:rPr lang="zh-CN" altLang="en-US">
                <a:latin typeface="Garamond" panose="02020404030301010803" pitchFamily="18" charset="0"/>
                <a:ea typeface="仿宋_GB2312" pitchFamily="49" charset="-122"/>
              </a:rPr>
              <a:pPr>
                <a:spcBef>
                  <a:spcPct val="0"/>
                </a:spcBef>
              </a:pPr>
              <a:t>60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733592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62B3561-6EB2-45B3-933A-B81D7A533FCD}" type="slidenum">
              <a:rPr lang="zh-CN" altLang="en-US">
                <a:latin typeface="Garamond" panose="02020404030301010803" pitchFamily="18" charset="0"/>
                <a:ea typeface="仿宋_GB2312" pitchFamily="49" charset="-122"/>
              </a:rPr>
              <a:pPr>
                <a:spcBef>
                  <a:spcPct val="0"/>
                </a:spcBef>
              </a:pPr>
              <a:t>61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715624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DAF171-7981-4C75-9561-32E5B3A87C39}" type="slidenum">
              <a:rPr lang="zh-CN" altLang="en-US">
                <a:latin typeface="Garamond" panose="02020404030301010803" pitchFamily="18" charset="0"/>
                <a:ea typeface="仿宋_GB2312" pitchFamily="49" charset="-122"/>
              </a:rPr>
              <a:pPr>
                <a:spcBef>
                  <a:spcPct val="0"/>
                </a:spcBef>
              </a:pPr>
              <a:t>62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46722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72C3771-FCE0-47C4-9166-4EC59A5E24E2}" type="slidenum">
              <a:rPr lang="zh-CN" altLang="en-US">
                <a:latin typeface="Garamond" panose="02020404030301010803" pitchFamily="18" charset="0"/>
                <a:ea typeface="仿宋_GB2312" pitchFamily="49" charset="-122"/>
              </a:rPr>
              <a:pPr>
                <a:spcBef>
                  <a:spcPct val="0"/>
                </a:spcBef>
              </a:pPr>
              <a:t>63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58019794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44B1DF9-6CEB-4DED-A80C-8D7B0076542D}" type="slidenum">
              <a:rPr lang="zh-CN" altLang="en-US" smtClean="0">
                <a:solidFill>
                  <a:srgbClr val="000000"/>
                </a:solidFill>
                <a:latin typeface="Times New Roman" panose="02020603050405020304" pitchFamily="18" charset="0"/>
              </a:rPr>
              <a:pPr>
                <a:spcBef>
                  <a:spcPct val="50000"/>
                </a:spcBef>
              </a:pPr>
              <a:t>64</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806279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3A68F43-C32D-40F9-B1CA-EBA92DF819BE}" type="slidenum">
              <a:rPr lang="zh-CN" altLang="en-US">
                <a:latin typeface="Garamond" panose="02020404030301010803" pitchFamily="18" charset="0"/>
                <a:ea typeface="仿宋_GB2312" pitchFamily="49" charset="-122"/>
              </a:rPr>
              <a:pPr>
                <a:spcBef>
                  <a:spcPct val="0"/>
                </a:spcBef>
              </a:pPr>
              <a:t>65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616774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3FA550C-9CB5-4DE3-9217-FF12A5B6C546}" type="slidenum">
              <a:rPr lang="zh-CN" altLang="en-US">
                <a:latin typeface="Garamond" panose="02020404030301010803" pitchFamily="18" charset="0"/>
                <a:ea typeface="仿宋_GB2312" pitchFamily="49" charset="-122"/>
              </a:rPr>
              <a:pPr>
                <a:spcBef>
                  <a:spcPct val="0"/>
                </a:spcBef>
              </a:pPr>
              <a:t>66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113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1CF68F-B893-4425-9B4E-DC52F7A6EA12}" type="slidenum">
              <a:rPr lang="zh-CN" altLang="en-US">
                <a:latin typeface="Garamond" panose="02020404030301010803" pitchFamily="18" charset="0"/>
                <a:ea typeface="仿宋_GB2312" pitchFamily="49" charset="-122"/>
              </a:rPr>
              <a:pPr>
                <a:spcBef>
                  <a:spcPct val="0"/>
                </a:spcBef>
              </a:pPr>
              <a:t>67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2670128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7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85C9995-59D5-47D4-B6A7-C1C4AEC7AA95}" type="slidenum">
              <a:rPr lang="zh-CN" altLang="en-US">
                <a:latin typeface="Garamond" panose="02020404030301010803" pitchFamily="18" charset="0"/>
                <a:ea typeface="仿宋_GB2312" pitchFamily="49" charset="-122"/>
              </a:rPr>
              <a:pPr>
                <a:spcBef>
                  <a:spcPct val="0"/>
                </a:spcBef>
              </a:pPr>
              <a:t>68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02895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99980F2C-35BF-4168-A2A9-A11B16AB6BAF}" type="slidenum">
              <a:rPr lang="zh-CN" altLang="en-US"/>
              <a:pPr eaLnBrk="1" hangingPunct="1"/>
              <a:t>11</a:t>
            </a:fld>
            <a:endParaRPr lang="zh-CN" altLang="en-US"/>
          </a:p>
        </p:txBody>
      </p:sp>
    </p:spTree>
    <p:extLst>
      <p:ext uri="{BB962C8B-B14F-4D97-AF65-F5344CB8AC3E}">
        <p14:creationId xmlns:p14="http://schemas.microsoft.com/office/powerpoint/2010/main" val="11108898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D2FCCA4-58AD-4FB9-87DA-BC4170CD1E6D}" type="slidenum">
              <a:rPr lang="zh-CN" altLang="en-US">
                <a:solidFill>
                  <a:srgbClr val="000000"/>
                </a:solidFill>
                <a:latin typeface="Garamond" panose="02020404030301010803" pitchFamily="18" charset="0"/>
                <a:ea typeface="仿宋_GB2312" pitchFamily="49" charset="-122"/>
              </a:rPr>
              <a:pPr>
                <a:spcBef>
                  <a:spcPct val="0"/>
                </a:spcBef>
              </a:pPr>
              <a:t>69</a:t>
            </a:fld>
            <a:endParaRPr lang="zh-CN" altLang="en-US">
              <a:solidFill>
                <a:srgbClr val="000000"/>
              </a:solidFill>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2961611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1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2C7462-CB60-4168-A5E1-7B5E4620450B}" type="slidenum">
              <a:rPr lang="zh-CN" altLang="en-US">
                <a:latin typeface="Garamond" panose="02020404030301010803" pitchFamily="18" charset="0"/>
                <a:ea typeface="仿宋_GB2312" pitchFamily="49" charset="-122"/>
              </a:rPr>
              <a:pPr>
                <a:spcBef>
                  <a:spcPct val="0"/>
                </a:spcBef>
              </a:pPr>
              <a:t>70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378475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3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56226E-D658-412D-A610-3745C0A951D4}" type="slidenum">
              <a:rPr lang="zh-CN" altLang="en-US">
                <a:latin typeface="Garamond" panose="02020404030301010803" pitchFamily="18" charset="0"/>
                <a:ea typeface="仿宋_GB2312" pitchFamily="49" charset="-122"/>
              </a:rPr>
              <a:pPr>
                <a:spcBef>
                  <a:spcPct val="0"/>
                </a:spcBef>
              </a:pPr>
              <a:t>71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789760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7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E4E114C-49AD-48DB-9491-1DBC6C294B7E}" type="slidenum">
              <a:rPr lang="zh-CN" altLang="en-US" smtClean="0">
                <a:solidFill>
                  <a:srgbClr val="3333CC"/>
                </a:solidFill>
                <a:latin typeface="Times New Roman" panose="02020603050405020304" pitchFamily="18" charset="0"/>
              </a:rPr>
              <a:pPr>
                <a:spcBef>
                  <a:spcPct val="50000"/>
                </a:spcBef>
              </a:pPr>
              <a:t>72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792598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7284420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7555711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62499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6193924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1028762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8073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B95AC92-DDA2-428F-A482-ADB1361ECD39}" type="slidenum">
              <a:rPr lang="zh-CN" altLang="en-US" smtClean="0">
                <a:latin typeface="Garamond" panose="02020404030301010803" pitchFamily="18" charset="0"/>
                <a:ea typeface="仿宋_GB2312" pitchFamily="49" charset="-122"/>
              </a:rPr>
              <a:pPr>
                <a:spcBef>
                  <a:spcPct val="0"/>
                </a:spcBef>
              </a:pPr>
              <a:t>14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29975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5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73674C-DC05-4D65-885C-8DA2F90D4E9B}" type="slidenum">
              <a:rPr lang="zh-CN" altLang="en-US">
                <a:latin typeface="Garamond" panose="02020404030301010803" pitchFamily="18" charset="0"/>
                <a:ea typeface="仿宋_GB2312" pitchFamily="49" charset="-122"/>
              </a:rPr>
              <a:pPr>
                <a:spcBef>
                  <a:spcPct val="0"/>
                </a:spcBef>
              </a:pPr>
              <a:t>79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7957750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7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EEE53FD-531E-4167-B2A6-A8F0FF517FF3}" type="slidenum">
              <a:rPr lang="zh-CN" altLang="en-US">
                <a:latin typeface="Garamond" panose="02020404030301010803" pitchFamily="18" charset="0"/>
                <a:ea typeface="仿宋_GB2312" pitchFamily="49" charset="-122"/>
              </a:rPr>
              <a:pPr>
                <a:spcBef>
                  <a:spcPct val="0"/>
                </a:spcBef>
              </a:pPr>
              <a:t>80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54821691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7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57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D859BE-D3B3-4EFE-B6DB-0DE552545F18}" type="slidenum">
              <a:rPr lang="zh-CN" altLang="en-US" smtClean="0">
                <a:solidFill>
                  <a:srgbClr val="000000"/>
                </a:solidFill>
                <a:latin typeface="Times New Roman" panose="02020603050405020304" pitchFamily="18" charset="0"/>
              </a:rPr>
              <a:pPr>
                <a:spcBef>
                  <a:spcPct val="50000"/>
                </a:spcBef>
              </a:pPr>
              <a:t>82</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2624157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E7590-8AEE-44B1-B282-AB63D3ECC4DB}" type="slidenum">
              <a:rPr lang="zh-CN" altLang="en-US">
                <a:latin typeface="Garamond" panose="02020404030301010803" pitchFamily="18" charset="0"/>
                <a:ea typeface="仿宋_GB2312" pitchFamily="49" charset="-122"/>
              </a:rPr>
              <a:pPr>
                <a:spcBef>
                  <a:spcPct val="0"/>
                </a:spcBef>
              </a:pPr>
              <a:t>83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8463150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3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3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B9BF214-4897-47B1-9D90-42CC8603277F}" type="slidenum">
              <a:rPr lang="zh-CN" altLang="en-US">
                <a:latin typeface="Garamond" panose="02020404030301010803" pitchFamily="18" charset="0"/>
                <a:ea typeface="仿宋_GB2312" pitchFamily="49" charset="-122"/>
              </a:rPr>
              <a:pPr>
                <a:spcBef>
                  <a:spcPct val="0"/>
                </a:spcBef>
              </a:pPr>
              <a:t>84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7074884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6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6ED7EF-A9B5-4FA8-9ABB-A47850E53231}" type="slidenum">
              <a:rPr lang="zh-CN" altLang="en-US">
                <a:latin typeface="Garamond" panose="02020404030301010803" pitchFamily="18" charset="0"/>
                <a:ea typeface="仿宋_GB2312" pitchFamily="49" charset="-122"/>
              </a:rPr>
              <a:pPr>
                <a:spcBef>
                  <a:spcPct val="0"/>
                </a:spcBef>
              </a:pPr>
              <a:t>86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41063073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9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3E7590-8AEE-44B1-B282-AB63D3ECC4DB}" type="slidenum">
              <a:rPr lang="zh-CN" altLang="en-US">
                <a:latin typeface="Garamond" panose="02020404030301010803" pitchFamily="18" charset="0"/>
                <a:ea typeface="仿宋_GB2312" pitchFamily="49" charset="-122"/>
              </a:rPr>
              <a:pPr>
                <a:spcBef>
                  <a:spcPct val="0"/>
                </a:spcBef>
              </a:pPr>
              <a:t>91</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62489624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62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603A6B-F801-45E1-8880-5B427A8F8300}" type="slidenum">
              <a:rPr lang="zh-CN" altLang="en-US">
                <a:latin typeface="Garamond" panose="02020404030301010803" pitchFamily="18" charset="0"/>
                <a:ea typeface="仿宋_GB2312" pitchFamily="49" charset="-122"/>
              </a:rPr>
              <a:pPr>
                <a:spcBef>
                  <a:spcPct val="0"/>
                </a:spcBef>
              </a:pPr>
              <a:t>92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4063503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AD9BF37-765C-41A4-A489-FB97942EAF92}" type="slidenum">
              <a:rPr lang="zh-CN" altLang="en-US">
                <a:latin typeface="Garamond" panose="02020404030301010803" pitchFamily="18" charset="0"/>
                <a:ea typeface="仿宋_GB2312" pitchFamily="49" charset="-122"/>
              </a:rPr>
              <a:pPr>
                <a:spcBef>
                  <a:spcPct val="0"/>
                </a:spcBef>
              </a:pPr>
              <a:t>93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4092357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85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3FA9643-0C4B-4543-A5BB-B678B31CF316}" type="slidenum">
              <a:rPr lang="zh-CN" altLang="en-US">
                <a:latin typeface="Garamond" panose="02020404030301010803" pitchFamily="18" charset="0"/>
                <a:ea typeface="仿宋_GB2312" pitchFamily="49" charset="-122"/>
              </a:rPr>
              <a:pPr>
                <a:spcBef>
                  <a:spcPct val="0"/>
                </a:spcBef>
              </a:pPr>
              <a:t>94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82170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C2C023-B708-4591-8936-82A6A7609E61}" type="slidenum">
              <a:rPr lang="zh-CN" altLang="en-US" smtClean="0">
                <a:latin typeface="Garamond" panose="02020404030301010803" pitchFamily="18" charset="0"/>
                <a:ea typeface="仿宋_GB2312" pitchFamily="49" charset="-122"/>
              </a:rPr>
              <a:pPr>
                <a:spcBef>
                  <a:spcPct val="0"/>
                </a:spcBef>
              </a:pPr>
              <a:t>15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9578776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26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F571936-FB2A-4E7B-AAF3-FDDF5E4B13D1}" type="slidenum">
              <a:rPr lang="zh-CN" altLang="en-US">
                <a:latin typeface="Garamond" panose="02020404030301010803" pitchFamily="18" charset="0"/>
                <a:ea typeface="仿宋_GB2312" pitchFamily="49" charset="-122"/>
              </a:rPr>
              <a:pPr>
                <a:spcBef>
                  <a:spcPct val="0"/>
                </a:spcBef>
              </a:pPr>
              <a:t>95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3854341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197EF4D-92B0-4ABD-A39A-599723E2557C}" type="slidenum">
              <a:rPr lang="zh-CN" altLang="en-US">
                <a:latin typeface="Garamond" panose="02020404030301010803" pitchFamily="18" charset="0"/>
                <a:ea typeface="仿宋_GB2312" pitchFamily="49" charset="-122"/>
              </a:rPr>
              <a:pPr>
                <a:spcBef>
                  <a:spcPct val="0"/>
                </a:spcBef>
              </a:pPr>
              <a:t>97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26461150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C1E61294-057E-4ECF-BAE4-EC3BF465D9C1}" type="slidenum">
              <a:rPr lang="zh-CN" altLang="en-US"/>
              <a:pPr eaLnBrk="1" hangingPunct="1"/>
              <a:t>98</a:t>
            </a:fld>
            <a:endParaRPr lang="zh-CN" altLang="en-US"/>
          </a:p>
        </p:txBody>
      </p:sp>
    </p:spTree>
    <p:extLst>
      <p:ext uri="{BB962C8B-B14F-4D97-AF65-F5344CB8AC3E}">
        <p14:creationId xmlns:p14="http://schemas.microsoft.com/office/powerpoint/2010/main" val="32192137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4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AC21E702-F66A-4315-806B-970A101B149A}" type="slidenum">
              <a:rPr lang="zh-CN" altLang="en-US" smtClean="0">
                <a:solidFill>
                  <a:srgbClr val="3333CC"/>
                </a:solidFill>
                <a:latin typeface="Times New Roman" panose="02020603050405020304" pitchFamily="18" charset="0"/>
              </a:rPr>
              <a:pPr>
                <a:spcBef>
                  <a:spcPct val="50000"/>
                </a:spcBef>
              </a:pPr>
              <a:t>99</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07702600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D8B4AF-F884-445E-AE1E-87FA07A6B5AB}" type="slidenum">
              <a:rPr lang="zh-CN" altLang="en-US" smtClean="0">
                <a:solidFill>
                  <a:srgbClr val="3333CC"/>
                </a:solidFill>
                <a:latin typeface="Times New Roman" panose="02020603050405020304" pitchFamily="18" charset="0"/>
              </a:rPr>
              <a:pPr>
                <a:spcBef>
                  <a:spcPct val="50000"/>
                </a:spcBef>
              </a:pPr>
              <a:t>100</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0749963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0DAD470-3234-41FD-B80A-A9E58959F756}" type="slidenum">
              <a:rPr lang="zh-CN" altLang="en-US" smtClean="0">
                <a:solidFill>
                  <a:srgbClr val="000000"/>
                </a:solidFill>
                <a:latin typeface="Times New Roman" panose="02020603050405020304" pitchFamily="18" charset="0"/>
              </a:rPr>
              <a:pPr>
                <a:spcBef>
                  <a:spcPct val="50000"/>
                </a:spcBef>
              </a:pPr>
              <a:t>101</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318382597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0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B39E1F7-80B0-4495-92F2-701E9A55D717}" type="slidenum">
              <a:rPr lang="zh-CN" altLang="en-US" smtClean="0">
                <a:solidFill>
                  <a:srgbClr val="000000"/>
                </a:solidFill>
                <a:latin typeface="Times New Roman" panose="02020603050405020304" pitchFamily="18" charset="0"/>
              </a:rPr>
              <a:pPr>
                <a:spcBef>
                  <a:spcPct val="50000"/>
                </a:spcBef>
              </a:pPr>
              <a:t>102</a:t>
            </a:fld>
            <a:endParaRPr lang="en-US" altLang="zh-CN">
              <a:solidFill>
                <a:srgbClr val="000000"/>
              </a:solidFill>
              <a:latin typeface="Times New Roman" panose="02020603050405020304" pitchFamily="18" charset="0"/>
            </a:endParaRPr>
          </a:p>
        </p:txBody>
      </p:sp>
    </p:spTree>
    <p:extLst>
      <p:ext uri="{BB962C8B-B14F-4D97-AF65-F5344CB8AC3E}">
        <p14:creationId xmlns:p14="http://schemas.microsoft.com/office/powerpoint/2010/main" val="188185589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1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696C254-8A46-4F13-9864-46662D4404E8}" type="slidenum">
              <a:rPr kumimoji="1" lang="zh-CN" altLang="en-US">
                <a:latin typeface="Times New Roman" panose="02020603050405020304" pitchFamily="18" charset="0"/>
                <a:ea typeface="宋体" panose="02010600030101010101" pitchFamily="2" charset="-122"/>
              </a:rPr>
              <a:pPr eaLnBrk="1" hangingPunct="1"/>
              <a:t>103</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567324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EA214AB6-565A-4DF8-9F38-E4BF8EF95552}" type="slidenum">
              <a:rPr kumimoji="1" lang="zh-CN" altLang="en-US">
                <a:latin typeface="Times New Roman" panose="02020603050405020304" pitchFamily="18" charset="0"/>
                <a:ea typeface="宋体" panose="02010600030101010101" pitchFamily="2" charset="-122"/>
              </a:rPr>
              <a:pPr eaLnBrk="1" hangingPunct="1"/>
              <a:t>104</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542679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C57304E4-ECE6-4E0B-A80B-ED68BFC036CA}" type="slidenum">
              <a:rPr kumimoji="1" lang="zh-CN" altLang="en-US">
                <a:latin typeface="Times New Roman" panose="02020603050405020304" pitchFamily="18" charset="0"/>
                <a:ea typeface="宋体" panose="02010600030101010101" pitchFamily="2" charset="-122"/>
              </a:rPr>
              <a:pPr eaLnBrk="1" hangingPunct="1"/>
              <a:t>105</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361814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D8BA08-88D1-4E0B-88E8-C6ABD4C39DCE}" type="slidenum">
              <a:rPr lang="zh-CN" altLang="en-US" smtClean="0">
                <a:latin typeface="Garamond" panose="02020404030301010803" pitchFamily="18" charset="0"/>
                <a:ea typeface="仿宋_GB2312" pitchFamily="49" charset="-122"/>
              </a:rPr>
              <a:pPr>
                <a:spcBef>
                  <a:spcPct val="0"/>
                </a:spcBef>
              </a:pPr>
              <a:t>18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9440721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B103F797-DC7F-4848-9CC6-4B357118A689}" type="slidenum">
              <a:rPr kumimoji="1" lang="zh-CN" altLang="en-US">
                <a:latin typeface="Times New Roman" panose="02020603050405020304" pitchFamily="18" charset="0"/>
                <a:ea typeface="宋体" panose="02010600030101010101" pitchFamily="2" charset="-122"/>
              </a:rPr>
              <a:pPr eaLnBrk="1" hangingPunct="1"/>
              <a:t>107</a:t>
            </a:fld>
            <a:endParaRPr kumimoji="1" lang="en-US" altLang="zh-CN">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42479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4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65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57549CC-9108-4AA2-B388-80CDDD01D7FD}" type="slidenum">
              <a:rPr lang="zh-CN" altLang="en-US">
                <a:latin typeface="Garamond" panose="02020404030301010803" pitchFamily="18" charset="0"/>
                <a:ea typeface="仿宋_GB2312" pitchFamily="49" charset="-122"/>
              </a:rPr>
              <a:pPr>
                <a:spcBef>
                  <a:spcPct val="0"/>
                </a:spcBef>
              </a:pPr>
              <a:t>108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13015374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FE03F9B-CA17-4E66-97C3-0136613F40DF}" type="slidenum">
              <a:rPr lang="zh-CN" altLang="en-US">
                <a:latin typeface="Garamond" panose="02020404030301010803" pitchFamily="18" charset="0"/>
                <a:ea typeface="仿宋_GB2312" pitchFamily="49" charset="-122"/>
              </a:rPr>
              <a:pPr>
                <a:spcBef>
                  <a:spcPct val="0"/>
                </a:spcBef>
              </a:pPr>
              <a:t>110</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641027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46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46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FE03F9B-CA17-4E66-97C3-0136613F40DF}" type="slidenum">
              <a:rPr lang="zh-CN" altLang="en-US">
                <a:latin typeface="Garamond" panose="02020404030301010803" pitchFamily="18" charset="0"/>
                <a:ea typeface="仿宋_GB2312" pitchFamily="49" charset="-122"/>
              </a:rPr>
              <a:pPr>
                <a:spcBef>
                  <a:spcPct val="0"/>
                </a:spcBef>
              </a:pPr>
              <a:t>112</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5355987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67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67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6EF3E5C-3E8D-4DF7-829D-A4B32CCF8FF0}" type="slidenum">
              <a:rPr lang="zh-CN" altLang="en-US">
                <a:latin typeface="Garamond" panose="02020404030301010803" pitchFamily="18" charset="0"/>
                <a:ea typeface="仿宋_GB2312" pitchFamily="49" charset="-122"/>
              </a:rPr>
              <a:pPr>
                <a:spcBef>
                  <a:spcPct val="0"/>
                </a:spcBef>
              </a:pPr>
              <a:t>113</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6808020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87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87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42DF50-711A-4C2F-9749-AC7138528B31}" type="slidenum">
              <a:rPr lang="zh-CN" altLang="en-US">
                <a:latin typeface="Garamond" panose="02020404030301010803" pitchFamily="18" charset="0"/>
                <a:ea typeface="仿宋_GB2312" pitchFamily="49" charset="-122"/>
              </a:rPr>
              <a:pPr>
                <a:spcBef>
                  <a:spcPct val="0"/>
                </a:spcBef>
              </a:pPr>
              <a:t>114</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8141794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08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08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7E5C6DE-0AF9-492A-A59F-C09EDDAE3130}" type="slidenum">
              <a:rPr lang="zh-CN" altLang="en-US">
                <a:latin typeface="Garamond" panose="02020404030301010803" pitchFamily="18" charset="0"/>
                <a:ea typeface="仿宋_GB2312" pitchFamily="49" charset="-122"/>
              </a:rPr>
              <a:pPr>
                <a:spcBef>
                  <a:spcPct val="0"/>
                </a:spcBef>
              </a:pPr>
              <a:t>115</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30028587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8D3374-F292-403F-A8D0-9D99BF6DCD64}" type="slidenum">
              <a:rPr lang="zh-CN" altLang="en-US">
                <a:latin typeface="Garamond" panose="02020404030301010803" pitchFamily="18" charset="0"/>
                <a:ea typeface="仿宋_GB2312" pitchFamily="49" charset="-122"/>
              </a:rPr>
              <a:pPr>
                <a:spcBef>
                  <a:spcPct val="0"/>
                </a:spcBef>
              </a:pPr>
              <a:t>116</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18036715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49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49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B4E9F6-CDA7-4CA1-870E-0ECFFA457954}" type="slidenum">
              <a:rPr lang="zh-CN" altLang="en-US">
                <a:latin typeface="Garamond" panose="02020404030301010803" pitchFamily="18" charset="0"/>
                <a:ea typeface="仿宋_GB2312" pitchFamily="49" charset="-122"/>
              </a:rPr>
              <a:pPr>
                <a:spcBef>
                  <a:spcPct val="0"/>
                </a:spcBef>
              </a:pPr>
              <a:t>117</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44243795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69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69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D65BB7-C1D3-487B-8DB6-3D89ED6A1473}" type="slidenum">
              <a:rPr lang="zh-CN" altLang="en-US">
                <a:latin typeface="Garamond" panose="02020404030301010803" pitchFamily="18" charset="0"/>
                <a:ea typeface="仿宋_GB2312" pitchFamily="49" charset="-122"/>
              </a:rPr>
              <a:pPr>
                <a:spcBef>
                  <a:spcPct val="0"/>
                </a:spcBef>
              </a:pPr>
              <a:t>118</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2026927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8D9CFD7B-427B-4302-AACE-9236D503CB91}" type="slidenum">
              <a:rPr lang="zh-CN" altLang="en-US"/>
              <a:pPr eaLnBrk="1" hangingPunct="1"/>
              <a:t>22</a:t>
            </a:fld>
            <a:endParaRPr lang="zh-CN" altLang="en-US"/>
          </a:p>
        </p:txBody>
      </p:sp>
    </p:spTree>
    <p:extLst>
      <p:ext uri="{BB962C8B-B14F-4D97-AF65-F5344CB8AC3E}">
        <p14:creationId xmlns:p14="http://schemas.microsoft.com/office/powerpoint/2010/main" val="11696354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EC2970-9620-45E7-84C0-D001194EE59D}" type="slidenum">
              <a:rPr lang="zh-CN" altLang="en-US">
                <a:latin typeface="Garamond" panose="02020404030301010803" pitchFamily="18" charset="0"/>
                <a:ea typeface="仿宋_GB2312" pitchFamily="49" charset="-122"/>
              </a:rPr>
              <a:pPr>
                <a:spcBef>
                  <a:spcPct val="0"/>
                </a:spcBef>
              </a:pPr>
              <a:t>119</a:t>
            </a:fld>
            <a:endParaRPr lang="zh-CN" altLang="en-US">
              <a:latin typeface="Garamond" panose="02020404030301010803" pitchFamily="18" charset="0"/>
              <a:ea typeface="仿宋_GB2312" pitchFamily="49" charset="-122"/>
            </a:endParaRPr>
          </a:p>
        </p:txBody>
      </p:sp>
    </p:spTree>
    <p:extLst>
      <p:ext uri="{BB962C8B-B14F-4D97-AF65-F5344CB8AC3E}">
        <p14:creationId xmlns:p14="http://schemas.microsoft.com/office/powerpoint/2010/main" val="40621874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63C96C86-C8A3-4095-9FB4-AF594238BC24}" type="slidenum">
              <a:rPr lang="zh-CN" altLang="en-US" smtClean="0">
                <a:solidFill>
                  <a:srgbClr val="3333CC"/>
                </a:solidFill>
                <a:latin typeface="Times New Roman" panose="02020603050405020304" pitchFamily="18" charset="0"/>
              </a:rPr>
              <a:pPr>
                <a:spcBef>
                  <a:spcPct val="50000"/>
                </a:spcBef>
              </a:pPr>
              <a:t>120</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2590979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91E3119-7F07-4EE3-B87E-290C8DC3A04C}" type="slidenum">
              <a:rPr lang="zh-CN" altLang="en-US" smtClean="0">
                <a:solidFill>
                  <a:srgbClr val="3333CC"/>
                </a:solidFill>
                <a:latin typeface="Times New Roman" panose="02020603050405020304" pitchFamily="18" charset="0"/>
              </a:rPr>
              <a:pPr>
                <a:spcBef>
                  <a:spcPct val="50000"/>
                </a:spcBef>
              </a:pPr>
              <a:t>121</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10381038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753A5F5-868F-4D3D-BAD2-E9E3E8CBD74D}" type="slidenum">
              <a:rPr lang="zh-CN" altLang="en-US" smtClean="0">
                <a:solidFill>
                  <a:srgbClr val="3333CC"/>
                </a:solidFill>
                <a:latin typeface="Times New Roman" panose="02020603050405020304" pitchFamily="18" charset="0"/>
              </a:rPr>
              <a:pPr>
                <a:spcBef>
                  <a:spcPct val="50000"/>
                </a:spcBef>
              </a:pPr>
              <a:t>122</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239873238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C835BBE-5F8E-4ED7-B29B-FCF2B19AFB01}" type="slidenum">
              <a:rPr lang="zh-CN" altLang="en-US" smtClean="0">
                <a:solidFill>
                  <a:srgbClr val="3333CC"/>
                </a:solidFill>
                <a:latin typeface="Times New Roman" panose="02020603050405020304" pitchFamily="18" charset="0"/>
              </a:rPr>
              <a:pPr>
                <a:spcBef>
                  <a:spcPct val="50000"/>
                </a:spcBef>
              </a:pPr>
              <a:t>123</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415579016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7C69EC6-A594-4328-B518-F2683E41D748}" type="slidenum">
              <a:rPr lang="zh-CN" altLang="en-US" smtClean="0">
                <a:solidFill>
                  <a:srgbClr val="3333CC"/>
                </a:solidFill>
                <a:latin typeface="Times New Roman" panose="02020603050405020304" pitchFamily="18" charset="0"/>
              </a:rPr>
              <a:pPr>
                <a:spcBef>
                  <a:spcPct val="50000"/>
                </a:spcBef>
              </a:pPr>
              <a:t>124</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34035982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F0D2B93-A0CA-4745-852A-03F26268AB00}" type="slidenum">
              <a:rPr lang="zh-CN" altLang="en-US" smtClean="0">
                <a:solidFill>
                  <a:srgbClr val="3333CC"/>
                </a:solidFill>
                <a:latin typeface="Times New Roman" panose="02020603050405020304" pitchFamily="18" charset="0"/>
              </a:rPr>
              <a:pPr>
                <a:spcBef>
                  <a:spcPct val="50000"/>
                </a:spcBef>
              </a:pPr>
              <a:t>125</a:t>
            </a:fld>
            <a:endParaRPr lang="zh-CN" altLang="en-US">
              <a:solidFill>
                <a:srgbClr val="3333CC"/>
              </a:solidFill>
              <a:latin typeface="Times New Roman" panose="02020603050405020304" pitchFamily="18" charset="0"/>
            </a:endParaRPr>
          </a:p>
        </p:txBody>
      </p:sp>
    </p:spTree>
    <p:extLst>
      <p:ext uri="{BB962C8B-B14F-4D97-AF65-F5344CB8AC3E}">
        <p14:creationId xmlns:p14="http://schemas.microsoft.com/office/powerpoint/2010/main" val="567625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7579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5703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753393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9"/>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20"/>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21"/>
          <p:cNvSpPr>
            <a:spLocks noGrp="1" noChangeArrowheads="1"/>
          </p:cNvSpPr>
          <p:nvPr>
            <p:ph type="sldNum" sz="quarter" idx="12"/>
          </p:nvPr>
        </p:nvSpPr>
        <p:spPr>
          <a:ln/>
        </p:spPr>
        <p:txBody>
          <a:bodyPr/>
          <a:lstStyle>
            <a:lvl1pPr>
              <a:defRPr/>
            </a:lvl1pPr>
          </a:lstStyle>
          <a:p>
            <a:fld id="{AEECC002-C37A-45FD-82C9-A0386F3DBAA2}" type="slidenum">
              <a:rPr lang="en-US" altLang="zh-CN"/>
              <a:pPr/>
              <a:t>‹#›</a:t>
            </a:fld>
            <a:endParaRPr lang="en-US" altLang="zh-CN"/>
          </a:p>
        </p:txBody>
      </p:sp>
    </p:spTree>
    <p:extLst>
      <p:ext uri="{BB962C8B-B14F-4D97-AF65-F5344CB8AC3E}">
        <p14:creationId xmlns:p14="http://schemas.microsoft.com/office/powerpoint/2010/main" val="3885440304"/>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14404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68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6653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0800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4097151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261193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411035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106466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56264"/>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11.xml"/><Relationship Id="rId1" Type="http://schemas.openxmlformats.org/officeDocument/2006/relationships/vmlDrawing" Target="../drawings/vmlDrawing15.vml"/><Relationship Id="rId5" Type="http://schemas.openxmlformats.org/officeDocument/2006/relationships/image" Target="../media/image422.wmf"/><Relationship Id="rId4" Type="http://schemas.openxmlformats.org/officeDocument/2006/relationships/notesSlide" Target="../notesSlides/notesSlide75.xml"/></Relationships>
</file>

<file path=ppt/slides/_rels/slide102.xml.rels><?xml version="1.0" encoding="UTF-8" standalone="yes"?>
<Relationships xmlns="http://schemas.openxmlformats.org/package/2006/relationships"><Relationship Id="rId3" Type="http://schemas.openxmlformats.org/officeDocument/2006/relationships/image" Target="../media/image423.jpe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424.jpg"/><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78.xml"/><Relationship Id="rId1" Type="http://schemas.openxmlformats.org/officeDocument/2006/relationships/slideLayout" Target="../slideLayouts/slideLayout9.xml"/><Relationship Id="rId5" Type="http://schemas.openxmlformats.org/officeDocument/2006/relationships/image" Target="../media/image427.gif"/><Relationship Id="rId4" Type="http://schemas.openxmlformats.org/officeDocument/2006/relationships/image" Target="../media/image426.png"/></Relationships>
</file>

<file path=ppt/slides/_rels/slide105.xml.rels><?xml version="1.0" encoding="UTF-8" standalone="yes"?>
<Relationships xmlns="http://schemas.openxmlformats.org/package/2006/relationships"><Relationship Id="rId3" Type="http://schemas.openxmlformats.org/officeDocument/2006/relationships/hyperlink" Target="http://www.art218.com/works/Print.asp?ArticleID=750" TargetMode="External"/><Relationship Id="rId2" Type="http://schemas.openxmlformats.org/officeDocument/2006/relationships/notesSlide" Target="../notesSlides/notesSlide79.xml"/><Relationship Id="rId1" Type="http://schemas.openxmlformats.org/officeDocument/2006/relationships/slideLayout" Target="../slideLayouts/slideLayout9.xml"/><Relationship Id="rId4" Type="http://schemas.openxmlformats.org/officeDocument/2006/relationships/image" Target="../media/image428.jpeg"/></Relationships>
</file>

<file path=ppt/slides/_rels/slide106.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hyperlink" Target="http://www.9jiaju.cn/shop/view_909788.html" TargetMode="Externa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8" Type="http://schemas.openxmlformats.org/officeDocument/2006/relationships/image" Target="../media/image443.png"/><Relationship Id="rId3" Type="http://schemas.openxmlformats.org/officeDocument/2006/relationships/image" Target="../media/image437.png"/><Relationship Id="rId7" Type="http://schemas.openxmlformats.org/officeDocument/2006/relationships/image" Target="../media/image442.png"/><Relationship Id="rId2" Type="http://schemas.openxmlformats.org/officeDocument/2006/relationships/notesSlide" Target="../notesSlides/notesSlide80.xml"/><Relationship Id="rId1" Type="http://schemas.openxmlformats.org/officeDocument/2006/relationships/slideLayout" Target="../slideLayouts/slideLayout9.xml"/><Relationship Id="rId6" Type="http://schemas.openxmlformats.org/officeDocument/2006/relationships/image" Target="../media/image440.png"/><Relationship Id="rId5" Type="http://schemas.openxmlformats.org/officeDocument/2006/relationships/image" Target="../media/image439.png"/><Relationship Id="rId10" Type="http://schemas.openxmlformats.org/officeDocument/2006/relationships/image" Target="../media/image445.png"/><Relationship Id="rId4" Type="http://schemas.openxmlformats.org/officeDocument/2006/relationships/image" Target="../media/image438.png"/><Relationship Id="rId9" Type="http://schemas.openxmlformats.org/officeDocument/2006/relationships/image" Target="../media/image444.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4.png"/><Relationship Id="rId5" Type="http://schemas.openxmlformats.org/officeDocument/2006/relationships/image" Target="../media/image2311.png"/><Relationship Id="rId4" Type="http://schemas.openxmlformats.org/officeDocument/2006/relationships/image" Target="../media/image2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2.xml.rels><?xml version="1.0" encoding="UTF-8" standalone="yes"?>
<Relationships xmlns="http://schemas.openxmlformats.org/package/2006/relationships"><Relationship Id="rId3" Type="http://schemas.openxmlformats.org/officeDocument/2006/relationships/image" Target="../media/image2220.png"/><Relationship Id="rId2" Type="http://schemas.openxmlformats.org/officeDocument/2006/relationships/notesSlide" Target="../notesSlides/notesSlide83.xml"/><Relationship Id="rId1" Type="http://schemas.openxmlformats.org/officeDocument/2006/relationships/slideLayout" Target="../slideLayouts/slideLayout9.xml"/><Relationship Id="rId6" Type="http://schemas.openxmlformats.org/officeDocument/2006/relationships/image" Target="../media/image2250.png"/><Relationship Id="rId5" Type="http://schemas.openxmlformats.org/officeDocument/2006/relationships/image" Target="../media/image2240.png"/><Relationship Id="rId4" Type="http://schemas.openxmlformats.org/officeDocument/2006/relationships/image" Target="../media/image2230.png"/></Relationships>
</file>

<file path=ppt/slides/_rels/slide113.xml.rels><?xml version="1.0" encoding="UTF-8" standalone="yes"?>
<Relationships xmlns="http://schemas.openxmlformats.org/package/2006/relationships"><Relationship Id="rId3" Type="http://schemas.openxmlformats.org/officeDocument/2006/relationships/image" Target="../media/image446.png"/><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9.xml"/><Relationship Id="rId1" Type="http://schemas.openxmlformats.org/officeDocument/2006/relationships/vmlDrawing" Target="../drawings/vmlDrawing16.vml"/><Relationship Id="rId5" Type="http://schemas.openxmlformats.org/officeDocument/2006/relationships/image" Target="../media/image447.emf"/><Relationship Id="rId4" Type="http://schemas.openxmlformats.org/officeDocument/2006/relationships/oleObject" Target="../embeddings/oleObject8.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7.xml"/><Relationship Id="rId1" Type="http://schemas.openxmlformats.org/officeDocument/2006/relationships/slideLayout" Target="../slideLayouts/slideLayout9.xml"/><Relationship Id="rId5" Type="http://schemas.openxmlformats.org/officeDocument/2006/relationships/image" Target="../media/image1450.png"/><Relationship Id="rId4" Type="http://schemas.openxmlformats.org/officeDocument/2006/relationships/image" Target="../media/image2280.png"/></Relationships>
</file>

<file path=ppt/slides/_rels/slide1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88.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9.xml"/><Relationship Id="rId1" Type="http://schemas.openxmlformats.org/officeDocument/2006/relationships/slideLayout" Target="../slideLayouts/slideLayout9.xml"/><Relationship Id="rId4" Type="http://schemas.openxmlformats.org/officeDocument/2006/relationships/image" Target="../media/image30.jpeg"/></Relationships>
</file>

<file path=ppt/slides/_rels/slide1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3" Type="http://schemas.openxmlformats.org/officeDocument/2006/relationships/image" Target="../media/image30.png"/><Relationship Id="rId18" Type="http://schemas.openxmlformats.org/officeDocument/2006/relationships/image" Target="../media/image36.png"/><Relationship Id="rId12" Type="http://schemas.openxmlformats.org/officeDocument/2006/relationships/image" Target="../media/image29.png"/><Relationship Id="rId17" Type="http://schemas.openxmlformats.org/officeDocument/2006/relationships/image" Target="../media/image35.png"/><Relationship Id="rId16" Type="http://schemas.openxmlformats.org/officeDocument/2006/relationships/image" Target="../media/image34.png"/><Relationship Id="rId20" Type="http://schemas.openxmlformats.org/officeDocument/2006/relationships/image" Target="../media/image3711.png"/><Relationship Id="rId1" Type="http://schemas.openxmlformats.org/officeDocument/2006/relationships/slideLayout" Target="../slideLayouts/slideLayout9.xml"/><Relationship Id="rId11" Type="http://schemas.openxmlformats.org/officeDocument/2006/relationships/image" Target="../media/image28.png"/><Relationship Id="rId15" Type="http://schemas.openxmlformats.org/officeDocument/2006/relationships/image" Target="../media/image32.png"/><Relationship Id="rId10" Type="http://schemas.openxmlformats.org/officeDocument/2006/relationships/image" Target="../media/image27.png"/><Relationship Id="rId19" Type="http://schemas.openxmlformats.org/officeDocument/2006/relationships/image" Target="../media/image37.png"/><Relationship Id="rId9" Type="http://schemas.openxmlformats.org/officeDocument/2006/relationships/image" Target="../media/image33.png"/><Relationship Id="rId14" Type="http://schemas.openxmlformats.org/officeDocument/2006/relationships/image" Target="../media/image31.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7.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2.v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10.png"/><Relationship Id="rId5"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2.pn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2710.png"/><Relationship Id="rId13" Type="http://schemas.openxmlformats.org/officeDocument/2006/relationships/image" Target="../media/image280.png"/><Relationship Id="rId18" Type="http://schemas.openxmlformats.org/officeDocument/2006/relationships/image" Target="../media/image3710.png"/><Relationship Id="rId3" Type="http://schemas.openxmlformats.org/officeDocument/2006/relationships/image" Target="../media/image257.png"/><Relationship Id="rId21" Type="http://schemas.openxmlformats.org/officeDocument/2006/relationships/image" Target="../media/image4010.png"/><Relationship Id="rId7" Type="http://schemas.openxmlformats.org/officeDocument/2006/relationships/image" Target="../media/image2411.png"/><Relationship Id="rId12" Type="http://schemas.openxmlformats.org/officeDocument/2006/relationships/image" Target="../media/image329.png"/><Relationship Id="rId17" Type="http://schemas.openxmlformats.org/officeDocument/2006/relationships/image" Target="../media/image3610.png"/><Relationship Id="rId16" Type="http://schemas.openxmlformats.org/officeDocument/2006/relationships/image" Target="../media/image351.png"/><Relationship Id="rId20" Type="http://schemas.openxmlformats.org/officeDocument/2006/relationships/image" Target="../media/image3910.png"/><Relationship Id="rId1" Type="http://schemas.openxmlformats.org/officeDocument/2006/relationships/slideLayout" Target="../slideLayouts/slideLayout10.xml"/><Relationship Id="rId6" Type="http://schemas.openxmlformats.org/officeDocument/2006/relationships/image" Target="../media/image2610.png"/><Relationship Id="rId11" Type="http://schemas.openxmlformats.org/officeDocument/2006/relationships/image" Target="../media/image38.png"/><Relationship Id="rId15" Type="http://schemas.openxmlformats.org/officeDocument/2006/relationships/image" Target="../media/image43.png"/><Relationship Id="rId10" Type="http://schemas.openxmlformats.org/officeDocument/2006/relationships/image" Target="../media/image302.png"/><Relationship Id="rId19" Type="http://schemas.openxmlformats.org/officeDocument/2006/relationships/image" Target="../media/image380.png"/><Relationship Id="rId4" Type="http://schemas.openxmlformats.org/officeDocument/2006/relationships/image" Target="../media/image2310.png"/><Relationship Id="rId9" Type="http://schemas.openxmlformats.org/officeDocument/2006/relationships/image" Target="../media/image2910.png"/><Relationship Id="rId1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10.png"/><Relationship Id="rId7" Type="http://schemas.openxmlformats.org/officeDocument/2006/relationships/image" Target="../media/image46.png"/><Relationship Id="rId2" Type="http://schemas.openxmlformats.org/officeDocument/2006/relationships/image" Target="../media/image4110.png"/><Relationship Id="rId1" Type="http://schemas.openxmlformats.org/officeDocument/2006/relationships/slideLayout" Target="../slideLayouts/slideLayout8.xml"/><Relationship Id="rId6" Type="http://schemas.openxmlformats.org/officeDocument/2006/relationships/image" Target="../media/image45.png"/><Relationship Id="rId11" Type="http://schemas.openxmlformats.org/officeDocument/2006/relationships/image" Target="../media/image501.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media/image30.jpeg"/><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media/image50.png"/><Relationship Id="rId9" Type="http://schemas.openxmlformats.org/officeDocument/2006/relationships/image" Target="NUL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1.wmf"/><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media/image1811.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530.png"/><Relationship Id="rId4" Type="http://schemas.openxmlformats.org/officeDocument/2006/relationships/image" Target="../media/image520.png"/></Relationships>
</file>

<file path=ppt/slides/_rels/slide2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7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600.png"/><Relationship Id="rId5" Type="http://schemas.openxmlformats.org/officeDocument/2006/relationships/image" Target="../media/image550.png"/><Relationship Id="rId4" Type="http://schemas.openxmlformats.org/officeDocument/2006/relationships/image" Target="../media/image541.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51.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72.png"/><Relationship Id="rId11" Type="http://schemas.openxmlformats.org/officeDocument/2006/relationships/image" Target="../media/image77.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3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751.png"/><Relationship Id="rId7" Type="http://schemas.openxmlformats.org/officeDocument/2006/relationships/image" Target="../media/image79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781.png"/><Relationship Id="rId5" Type="http://schemas.openxmlformats.org/officeDocument/2006/relationships/image" Target="../media/image771.png"/><Relationship Id="rId4" Type="http://schemas.openxmlformats.org/officeDocument/2006/relationships/image" Target="../media/image76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860.png"/><Relationship Id="rId5" Type="http://schemas.openxmlformats.org/officeDocument/2006/relationships/image" Target="../media/image850.png"/><Relationship Id="rId10" Type="http://schemas.openxmlformats.org/officeDocument/2006/relationships/image" Target="../media/image901.png"/><Relationship Id="rId4" Type="http://schemas.openxmlformats.org/officeDocument/2006/relationships/image" Target="../media/image840.png"/><Relationship Id="rId9" Type="http://schemas.openxmlformats.org/officeDocument/2006/relationships/image" Target="../media/image891.png"/></Relationships>
</file>

<file path=ppt/slides/_rels/slide36.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18" Type="http://schemas.openxmlformats.org/officeDocument/2006/relationships/image" Target="../media/image106.png"/><Relationship Id="rId3" Type="http://schemas.openxmlformats.org/officeDocument/2006/relationships/image" Target="../media/image91.png"/><Relationship Id="rId21" Type="http://schemas.openxmlformats.org/officeDocument/2006/relationships/image" Target="../media/image109.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 Type="http://schemas.openxmlformats.org/officeDocument/2006/relationships/notesSlide" Target="../notesSlides/notesSlide21.xml"/><Relationship Id="rId16" Type="http://schemas.openxmlformats.org/officeDocument/2006/relationships/image" Target="../media/image104.png"/><Relationship Id="rId20" Type="http://schemas.openxmlformats.org/officeDocument/2006/relationships/image" Target="../media/image108.png"/><Relationship Id="rId1" Type="http://schemas.openxmlformats.org/officeDocument/2006/relationships/slideLayout" Target="../slideLayouts/slideLayout8.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10" Type="http://schemas.openxmlformats.org/officeDocument/2006/relationships/image" Target="../media/image98.png"/><Relationship Id="rId19" Type="http://schemas.openxmlformats.org/officeDocument/2006/relationships/image" Target="../media/image107.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12.png"/><Relationship Id="rId3" Type="http://schemas.openxmlformats.org/officeDocument/2006/relationships/image" Target="../media/image871.png"/><Relationship Id="rId7" Type="http://schemas.openxmlformats.org/officeDocument/2006/relationships/image" Target="../media/image880.png"/><Relationship Id="rId12"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1122.png"/></Relationships>
</file>

<file path=ppt/slides/_rels/slide38.xml.rels><?xml version="1.0" encoding="UTF-8" standalone="yes"?>
<Relationships xmlns="http://schemas.openxmlformats.org/package/2006/relationships"><Relationship Id="rId8" Type="http://schemas.openxmlformats.org/officeDocument/2006/relationships/image" Target="../media/image1171.png"/><Relationship Id="rId13" Type="http://schemas.openxmlformats.org/officeDocument/2006/relationships/image" Target="../media/image131.png"/><Relationship Id="rId18" Type="http://schemas.openxmlformats.org/officeDocument/2006/relationships/image" Target="../media/image126.png"/><Relationship Id="rId26" Type="http://schemas.openxmlformats.org/officeDocument/2006/relationships/image" Target="../media/image144.png"/><Relationship Id="rId3" Type="http://schemas.openxmlformats.org/officeDocument/2006/relationships/image" Target="../media/image113.png"/><Relationship Id="rId21" Type="http://schemas.openxmlformats.org/officeDocument/2006/relationships/image" Target="../media/image139.png"/><Relationship Id="rId7" Type="http://schemas.openxmlformats.org/officeDocument/2006/relationships/image" Target="../media/image1131.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23.xml"/><Relationship Id="rId16" Type="http://schemas.openxmlformats.org/officeDocument/2006/relationships/image" Target="../media/image134.png"/><Relationship Id="rId20" Type="http://schemas.openxmlformats.org/officeDocument/2006/relationships/image" Target="../media/image138.png"/><Relationship Id="rId1" Type="http://schemas.openxmlformats.org/officeDocument/2006/relationships/slideLayout" Target="../slideLayouts/slideLayout8.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17.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23.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122.png"/><Relationship Id="rId9" Type="http://schemas.openxmlformats.org/officeDocument/2006/relationships/image" Target="../media/image125.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21.png"/></Relationships>
</file>

<file path=ppt/slides/_rels/slide3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5.png"/><Relationship Id="rId3" Type="http://schemas.openxmlformats.org/officeDocument/2006/relationships/image" Target="../media/image127.png"/><Relationship Id="rId7" Type="http://schemas.openxmlformats.org/officeDocument/2006/relationships/image" Target="../media/image136.png"/><Relationship Id="rId12" Type="http://schemas.openxmlformats.org/officeDocument/2006/relationships/image" Target="../media/image149.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66.png"/><Relationship Id="rId18" Type="http://schemas.openxmlformats.org/officeDocument/2006/relationships/image" Target="../media/image171.png"/><Relationship Id="rId26" Type="http://schemas.openxmlformats.org/officeDocument/2006/relationships/image" Target="../media/image179.png"/><Relationship Id="rId3" Type="http://schemas.openxmlformats.org/officeDocument/2006/relationships/image" Target="../media/image150.png"/><Relationship Id="rId21" Type="http://schemas.openxmlformats.org/officeDocument/2006/relationships/image" Target="../media/image174.png"/><Relationship Id="rId7" Type="http://schemas.openxmlformats.org/officeDocument/2006/relationships/image" Target="../media/image158.png"/><Relationship Id="rId12" Type="http://schemas.openxmlformats.org/officeDocument/2006/relationships/image" Target="../media/image165.png"/><Relationship Id="rId17" Type="http://schemas.openxmlformats.org/officeDocument/2006/relationships/image" Target="../media/image159.png"/><Relationship Id="rId25" Type="http://schemas.openxmlformats.org/officeDocument/2006/relationships/image" Target="../media/image178.png"/><Relationship Id="rId2" Type="http://schemas.openxmlformats.org/officeDocument/2006/relationships/notesSlide" Target="../notesSlides/notesSlide25.xml"/><Relationship Id="rId16" Type="http://schemas.openxmlformats.org/officeDocument/2006/relationships/image" Target="../media/image169.png"/><Relationship Id="rId20" Type="http://schemas.openxmlformats.org/officeDocument/2006/relationships/image" Target="../media/image173.png"/><Relationship Id="rId1" Type="http://schemas.openxmlformats.org/officeDocument/2006/relationships/slideLayout" Target="../slideLayouts/slideLayout8.xml"/><Relationship Id="rId6" Type="http://schemas.openxmlformats.org/officeDocument/2006/relationships/image" Target="../media/image1541.png"/><Relationship Id="rId11" Type="http://schemas.openxmlformats.org/officeDocument/2006/relationships/image" Target="../media/image164.png"/><Relationship Id="rId24" Type="http://schemas.openxmlformats.org/officeDocument/2006/relationships/image" Target="../media/image177.png"/><Relationship Id="rId5" Type="http://schemas.openxmlformats.org/officeDocument/2006/relationships/image" Target="../media/image1500.png"/><Relationship Id="rId15" Type="http://schemas.openxmlformats.org/officeDocument/2006/relationships/image" Target="../media/image168.png"/><Relationship Id="rId23" Type="http://schemas.openxmlformats.org/officeDocument/2006/relationships/image" Target="../media/image176.png"/><Relationship Id="rId28" Type="http://schemas.openxmlformats.org/officeDocument/2006/relationships/image" Target="../media/image157.png"/><Relationship Id="rId10" Type="http://schemas.openxmlformats.org/officeDocument/2006/relationships/image" Target="../media/image163.png"/><Relationship Id="rId19" Type="http://schemas.openxmlformats.org/officeDocument/2006/relationships/image" Target="../media/image172.png"/><Relationship Id="rId4" Type="http://schemas.openxmlformats.org/officeDocument/2006/relationships/image" Target="../media/image154.png"/><Relationship Id="rId9" Type="http://schemas.openxmlformats.org/officeDocument/2006/relationships/image" Target="../media/image162.png"/><Relationship Id="rId14" Type="http://schemas.openxmlformats.org/officeDocument/2006/relationships/image" Target="../media/image167.png"/><Relationship Id="rId22" Type="http://schemas.openxmlformats.org/officeDocument/2006/relationships/image" Target="../media/image175.png"/><Relationship Id="rId27" Type="http://schemas.openxmlformats.org/officeDocument/2006/relationships/image" Target="../media/image15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60.png"/><Relationship Id="rId12" Type="http://schemas.openxmlformats.org/officeDocument/2006/relationships/image" Target="../media/image1452.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85.png"/><Relationship Id="rId11" Type="http://schemas.openxmlformats.org/officeDocument/2006/relationships/image" Target="../media/image188.png"/><Relationship Id="rId5" Type="http://schemas.openxmlformats.org/officeDocument/2006/relationships/image" Target="../media/image184.png"/><Relationship Id="rId10" Type="http://schemas.openxmlformats.org/officeDocument/2006/relationships/image" Target="../media/image186.png"/><Relationship Id="rId4" Type="http://schemas.openxmlformats.org/officeDocument/2006/relationships/image" Target="../media/image183.png"/><Relationship Id="rId9" Type="http://schemas.openxmlformats.org/officeDocument/2006/relationships/image" Target="../media/image170.png"/></Relationships>
</file>

<file path=ppt/slides/_rels/slide43.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81.png"/><Relationship Id="rId3" Type="http://schemas.openxmlformats.org/officeDocument/2006/relationships/image" Target="../media/image189.png"/><Relationship Id="rId7" Type="http://schemas.openxmlformats.org/officeDocument/2006/relationships/image" Target="../media/image193.png"/><Relationship Id="rId12" Type="http://schemas.openxmlformats.org/officeDocument/2006/relationships/image" Target="../media/image18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192.png"/><Relationship Id="rId11" Type="http://schemas.openxmlformats.org/officeDocument/2006/relationships/image" Target="../media/image197.png"/><Relationship Id="rId5" Type="http://schemas.openxmlformats.org/officeDocument/2006/relationships/image" Target="../media/image191.png"/><Relationship Id="rId10" Type="http://schemas.openxmlformats.org/officeDocument/2006/relationships/image" Target="../media/image196.png"/><Relationship Id="rId4" Type="http://schemas.openxmlformats.org/officeDocument/2006/relationships/image" Target="../media/image190.png"/><Relationship Id="rId9" Type="http://schemas.openxmlformats.org/officeDocument/2006/relationships/image" Target="../media/image195.png"/></Relationships>
</file>

<file path=ppt/slides/_rels/slide44.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5.png"/><Relationship Id="rId3" Type="http://schemas.openxmlformats.org/officeDocument/2006/relationships/notesSlide" Target="../notesSlides/notesSlide28.xml"/><Relationship Id="rId7" Type="http://schemas.openxmlformats.org/officeDocument/2006/relationships/image" Target="../media/image201.png"/><Relationship Id="rId12" Type="http://schemas.openxmlformats.org/officeDocument/2006/relationships/image" Target="../media/image52.wmf"/><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200.png"/><Relationship Id="rId11" Type="http://schemas.openxmlformats.org/officeDocument/2006/relationships/oleObject" Target="../embeddings/oleObject2.bin"/><Relationship Id="rId5" Type="http://schemas.openxmlformats.org/officeDocument/2006/relationships/image" Target="../media/image199.png"/><Relationship Id="rId15" Type="http://schemas.openxmlformats.org/officeDocument/2006/relationships/image" Target="../media/image207.png"/><Relationship Id="rId10" Type="http://schemas.openxmlformats.org/officeDocument/2006/relationships/image" Target="../media/image204.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6.png"/></Relationships>
</file>

<file path=ppt/slides/_rels/slide45.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18" Type="http://schemas.openxmlformats.org/officeDocument/2006/relationships/image" Target="../media/image224.png"/><Relationship Id="rId26" Type="http://schemas.openxmlformats.org/officeDocument/2006/relationships/image" Target="../media/image232.png"/><Relationship Id="rId3" Type="http://schemas.openxmlformats.org/officeDocument/2006/relationships/image" Target="../media/image211.png"/><Relationship Id="rId21" Type="http://schemas.openxmlformats.org/officeDocument/2006/relationships/image" Target="../media/image227.png"/><Relationship Id="rId7" Type="http://schemas.openxmlformats.org/officeDocument/2006/relationships/image" Target="../media/image213.png"/><Relationship Id="rId12" Type="http://schemas.openxmlformats.org/officeDocument/2006/relationships/image" Target="../media/image218.png"/><Relationship Id="rId17" Type="http://schemas.openxmlformats.org/officeDocument/2006/relationships/image" Target="../media/image223.png"/><Relationship Id="rId25" Type="http://schemas.openxmlformats.org/officeDocument/2006/relationships/image" Target="../media/image231.png"/><Relationship Id="rId2" Type="http://schemas.openxmlformats.org/officeDocument/2006/relationships/notesSlide" Target="../notesSlides/notesSlide29.xml"/><Relationship Id="rId16" Type="http://schemas.openxmlformats.org/officeDocument/2006/relationships/image" Target="../media/image222.png"/><Relationship Id="rId20" Type="http://schemas.openxmlformats.org/officeDocument/2006/relationships/image" Target="../media/image226.png"/><Relationship Id="rId1" Type="http://schemas.openxmlformats.org/officeDocument/2006/relationships/slideLayout" Target="../slideLayouts/slideLayout8.xml"/><Relationship Id="rId6" Type="http://schemas.openxmlformats.org/officeDocument/2006/relationships/image" Target="../media/image2120.png"/><Relationship Id="rId11" Type="http://schemas.openxmlformats.org/officeDocument/2006/relationships/image" Target="../media/image217.png"/><Relationship Id="rId24" Type="http://schemas.openxmlformats.org/officeDocument/2006/relationships/image" Target="../media/image230.png"/><Relationship Id="rId5" Type="http://schemas.openxmlformats.org/officeDocument/2006/relationships/image" Target="../media/image212.png"/><Relationship Id="rId15" Type="http://schemas.openxmlformats.org/officeDocument/2006/relationships/image" Target="../media/image221.png"/><Relationship Id="rId23" Type="http://schemas.openxmlformats.org/officeDocument/2006/relationships/image" Target="../media/image229.png"/><Relationship Id="rId28" Type="http://schemas.openxmlformats.org/officeDocument/2006/relationships/image" Target="../media/image234.png"/><Relationship Id="rId10" Type="http://schemas.openxmlformats.org/officeDocument/2006/relationships/image" Target="../media/image216.png"/><Relationship Id="rId19" Type="http://schemas.openxmlformats.org/officeDocument/2006/relationships/image" Target="../media/image225.png"/><Relationship Id="rId4" Type="http://schemas.openxmlformats.org/officeDocument/2006/relationships/image" Target="../media/image2100.png"/><Relationship Id="rId9" Type="http://schemas.openxmlformats.org/officeDocument/2006/relationships/image" Target="../media/image215.png"/><Relationship Id="rId14" Type="http://schemas.openxmlformats.org/officeDocument/2006/relationships/image" Target="../media/image220.png"/><Relationship Id="rId22" Type="http://schemas.openxmlformats.org/officeDocument/2006/relationships/image" Target="../media/image228.png"/><Relationship Id="rId27" Type="http://schemas.openxmlformats.org/officeDocument/2006/relationships/image" Target="../media/image233.png"/></Relationships>
</file>

<file path=ppt/slides/_rels/slide46.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4.png"/><Relationship Id="rId18" Type="http://schemas.openxmlformats.org/officeDocument/2006/relationships/image" Target="../media/image249.png"/><Relationship Id="rId3" Type="http://schemas.openxmlformats.org/officeDocument/2006/relationships/image" Target="../media/image2320.png"/><Relationship Id="rId21" Type="http://schemas.openxmlformats.org/officeDocument/2006/relationships/image" Target="../media/image252.png"/><Relationship Id="rId7" Type="http://schemas.openxmlformats.org/officeDocument/2006/relationships/image" Target="../media/image238.png"/><Relationship Id="rId12" Type="http://schemas.openxmlformats.org/officeDocument/2006/relationships/image" Target="../media/image243.png"/><Relationship Id="rId17" Type="http://schemas.openxmlformats.org/officeDocument/2006/relationships/image" Target="../media/image248.png"/><Relationship Id="rId2" Type="http://schemas.openxmlformats.org/officeDocument/2006/relationships/notesSlide" Target="../notesSlides/notesSlide30.xml"/><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8.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5" Type="http://schemas.openxmlformats.org/officeDocument/2006/relationships/image" Target="../media/image246.png"/><Relationship Id="rId10" Type="http://schemas.openxmlformats.org/officeDocument/2006/relationships/image" Target="../media/image241.png"/><Relationship Id="rId19" Type="http://schemas.openxmlformats.org/officeDocument/2006/relationships/image" Target="../media/image250.png"/><Relationship Id="rId4" Type="http://schemas.openxmlformats.org/officeDocument/2006/relationships/image" Target="../media/image235.png"/><Relationship Id="rId9" Type="http://schemas.openxmlformats.org/officeDocument/2006/relationships/image" Target="../media/image240.png"/><Relationship Id="rId14" Type="http://schemas.openxmlformats.org/officeDocument/2006/relationships/image" Target="../media/image245.png"/><Relationship Id="rId22" Type="http://schemas.openxmlformats.org/officeDocument/2006/relationships/image" Target="../media/image253.pn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560.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256.png"/><Relationship Id="rId5" Type="http://schemas.openxmlformats.org/officeDocument/2006/relationships/image" Target="../media/image2540.png"/><Relationship Id="rId4" Type="http://schemas.openxmlformats.org/officeDocument/2006/relationships/image" Target="../media/image255.png"/></Relationships>
</file>

<file path=ppt/slides/_rels/slide48.xml.rels><?xml version="1.0" encoding="UTF-8" standalone="yes"?>
<Relationships xmlns="http://schemas.openxmlformats.org/package/2006/relationships"><Relationship Id="rId3" Type="http://schemas.openxmlformats.org/officeDocument/2006/relationships/image" Target="../media/image53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55.emf"/><Relationship Id="rId5" Type="http://schemas.openxmlformats.org/officeDocument/2006/relationships/oleObject" Target="../embeddings/oleObject4.bin"/><Relationship Id="rId4" Type="http://schemas.openxmlformats.org/officeDocument/2006/relationships/image" Target="../media/image54.emf"/></Relationships>
</file>

<file path=ppt/slides/_rels/slide51.xml.rels><?xml version="1.0" encoding="UTF-8" standalone="yes"?>
<Relationships xmlns="http://schemas.openxmlformats.org/package/2006/relationships"><Relationship Id="rId8" Type="http://schemas.openxmlformats.org/officeDocument/2006/relationships/image" Target="../media/image264.png"/><Relationship Id="rId3" Type="http://schemas.openxmlformats.org/officeDocument/2006/relationships/image" Target="../media/image260.png"/><Relationship Id="rId7" Type="http://schemas.openxmlformats.org/officeDocument/2006/relationships/image" Target="../media/image263.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312.png"/><Relationship Id="rId5" Type="http://schemas.openxmlformats.org/officeDocument/2006/relationships/image" Target="../media/image261.png"/><Relationship Id="rId4" Type="http://schemas.openxmlformats.org/officeDocument/2006/relationships/image" Target="../media/image2600.png"/></Relationships>
</file>

<file path=ppt/slides/_rels/slide52.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275.png"/><Relationship Id="rId3" Type="http://schemas.openxmlformats.org/officeDocument/2006/relationships/image" Target="../media/image265.png"/><Relationship Id="rId7" Type="http://schemas.openxmlformats.org/officeDocument/2006/relationships/image" Target="../media/image314.png"/><Relationship Id="rId12" Type="http://schemas.openxmlformats.org/officeDocument/2006/relationships/image" Target="../media/image274.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68.png"/><Relationship Id="rId11" Type="http://schemas.openxmlformats.org/officeDocument/2006/relationships/image" Target="../media/image273.png"/><Relationship Id="rId5" Type="http://schemas.openxmlformats.org/officeDocument/2006/relationships/image" Target="../media/image313.png"/><Relationship Id="rId10" Type="http://schemas.openxmlformats.org/officeDocument/2006/relationships/image" Target="../media/image272.png"/><Relationship Id="rId4" Type="http://schemas.openxmlformats.org/officeDocument/2006/relationships/image" Target="../media/image266.png"/><Relationship Id="rId9" Type="http://schemas.openxmlformats.org/officeDocument/2006/relationships/image" Target="../media/image271.png"/></Relationships>
</file>

<file path=ppt/slides/_rels/slide53.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276.png"/><Relationship Id="rId7" Type="http://schemas.openxmlformats.org/officeDocument/2006/relationships/image" Target="../media/image317.png"/><Relationship Id="rId12" Type="http://schemas.openxmlformats.org/officeDocument/2006/relationships/image" Target="../media/image285.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316.png"/><Relationship Id="rId11" Type="http://schemas.openxmlformats.org/officeDocument/2006/relationships/image" Target="../media/image284.png"/><Relationship Id="rId5" Type="http://schemas.openxmlformats.org/officeDocument/2006/relationships/image" Target="../media/image315.png"/><Relationship Id="rId10" Type="http://schemas.openxmlformats.org/officeDocument/2006/relationships/image" Target="../media/image283.png"/><Relationship Id="rId4" Type="http://schemas.openxmlformats.org/officeDocument/2006/relationships/image" Target="../media/image277.png"/><Relationship Id="rId9" Type="http://schemas.openxmlformats.org/officeDocument/2006/relationships/image" Target="../media/image282.png"/></Relationships>
</file>

<file path=ppt/slides/_rels/slide54.xml.rels><?xml version="1.0" encoding="UTF-8" standalone="yes"?>
<Relationships xmlns="http://schemas.openxmlformats.org/package/2006/relationships"><Relationship Id="rId13" Type="http://schemas.openxmlformats.org/officeDocument/2006/relationships/image" Target="../media/image210.png"/><Relationship Id="rId18" Type="http://schemas.openxmlformats.org/officeDocument/2006/relationships/image" Target="../media/image297.png"/><Relationship Id="rId3" Type="http://schemas.openxmlformats.org/officeDocument/2006/relationships/image" Target="../media/image208.png"/><Relationship Id="rId21" Type="http://schemas.openxmlformats.org/officeDocument/2006/relationships/image" Target="../media/image300.png"/><Relationship Id="rId12" Type="http://schemas.openxmlformats.org/officeDocument/2006/relationships/image" Target="../media/image209.png"/><Relationship Id="rId17" Type="http://schemas.openxmlformats.org/officeDocument/2006/relationships/image" Target="../media/image262.png"/><Relationship Id="rId2" Type="http://schemas.openxmlformats.org/officeDocument/2006/relationships/notesSlide" Target="../notesSlides/notesSlide37.xml"/><Relationship Id="rId16" Type="http://schemas.openxmlformats.org/officeDocument/2006/relationships/image" Target="../media/image259.png"/><Relationship Id="rId20" Type="http://schemas.openxmlformats.org/officeDocument/2006/relationships/image" Target="../media/image299.png"/><Relationship Id="rId1" Type="http://schemas.openxmlformats.org/officeDocument/2006/relationships/slideLayout" Target="../slideLayouts/slideLayout8.xml"/><Relationship Id="rId11" Type="http://schemas.openxmlformats.org/officeDocument/2006/relationships/image" Target="../media/image291.png"/><Relationship Id="rId15" Type="http://schemas.openxmlformats.org/officeDocument/2006/relationships/image" Target="../media/image258.png"/><Relationship Id="rId10" Type="http://schemas.openxmlformats.org/officeDocument/2006/relationships/image" Target="../media/image290.png"/><Relationship Id="rId19" Type="http://schemas.openxmlformats.org/officeDocument/2006/relationships/image" Target="../media/image298.png"/><Relationship Id="rId4" Type="http://schemas.openxmlformats.org/officeDocument/2006/relationships/image" Target="../media/image319.png"/><Relationship Id="rId9" Type="http://schemas.openxmlformats.org/officeDocument/2006/relationships/image" Target="../media/image289.png"/><Relationship Id="rId14" Type="http://schemas.openxmlformats.org/officeDocument/2006/relationships/image" Target="../media/image254.png"/><Relationship Id="rId22" Type="http://schemas.openxmlformats.org/officeDocument/2006/relationships/image" Target="../media/image3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8" Type="http://schemas.openxmlformats.org/officeDocument/2006/relationships/image" Target="../media/image2210.png"/><Relationship Id="rId3" Type="http://schemas.openxmlformats.org/officeDocument/2006/relationships/image" Target="../media/image1710.png"/><Relationship Id="rId7" Type="http://schemas.openxmlformats.org/officeDocument/2006/relationships/image" Target="../media/image21.png"/><Relationship Id="rId2" Type="http://schemas.openxmlformats.org/officeDocument/2006/relationships/image" Target="../media/image1610.png"/><Relationship Id="rId1" Type="http://schemas.openxmlformats.org/officeDocument/2006/relationships/slideLayout" Target="../slideLayouts/slideLayout9.xml"/><Relationship Id="rId6" Type="http://schemas.openxmlformats.org/officeDocument/2006/relationships/image" Target="../media/image20.png"/><Relationship Id="rId5" Type="http://schemas.openxmlformats.org/officeDocument/2006/relationships/image" Target="../media/image1911.png"/><Relationship Id="rId4" Type="http://schemas.openxmlformats.org/officeDocument/2006/relationships/image" Target="../media/image1810.png"/></Relationships>
</file>

<file path=ppt/slides/_rels/slide57.xml.rels><?xml version="1.0" encoding="UTF-8" standalone="yes"?>
<Relationships xmlns="http://schemas.openxmlformats.org/package/2006/relationships"><Relationship Id="rId8" Type="http://schemas.openxmlformats.org/officeDocument/2006/relationships/image" Target="../media/image2911.png"/><Relationship Id="rId3" Type="http://schemas.openxmlformats.org/officeDocument/2006/relationships/image" Target="../media/image2080.png"/><Relationship Id="rId7" Type="http://schemas.openxmlformats.org/officeDocument/2006/relationships/image" Target="../media/image281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2711.png"/><Relationship Id="rId5" Type="http://schemas.openxmlformats.org/officeDocument/2006/relationships/image" Target="../media/image2611.png"/><Relationship Id="rId10" Type="http://schemas.openxmlformats.org/officeDocument/2006/relationships/image" Target="../media/image324.png"/><Relationship Id="rId4" Type="http://schemas.openxmlformats.org/officeDocument/2006/relationships/image" Target="../media/image2510.png"/><Relationship Id="rId9" Type="http://schemas.openxmlformats.org/officeDocument/2006/relationships/image" Target="../media/image323.png"/></Relationships>
</file>

<file path=ppt/slides/_rels/slide58.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420.png"/><Relationship Id="rId18" Type="http://schemas.openxmlformats.org/officeDocument/2006/relationships/image" Target="../media/image471.png"/><Relationship Id="rId3" Type="http://schemas.openxmlformats.org/officeDocument/2006/relationships/image" Target="../media/image3200.png"/><Relationship Id="rId21" Type="http://schemas.openxmlformats.org/officeDocument/2006/relationships/image" Target="../media/image325.png"/><Relationship Id="rId7" Type="http://schemas.openxmlformats.org/officeDocument/2006/relationships/image" Target="../media/image360.png"/><Relationship Id="rId12" Type="http://schemas.openxmlformats.org/officeDocument/2006/relationships/image" Target="../media/image411.png"/><Relationship Id="rId17" Type="http://schemas.openxmlformats.org/officeDocument/2006/relationships/image" Target="../media/image460.png"/><Relationship Id="rId2" Type="http://schemas.openxmlformats.org/officeDocument/2006/relationships/notesSlide" Target="../notesSlides/notesSlide39.xml"/><Relationship Id="rId16" Type="http://schemas.openxmlformats.org/officeDocument/2006/relationships/image" Target="../media/image450.png"/><Relationship Id="rId20" Type="http://schemas.openxmlformats.org/officeDocument/2006/relationships/image" Target="../media/image490.png"/><Relationship Id="rId1" Type="http://schemas.openxmlformats.org/officeDocument/2006/relationships/slideLayout" Target="../slideLayouts/slideLayout9.xml"/><Relationship Id="rId6" Type="http://schemas.openxmlformats.org/officeDocument/2006/relationships/image" Target="../media/image350.png"/><Relationship Id="rId11" Type="http://schemas.openxmlformats.org/officeDocument/2006/relationships/image" Target="../media/image401.png"/><Relationship Id="rId24" Type="http://schemas.openxmlformats.org/officeDocument/2006/relationships/image" Target="../media/image328.png"/><Relationship Id="rId5" Type="http://schemas.openxmlformats.org/officeDocument/2006/relationships/image" Target="../media/image340.png"/><Relationship Id="rId15" Type="http://schemas.openxmlformats.org/officeDocument/2006/relationships/image" Target="../media/image441.png"/><Relationship Id="rId23" Type="http://schemas.openxmlformats.org/officeDocument/2006/relationships/image" Target="../media/image327.png"/><Relationship Id="rId10" Type="http://schemas.openxmlformats.org/officeDocument/2006/relationships/image" Target="../media/image390.png"/><Relationship Id="rId19" Type="http://schemas.openxmlformats.org/officeDocument/2006/relationships/image" Target="../media/image481.png"/><Relationship Id="rId4" Type="http://schemas.openxmlformats.org/officeDocument/2006/relationships/image" Target="../media/image331.png"/><Relationship Id="rId9" Type="http://schemas.openxmlformats.org/officeDocument/2006/relationships/image" Target="../media/image381.png"/><Relationship Id="rId14" Type="http://schemas.openxmlformats.org/officeDocument/2006/relationships/image" Target="../media/image431.png"/><Relationship Id="rId22" Type="http://schemas.openxmlformats.org/officeDocument/2006/relationships/image" Target="../media/image326.png"/></Relationships>
</file>

<file path=ppt/slides/_rels/slide59.xml.rels><?xml version="1.0" encoding="UTF-8" standalone="yes"?>
<Relationships xmlns="http://schemas.openxmlformats.org/package/2006/relationships"><Relationship Id="rId3" Type="http://schemas.openxmlformats.org/officeDocument/2006/relationships/image" Target="../media/image57.gif"/><Relationship Id="rId7" Type="http://schemas.openxmlformats.org/officeDocument/2006/relationships/image" Target="../media/image542.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531.png"/><Relationship Id="rId5" Type="http://schemas.openxmlformats.org/officeDocument/2006/relationships/image" Target="../media/image521.png"/><Relationship Id="rId4" Type="http://schemas.openxmlformats.org/officeDocument/2006/relationships/image" Target="../media/image5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8" Type="http://schemas.openxmlformats.org/officeDocument/2006/relationships/image" Target="../media/image336.png"/><Relationship Id="rId13" Type="http://schemas.openxmlformats.org/officeDocument/2006/relationships/image" Target="../media/image650.png"/><Relationship Id="rId18" Type="http://schemas.openxmlformats.org/officeDocument/2006/relationships/image" Target="../media/image337.png"/><Relationship Id="rId3" Type="http://schemas.openxmlformats.org/officeDocument/2006/relationships/image" Target="../media/image330.png"/><Relationship Id="rId7" Type="http://schemas.openxmlformats.org/officeDocument/2006/relationships/image" Target="../media/image335.png"/><Relationship Id="rId12" Type="http://schemas.openxmlformats.org/officeDocument/2006/relationships/image" Target="../media/image641.png"/><Relationship Id="rId17" Type="http://schemas.openxmlformats.org/officeDocument/2006/relationships/image" Target="../media/image690.png"/><Relationship Id="rId2" Type="http://schemas.openxmlformats.org/officeDocument/2006/relationships/notesSlide" Target="../notesSlides/notesSlide41.xml"/><Relationship Id="rId16" Type="http://schemas.openxmlformats.org/officeDocument/2006/relationships/image" Target="../media/image681.png"/><Relationship Id="rId20" Type="http://schemas.openxmlformats.org/officeDocument/2006/relationships/image" Target="../media/image701.png"/><Relationship Id="rId1" Type="http://schemas.openxmlformats.org/officeDocument/2006/relationships/slideLayout" Target="../slideLayouts/slideLayout9.xml"/><Relationship Id="rId6" Type="http://schemas.openxmlformats.org/officeDocument/2006/relationships/image" Target="../media/image334.png"/><Relationship Id="rId11" Type="http://schemas.openxmlformats.org/officeDocument/2006/relationships/image" Target="../media/image631.png"/><Relationship Id="rId5" Type="http://schemas.openxmlformats.org/officeDocument/2006/relationships/image" Target="../media/image333.png"/><Relationship Id="rId15" Type="http://schemas.openxmlformats.org/officeDocument/2006/relationships/image" Target="../media/image267.png"/><Relationship Id="rId10" Type="http://schemas.openxmlformats.org/officeDocument/2006/relationships/image" Target="../media/image621.png"/><Relationship Id="rId19" Type="http://schemas.openxmlformats.org/officeDocument/2006/relationships/image" Target="../media/image502.png"/><Relationship Id="rId4" Type="http://schemas.openxmlformats.org/officeDocument/2006/relationships/image" Target="../media/image332.png"/><Relationship Id="rId9" Type="http://schemas.openxmlformats.org/officeDocument/2006/relationships/image" Target="../media/image610.png"/><Relationship Id="rId14" Type="http://schemas.openxmlformats.org/officeDocument/2006/relationships/image" Target="../media/image661.png"/></Relationships>
</file>

<file path=ppt/slides/_rels/slide61.xml.rels><?xml version="1.0" encoding="UTF-8" standalone="yes"?>
<Relationships xmlns="http://schemas.openxmlformats.org/package/2006/relationships"><Relationship Id="rId8" Type="http://schemas.openxmlformats.org/officeDocument/2006/relationships/image" Target="../media/image760.png"/><Relationship Id="rId13" Type="http://schemas.openxmlformats.org/officeDocument/2006/relationships/image" Target="../media/image339.png"/><Relationship Id="rId18" Type="http://schemas.openxmlformats.org/officeDocument/2006/relationships/image" Target="../media/image342.png"/><Relationship Id="rId3" Type="http://schemas.openxmlformats.org/officeDocument/2006/relationships/image" Target="../media/image338.png"/><Relationship Id="rId7" Type="http://schemas.openxmlformats.org/officeDocument/2006/relationships/image" Target="../media/image750.png"/><Relationship Id="rId12" Type="http://schemas.openxmlformats.org/officeDocument/2006/relationships/image" Target="../media/image800.png"/><Relationship Id="rId17" Type="http://schemas.openxmlformats.org/officeDocument/2006/relationships/image" Target="../media/image720.png"/><Relationship Id="rId2" Type="http://schemas.openxmlformats.org/officeDocument/2006/relationships/notesSlide" Target="../notesSlides/notesSlide42.xml"/><Relationship Id="rId16" Type="http://schemas.openxmlformats.org/officeDocument/2006/relationships/image" Target="../media/image710.png"/><Relationship Id="rId1" Type="http://schemas.openxmlformats.org/officeDocument/2006/relationships/slideLayout" Target="../slideLayouts/slideLayout9.xml"/><Relationship Id="rId6" Type="http://schemas.openxmlformats.org/officeDocument/2006/relationships/image" Target="../media/image740.png"/><Relationship Id="rId11" Type="http://schemas.openxmlformats.org/officeDocument/2006/relationships/image" Target="../media/image790.png"/><Relationship Id="rId5" Type="http://schemas.openxmlformats.org/officeDocument/2006/relationships/image" Target="../media/image730.png"/><Relationship Id="rId15" Type="http://schemas.openxmlformats.org/officeDocument/2006/relationships/image" Target="../media/image341.png"/><Relationship Id="rId10" Type="http://schemas.openxmlformats.org/officeDocument/2006/relationships/image" Target="../media/image780.png"/><Relationship Id="rId4" Type="http://schemas.openxmlformats.org/officeDocument/2006/relationships/image" Target="../media/image500.png"/><Relationship Id="rId9" Type="http://schemas.openxmlformats.org/officeDocument/2006/relationships/image" Target="../media/image770.png"/><Relationship Id="rId14" Type="http://schemas.openxmlformats.org/officeDocument/2006/relationships/image" Target="../media/image721.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6.vml"/><Relationship Id="rId5" Type="http://schemas.openxmlformats.org/officeDocument/2006/relationships/image" Target="../media/image268.wmf"/><Relationship Id="rId4" Type="http://schemas.openxmlformats.org/officeDocument/2006/relationships/notesSlide" Target="../notesSlides/notesSlide43.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4.xml"/><Relationship Id="rId1" Type="http://schemas.openxmlformats.org/officeDocument/2006/relationships/vmlDrawing" Target="../drawings/vmlDrawing7.vml"/><Relationship Id="rId5" Type="http://schemas.openxmlformats.org/officeDocument/2006/relationships/image" Target="../media/image269.wmf"/><Relationship Id="rId4" Type="http://schemas.openxmlformats.org/officeDocument/2006/relationships/notesSlide" Target="../notesSlides/notesSlide44.xml"/></Relationships>
</file>

<file path=ppt/slides/_rels/slide64.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271.jpeg"/></Relationships>
</file>

<file path=ppt/slides/_rels/slide65.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46.xml"/><Relationship Id="rId1" Type="http://schemas.openxmlformats.org/officeDocument/2006/relationships/slideLayout" Target="../slideLayouts/slideLayout9.xml"/><Relationship Id="rId4" Type="http://schemas.openxmlformats.org/officeDocument/2006/relationships/image" Target="../media/image410.png"/></Relationships>
</file>

<file path=ppt/slides/_rels/slide66.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47.xml"/><Relationship Id="rId1" Type="http://schemas.openxmlformats.org/officeDocument/2006/relationships/slideLayout" Target="../slideLayouts/slideLayout9.xml"/><Relationship Id="rId5" Type="http://schemas.openxmlformats.org/officeDocument/2006/relationships/image" Target="../media/image831.png"/><Relationship Id="rId4" Type="http://schemas.openxmlformats.org/officeDocument/2006/relationships/image" Target="../media/image821.png"/></Relationships>
</file>

<file path=ppt/slides/_rels/slide67.xml.rels><?xml version="1.0" encoding="UTF-8" standalone="yes"?>
<Relationships xmlns="http://schemas.openxmlformats.org/package/2006/relationships"><Relationship Id="rId8" Type="http://schemas.openxmlformats.org/officeDocument/2006/relationships/image" Target="../media/image890.png"/><Relationship Id="rId13" Type="http://schemas.openxmlformats.org/officeDocument/2006/relationships/image" Target="../media/image940.png"/><Relationship Id="rId3" Type="http://schemas.openxmlformats.org/officeDocument/2006/relationships/image" Target="../media/image279.gif"/><Relationship Id="rId7" Type="http://schemas.openxmlformats.org/officeDocument/2006/relationships/image" Target="../media/image881.png"/><Relationship Id="rId12" Type="http://schemas.openxmlformats.org/officeDocument/2006/relationships/image" Target="../media/image930.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870.png"/><Relationship Id="rId11" Type="http://schemas.openxmlformats.org/officeDocument/2006/relationships/image" Target="../media/image920.png"/><Relationship Id="rId5" Type="http://schemas.openxmlformats.org/officeDocument/2006/relationships/image" Target="../media/image861.png"/><Relationship Id="rId10" Type="http://schemas.openxmlformats.org/officeDocument/2006/relationships/image" Target="../media/image911.png"/><Relationship Id="rId4" Type="http://schemas.openxmlformats.org/officeDocument/2006/relationships/image" Target="../media/image280.gif"/><Relationship Id="rId9" Type="http://schemas.openxmlformats.org/officeDocument/2006/relationships/image" Target="../media/image900.png"/><Relationship Id="rId14" Type="http://schemas.openxmlformats.org/officeDocument/2006/relationships/image" Target="../media/image950.png"/></Relationships>
</file>

<file path=ppt/slides/_rels/slide68.xml.rels><?xml version="1.0" encoding="UTF-8" standalone="yes"?>
<Relationships xmlns="http://schemas.openxmlformats.org/package/2006/relationships"><Relationship Id="rId8" Type="http://schemas.openxmlformats.org/officeDocument/2006/relationships/image" Target="../media/image353.png"/><Relationship Id="rId13" Type="http://schemas.openxmlformats.org/officeDocument/2006/relationships/image" Target="../media/image1010.png"/><Relationship Id="rId18" Type="http://schemas.openxmlformats.org/officeDocument/2006/relationships/image" Target="../media/image1060.png"/><Relationship Id="rId26" Type="http://schemas.openxmlformats.org/officeDocument/2006/relationships/image" Target="../media/image1140.png"/><Relationship Id="rId3" Type="http://schemas.openxmlformats.org/officeDocument/2006/relationships/image" Target="../media/image281.jpeg"/><Relationship Id="rId21" Type="http://schemas.openxmlformats.org/officeDocument/2006/relationships/image" Target="../media/image1090.png"/><Relationship Id="rId7" Type="http://schemas.openxmlformats.org/officeDocument/2006/relationships/image" Target="../media/image980.png"/><Relationship Id="rId12" Type="http://schemas.openxmlformats.org/officeDocument/2006/relationships/image" Target="../media/image1001.png"/><Relationship Id="rId17" Type="http://schemas.openxmlformats.org/officeDocument/2006/relationships/image" Target="../media/image1050.png"/><Relationship Id="rId25" Type="http://schemas.openxmlformats.org/officeDocument/2006/relationships/image" Target="../media/image1130.png"/><Relationship Id="rId2" Type="http://schemas.openxmlformats.org/officeDocument/2006/relationships/notesSlide" Target="../notesSlides/notesSlide49.xml"/><Relationship Id="rId16" Type="http://schemas.openxmlformats.org/officeDocument/2006/relationships/image" Target="../media/image1040.png"/><Relationship Id="rId20" Type="http://schemas.openxmlformats.org/officeDocument/2006/relationships/image" Target="../media/image1080.png"/><Relationship Id="rId1" Type="http://schemas.openxmlformats.org/officeDocument/2006/relationships/slideLayout" Target="../slideLayouts/slideLayout9.xml"/><Relationship Id="rId6" Type="http://schemas.openxmlformats.org/officeDocument/2006/relationships/image" Target="../media/image352.png"/><Relationship Id="rId11" Type="http://schemas.openxmlformats.org/officeDocument/2006/relationships/image" Target="../media/image991.png"/><Relationship Id="rId24" Type="http://schemas.openxmlformats.org/officeDocument/2006/relationships/image" Target="../media/image1121.png"/><Relationship Id="rId5" Type="http://schemas.openxmlformats.org/officeDocument/2006/relationships/image" Target="../media/image960.png"/><Relationship Id="rId15" Type="http://schemas.openxmlformats.org/officeDocument/2006/relationships/image" Target="../media/image1030.png"/><Relationship Id="rId23" Type="http://schemas.openxmlformats.org/officeDocument/2006/relationships/image" Target="../media/image1111.png"/><Relationship Id="rId10" Type="http://schemas.openxmlformats.org/officeDocument/2006/relationships/image" Target="../media/image354.png"/><Relationship Id="rId19" Type="http://schemas.openxmlformats.org/officeDocument/2006/relationships/image" Target="../media/image1071.png"/><Relationship Id="rId4" Type="http://schemas.openxmlformats.org/officeDocument/2006/relationships/image" Target="../media/image30.jpeg"/><Relationship Id="rId9" Type="http://schemas.openxmlformats.org/officeDocument/2006/relationships/image" Target="../media/image1000.png"/><Relationship Id="rId14" Type="http://schemas.openxmlformats.org/officeDocument/2006/relationships/image" Target="../media/image1020.png"/><Relationship Id="rId22" Type="http://schemas.openxmlformats.org/officeDocument/2006/relationships/image" Target="../media/image1101.png"/><Relationship Id="rId27" Type="http://schemas.openxmlformats.org/officeDocument/2006/relationships/image" Target="../media/image1150.png"/></Relationships>
</file>

<file path=ppt/slides/_rels/slide69.xml.rels><?xml version="1.0" encoding="UTF-8" standalone="yes"?>
<Relationships xmlns="http://schemas.openxmlformats.org/package/2006/relationships"><Relationship Id="rId8" Type="http://schemas.openxmlformats.org/officeDocument/2006/relationships/image" Target="../media/image1200.png"/><Relationship Id="rId13" Type="http://schemas.openxmlformats.org/officeDocument/2006/relationships/image" Target="../media/image700.png"/><Relationship Id="rId3" Type="http://schemas.openxmlformats.org/officeDocument/2006/relationships/image" Target="../media/image1160.png"/><Relationship Id="rId7" Type="http://schemas.openxmlformats.org/officeDocument/2006/relationships/image" Target="../media/image640.png"/><Relationship Id="rId12" Type="http://schemas.openxmlformats.org/officeDocument/2006/relationships/image" Target="../media/image1210.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1190.png"/><Relationship Id="rId11" Type="http://schemas.openxmlformats.org/officeDocument/2006/relationships/image" Target="../media/image680.png"/><Relationship Id="rId5" Type="http://schemas.openxmlformats.org/officeDocument/2006/relationships/image" Target="../media/image1180.png"/><Relationship Id="rId10" Type="http://schemas.openxmlformats.org/officeDocument/2006/relationships/image" Target="../media/image356.png"/><Relationship Id="rId4" Type="http://schemas.openxmlformats.org/officeDocument/2006/relationships/image" Target="../media/image1170.png"/><Relationship Id="rId9" Type="http://schemas.openxmlformats.org/officeDocument/2006/relationships/image" Target="../media/image35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21.wmf"/><Relationship Id="rId2" Type="http://schemas.openxmlformats.org/officeDocument/2006/relationships/control" Target="../activeX/activeX1.xml"/><Relationship Id="rId1" Type="http://schemas.openxmlformats.org/officeDocument/2006/relationships/vmlDrawing" Target="../drawings/vmlDrawing1.vml"/><Relationship Id="rId6" Type="http://schemas.openxmlformats.org/officeDocument/2006/relationships/image" Target="../media/image1811.png"/><Relationship Id="rId5" Type="http://schemas.openxmlformats.org/officeDocument/2006/relationships/image" Target="../media/image22.png"/><Relationship Id="rId4" Type="http://schemas.openxmlformats.org/officeDocument/2006/relationships/notesSlide" Target="../notesSlides/notesSlide1.xml"/></Relationships>
</file>

<file path=ppt/slides/_rels/slide70.xml.rels><?xml version="1.0" encoding="UTF-8" standalone="yes"?>
<Relationships xmlns="http://schemas.openxmlformats.org/package/2006/relationships"><Relationship Id="rId8" Type="http://schemas.openxmlformats.org/officeDocument/2006/relationships/image" Target="../media/image283.wmf"/><Relationship Id="rId3" Type="http://schemas.openxmlformats.org/officeDocument/2006/relationships/notesSlide" Target="../notesSlides/notesSlide51.xml"/><Relationship Id="rId7" Type="http://schemas.openxmlformats.org/officeDocument/2006/relationships/oleObject" Target="../embeddings/oleObject7.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image" Target="../media/image282.wmf"/><Relationship Id="rId5" Type="http://schemas.openxmlformats.org/officeDocument/2006/relationships/oleObject" Target="../embeddings/oleObject6.bin"/><Relationship Id="rId4" Type="http://schemas.openxmlformats.org/officeDocument/2006/relationships/image" Target="../media/image22.png"/><Relationship Id="rId9" Type="http://schemas.openxmlformats.org/officeDocument/2006/relationships/image" Target="../media/image1250.png"/></Relationships>
</file>

<file path=ppt/slides/_rels/slide71.xml.rels><?xml version="1.0" encoding="UTF-8" standalone="yes"?>
<Relationships xmlns="http://schemas.openxmlformats.org/package/2006/relationships"><Relationship Id="rId8" Type="http://schemas.openxmlformats.org/officeDocument/2006/relationships/image" Target="../media/image1310.png"/><Relationship Id="rId13" Type="http://schemas.openxmlformats.org/officeDocument/2006/relationships/image" Target="../media/image1360.png"/><Relationship Id="rId3" Type="http://schemas.openxmlformats.org/officeDocument/2006/relationships/image" Target="../media/image1260.png"/><Relationship Id="rId7" Type="http://schemas.openxmlformats.org/officeDocument/2006/relationships/image" Target="../media/image1300.png"/><Relationship Id="rId12" Type="http://schemas.openxmlformats.org/officeDocument/2006/relationships/image" Target="../media/image1350.png"/><Relationship Id="rId17" Type="http://schemas.openxmlformats.org/officeDocument/2006/relationships/image" Target="../media/image359.png"/><Relationship Id="rId2" Type="http://schemas.openxmlformats.org/officeDocument/2006/relationships/notesSlide" Target="../notesSlides/notesSlide52.xml"/><Relationship Id="rId16" Type="http://schemas.openxmlformats.org/officeDocument/2006/relationships/image" Target="../media/image1391.png"/><Relationship Id="rId1" Type="http://schemas.openxmlformats.org/officeDocument/2006/relationships/slideLayout" Target="../slideLayouts/slideLayout9.xml"/><Relationship Id="rId6" Type="http://schemas.openxmlformats.org/officeDocument/2006/relationships/image" Target="../media/image1290.png"/><Relationship Id="rId11" Type="http://schemas.openxmlformats.org/officeDocument/2006/relationships/image" Target="../media/image1340.png"/><Relationship Id="rId5" Type="http://schemas.openxmlformats.org/officeDocument/2006/relationships/image" Target="../media/image1280.png"/><Relationship Id="rId15" Type="http://schemas.openxmlformats.org/officeDocument/2006/relationships/image" Target="../media/image1380.png"/><Relationship Id="rId10" Type="http://schemas.openxmlformats.org/officeDocument/2006/relationships/image" Target="../media/image1330.png"/><Relationship Id="rId4" Type="http://schemas.openxmlformats.org/officeDocument/2006/relationships/image" Target="../media/image1230.png"/><Relationship Id="rId9" Type="http://schemas.openxmlformats.org/officeDocument/2006/relationships/image" Target="../media/image1320.png"/><Relationship Id="rId14" Type="http://schemas.openxmlformats.org/officeDocument/2006/relationships/image" Target="../media/image1370.png"/></Relationships>
</file>

<file path=ppt/slides/_rels/slide72.xml.rels><?xml version="1.0" encoding="UTF-8" standalone="yes"?>
<Relationships xmlns="http://schemas.openxmlformats.org/package/2006/relationships"><Relationship Id="rId8" Type="http://schemas.openxmlformats.org/officeDocument/2006/relationships/image" Target="../media/image366.png"/><Relationship Id="rId13" Type="http://schemas.openxmlformats.org/officeDocument/2006/relationships/image" Target="../media/image372.png"/><Relationship Id="rId18" Type="http://schemas.openxmlformats.org/officeDocument/2006/relationships/image" Target="../media/image377.png"/><Relationship Id="rId3" Type="http://schemas.openxmlformats.org/officeDocument/2006/relationships/image" Target="../media/image361.png"/><Relationship Id="rId21" Type="http://schemas.openxmlformats.org/officeDocument/2006/relationships/image" Target="../media/image382.png"/><Relationship Id="rId7" Type="http://schemas.openxmlformats.org/officeDocument/2006/relationships/image" Target="../media/image365.png"/><Relationship Id="rId12" Type="http://schemas.openxmlformats.org/officeDocument/2006/relationships/image" Target="../media/image371.png"/><Relationship Id="rId17" Type="http://schemas.openxmlformats.org/officeDocument/2006/relationships/image" Target="../media/image376.png"/><Relationship Id="rId25" Type="http://schemas.openxmlformats.org/officeDocument/2006/relationships/image" Target="../media/image386.png"/><Relationship Id="rId2" Type="http://schemas.openxmlformats.org/officeDocument/2006/relationships/notesSlide" Target="../notesSlides/notesSlide53.xml"/><Relationship Id="rId16" Type="http://schemas.openxmlformats.org/officeDocument/2006/relationships/image" Target="../media/image375.png"/><Relationship Id="rId20" Type="http://schemas.openxmlformats.org/officeDocument/2006/relationships/image" Target="../media/image379.png"/><Relationship Id="rId1" Type="http://schemas.openxmlformats.org/officeDocument/2006/relationships/slideLayout" Target="../slideLayouts/slideLayout7.xml"/><Relationship Id="rId6" Type="http://schemas.openxmlformats.org/officeDocument/2006/relationships/image" Target="../media/image288.png"/><Relationship Id="rId11" Type="http://schemas.openxmlformats.org/officeDocument/2006/relationships/image" Target="../media/image369.png"/><Relationship Id="rId24" Type="http://schemas.openxmlformats.org/officeDocument/2006/relationships/image" Target="../media/image385.png"/><Relationship Id="rId5" Type="http://schemas.openxmlformats.org/officeDocument/2006/relationships/image" Target="../media/image287.png"/><Relationship Id="rId15" Type="http://schemas.openxmlformats.org/officeDocument/2006/relationships/image" Target="../media/image374.png"/><Relationship Id="rId23" Type="http://schemas.openxmlformats.org/officeDocument/2006/relationships/image" Target="../media/image384.png"/><Relationship Id="rId10" Type="http://schemas.openxmlformats.org/officeDocument/2006/relationships/image" Target="../media/image368.png"/><Relationship Id="rId19" Type="http://schemas.openxmlformats.org/officeDocument/2006/relationships/image" Target="../media/image378.png"/><Relationship Id="rId4" Type="http://schemas.openxmlformats.org/officeDocument/2006/relationships/image" Target="../media/image286.png"/><Relationship Id="rId9" Type="http://schemas.openxmlformats.org/officeDocument/2006/relationships/image" Target="../media/image367.png"/><Relationship Id="rId14" Type="http://schemas.openxmlformats.org/officeDocument/2006/relationships/image" Target="../media/image373.png"/><Relationship Id="rId22" Type="http://schemas.openxmlformats.org/officeDocument/2006/relationships/image" Target="../media/image383.png"/></Relationships>
</file>

<file path=ppt/slides/_rels/slide73.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08.png"/><Relationship Id="rId3" Type="http://schemas.openxmlformats.org/officeDocument/2006/relationships/image" Target="../media/image292.png"/><Relationship Id="rId7" Type="http://schemas.openxmlformats.org/officeDocument/2006/relationships/image" Target="../media/image296.png"/><Relationship Id="rId12" Type="http://schemas.openxmlformats.org/officeDocument/2006/relationships/image" Target="../media/image307.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295.png"/><Relationship Id="rId11" Type="http://schemas.openxmlformats.org/officeDocument/2006/relationships/image" Target="../media/image306.png"/><Relationship Id="rId5" Type="http://schemas.openxmlformats.org/officeDocument/2006/relationships/image" Target="../media/image294.png"/><Relationship Id="rId15" Type="http://schemas.openxmlformats.org/officeDocument/2006/relationships/image" Target="../media/image310.png"/><Relationship Id="rId10" Type="http://schemas.openxmlformats.org/officeDocument/2006/relationships/image" Target="../media/image305.png"/><Relationship Id="rId4" Type="http://schemas.openxmlformats.org/officeDocument/2006/relationships/image" Target="../media/image293.png"/><Relationship Id="rId9" Type="http://schemas.openxmlformats.org/officeDocument/2006/relationships/image" Target="../media/image304.png"/><Relationship Id="rId14" Type="http://schemas.openxmlformats.org/officeDocument/2006/relationships/image" Target="../media/image309.png"/></Relationships>
</file>

<file path=ppt/slides/_rels/slide74.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57.png"/><Relationship Id="rId3" Type="http://schemas.openxmlformats.org/officeDocument/2006/relationships/image" Target="../media/image3060.png"/><Relationship Id="rId7" Type="http://schemas.openxmlformats.org/officeDocument/2006/relationships/image" Target="../media/image311.png"/><Relationship Id="rId12" Type="http://schemas.openxmlformats.org/officeDocument/2006/relationships/image" Target="../media/image349.png"/><Relationship Id="rId2" Type="http://schemas.openxmlformats.org/officeDocument/2006/relationships/notesSlide" Target="../notesSlides/notesSlide55.xml"/><Relationship Id="rId16" Type="http://schemas.openxmlformats.org/officeDocument/2006/relationships/image" Target="../media/image363.png"/><Relationship Id="rId1" Type="http://schemas.openxmlformats.org/officeDocument/2006/relationships/slideLayout" Target="../slideLayouts/slideLayout9.xml"/><Relationship Id="rId6" Type="http://schemas.openxmlformats.org/officeDocument/2006/relationships/image" Target="../media/image3090.png"/><Relationship Id="rId11" Type="http://schemas.openxmlformats.org/officeDocument/2006/relationships/image" Target="../media/image348.png"/><Relationship Id="rId5" Type="http://schemas.openxmlformats.org/officeDocument/2006/relationships/image" Target="../media/image3080.png"/><Relationship Id="rId15" Type="http://schemas.openxmlformats.org/officeDocument/2006/relationships/image" Target="../media/image362.png"/><Relationship Id="rId10" Type="http://schemas.openxmlformats.org/officeDocument/2006/relationships/image" Target="../media/image346.png"/><Relationship Id="rId4" Type="http://schemas.openxmlformats.org/officeDocument/2006/relationships/image" Target="../media/image3070.png"/><Relationship Id="rId9" Type="http://schemas.openxmlformats.org/officeDocument/2006/relationships/image" Target="../media/image345.png"/><Relationship Id="rId14" Type="http://schemas.openxmlformats.org/officeDocument/2006/relationships/image" Target="../media/image358.png"/></Relationships>
</file>

<file path=ppt/slides/_rels/slide75.xml.rels><?xml version="1.0" encoding="UTF-8" standalone="yes"?>
<Relationships xmlns="http://schemas.openxmlformats.org/package/2006/relationships"><Relationship Id="rId8" Type="http://schemas.openxmlformats.org/officeDocument/2006/relationships/image" Target="../media/image387.png"/><Relationship Id="rId3" Type="http://schemas.openxmlformats.org/officeDocument/2006/relationships/image" Target="../media/image320.png"/><Relationship Id="rId7" Type="http://schemas.openxmlformats.org/officeDocument/2006/relationships/image" Target="../media/image364.png"/><Relationship Id="rId12" Type="http://schemas.openxmlformats.org/officeDocument/2006/relationships/image" Target="../media/image392.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343.png"/><Relationship Id="rId11" Type="http://schemas.openxmlformats.org/officeDocument/2006/relationships/image" Target="../media/image391.png"/><Relationship Id="rId5" Type="http://schemas.openxmlformats.org/officeDocument/2006/relationships/image" Target="../media/image322.png"/><Relationship Id="rId10" Type="http://schemas.openxmlformats.org/officeDocument/2006/relationships/image" Target="../media/image389.png"/><Relationship Id="rId4" Type="http://schemas.openxmlformats.org/officeDocument/2006/relationships/image" Target="../media/image321.png"/><Relationship Id="rId9" Type="http://schemas.openxmlformats.org/officeDocument/2006/relationships/image" Target="../media/image388.png"/></Relationships>
</file>

<file path=ppt/slides/_rels/slide76.xml.rels><?xml version="1.0" encoding="UTF-8" standalone="yes"?>
<Relationships xmlns="http://schemas.openxmlformats.org/package/2006/relationships"><Relationship Id="rId3" Type="http://schemas.openxmlformats.org/officeDocument/2006/relationships/image" Target="../media/image393.png"/><Relationship Id="rId2" Type="http://schemas.openxmlformats.org/officeDocument/2006/relationships/notesSlide" Target="../notesSlides/notesSlide57.xml"/><Relationship Id="rId1" Type="http://schemas.openxmlformats.org/officeDocument/2006/relationships/slideLayout" Target="../slideLayouts/slideLayout9.xml"/><Relationship Id="rId5" Type="http://schemas.openxmlformats.org/officeDocument/2006/relationships/image" Target="../media/image430.png"/><Relationship Id="rId4" Type="http://schemas.openxmlformats.org/officeDocument/2006/relationships/image" Target="../media/image429.png"/></Relationships>
</file>

<file path=ppt/slides/_rels/slide77.xml.rels><?xml version="1.0" encoding="UTF-8" standalone="yes"?>
<Relationships xmlns="http://schemas.openxmlformats.org/package/2006/relationships"><Relationship Id="rId8" Type="http://schemas.openxmlformats.org/officeDocument/2006/relationships/image" Target="../media/image3930.png"/><Relationship Id="rId13" Type="http://schemas.openxmlformats.org/officeDocument/2006/relationships/image" Target="../media/image398.png"/><Relationship Id="rId3" Type="http://schemas.openxmlformats.org/officeDocument/2006/relationships/image" Target="../media/image3911.png"/><Relationship Id="rId7" Type="http://schemas.openxmlformats.org/officeDocument/2006/relationships/image" Target="../media/image436.png"/><Relationship Id="rId12" Type="http://schemas.openxmlformats.org/officeDocument/2006/relationships/image" Target="../media/image397.png"/><Relationship Id="rId2" Type="http://schemas.openxmlformats.org/officeDocument/2006/relationships/notesSlide" Target="../notesSlides/notesSlide58.xml"/><Relationship Id="rId16" Type="http://schemas.openxmlformats.org/officeDocument/2006/relationships/image" Target="../media/image403.png"/><Relationship Id="rId1" Type="http://schemas.openxmlformats.org/officeDocument/2006/relationships/slideLayout" Target="../slideLayouts/slideLayout9.xml"/><Relationship Id="rId6" Type="http://schemas.openxmlformats.org/officeDocument/2006/relationships/image" Target="../media/image435.png"/><Relationship Id="rId11" Type="http://schemas.openxmlformats.org/officeDocument/2006/relationships/image" Target="../media/image396.png"/><Relationship Id="rId5" Type="http://schemas.openxmlformats.org/officeDocument/2006/relationships/image" Target="../media/image434.png"/><Relationship Id="rId15" Type="http://schemas.openxmlformats.org/officeDocument/2006/relationships/image" Target="../media/image402.png"/><Relationship Id="rId10" Type="http://schemas.openxmlformats.org/officeDocument/2006/relationships/image" Target="../media/image395.png"/><Relationship Id="rId4" Type="http://schemas.openxmlformats.org/officeDocument/2006/relationships/image" Target="../media/image3920.png"/><Relationship Id="rId9" Type="http://schemas.openxmlformats.org/officeDocument/2006/relationships/image" Target="../media/image394.png"/><Relationship Id="rId14" Type="http://schemas.openxmlformats.org/officeDocument/2006/relationships/image" Target="../media/image399.png"/></Relationships>
</file>

<file path=ppt/slides/_rels/slide78.xml.rels><?xml version="1.0" encoding="UTF-8" standalone="yes"?>
<Relationships xmlns="http://schemas.openxmlformats.org/package/2006/relationships"><Relationship Id="rId8" Type="http://schemas.openxmlformats.org/officeDocument/2006/relationships/image" Target="../media/image453.png"/><Relationship Id="rId3" Type="http://schemas.openxmlformats.org/officeDocument/2006/relationships/image" Target="../media/image404.png"/><Relationship Id="rId7" Type="http://schemas.openxmlformats.org/officeDocument/2006/relationships/image" Target="../media/image452.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06.png"/><Relationship Id="rId11" Type="http://schemas.openxmlformats.org/officeDocument/2006/relationships/image" Target="../media/image409.png"/><Relationship Id="rId5" Type="http://schemas.openxmlformats.org/officeDocument/2006/relationships/image" Target="../media/image405.png"/><Relationship Id="rId10" Type="http://schemas.openxmlformats.org/officeDocument/2006/relationships/image" Target="../media/image408.png"/><Relationship Id="rId4" Type="http://schemas.openxmlformats.org/officeDocument/2006/relationships/image" Target="../media/image448.png"/><Relationship Id="rId9" Type="http://schemas.openxmlformats.org/officeDocument/2006/relationships/image" Target="../media/image407.png"/></Relationships>
</file>

<file path=ppt/slides/_rels/slide79.xml.rels><?xml version="1.0" encoding="UTF-8" standalone="yes"?>
<Relationships xmlns="http://schemas.openxmlformats.org/package/2006/relationships"><Relationship Id="rId8" Type="http://schemas.openxmlformats.org/officeDocument/2006/relationships/image" Target="../media/image461.png"/><Relationship Id="rId3" Type="http://schemas.openxmlformats.org/officeDocument/2006/relationships/image" Target="../media/image457.png"/><Relationship Id="rId7" Type="http://schemas.openxmlformats.org/officeDocument/2006/relationships/image" Target="../media/image810.png"/><Relationship Id="rId2" Type="http://schemas.openxmlformats.org/officeDocument/2006/relationships/notesSlide" Target="../notesSlides/notesSlide60.xml"/><Relationship Id="rId1" Type="http://schemas.openxmlformats.org/officeDocument/2006/relationships/slideLayout" Target="../slideLayouts/slideLayout9.xml"/><Relationship Id="rId6" Type="http://schemas.openxmlformats.org/officeDocument/2006/relationships/image" Target="../media/image459.png"/><Relationship Id="rId5" Type="http://schemas.openxmlformats.org/officeDocument/2006/relationships/image" Target="../media/image458.png"/><Relationship Id="rId4" Type="http://schemas.openxmlformats.org/officeDocument/2006/relationships/image" Target="../media/image14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notesSlide" Target="../notesSlides/notesSlide61.xml"/><Relationship Id="rId1" Type="http://schemas.openxmlformats.org/officeDocument/2006/relationships/slideLayout" Target="../slideLayouts/slideLayout9.xml"/><Relationship Id="rId6" Type="http://schemas.openxmlformats.org/officeDocument/2006/relationships/image" Target="../media/image1470.png"/><Relationship Id="rId5" Type="http://schemas.openxmlformats.org/officeDocument/2006/relationships/image" Target="../media/image1460.png"/><Relationship Id="rId4" Type="http://schemas.openxmlformats.org/officeDocument/2006/relationships/image" Target="../media/image145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8" Type="http://schemas.openxmlformats.org/officeDocument/2006/relationships/image" Target="../media/image468.png"/><Relationship Id="rId13" Type="http://schemas.openxmlformats.org/officeDocument/2006/relationships/image" Target="../media/image474.png"/><Relationship Id="rId3" Type="http://schemas.openxmlformats.org/officeDocument/2006/relationships/image" Target="../media/image400.png"/><Relationship Id="rId7" Type="http://schemas.openxmlformats.org/officeDocument/2006/relationships/image" Target="../media/image467.png"/><Relationship Id="rId12" Type="http://schemas.openxmlformats.org/officeDocument/2006/relationships/image" Target="../media/image413.png"/><Relationship Id="rId2" Type="http://schemas.openxmlformats.org/officeDocument/2006/relationships/notesSlide" Target="../notesSlides/notesSlide62.xml"/><Relationship Id="rId1" Type="http://schemas.openxmlformats.org/officeDocument/2006/relationships/slideLayout" Target="../slideLayouts/slideLayout12.xml"/><Relationship Id="rId6" Type="http://schemas.openxmlformats.org/officeDocument/2006/relationships/image" Target="../media/image466.png"/><Relationship Id="rId11" Type="http://schemas.openxmlformats.org/officeDocument/2006/relationships/image" Target="../media/image472.png"/><Relationship Id="rId5" Type="http://schemas.openxmlformats.org/officeDocument/2006/relationships/image" Target="../media/image412.png"/><Relationship Id="rId10" Type="http://schemas.openxmlformats.org/officeDocument/2006/relationships/image" Target="../media/image470.png"/><Relationship Id="rId4" Type="http://schemas.openxmlformats.org/officeDocument/2006/relationships/image" Target="../media/image464.png"/><Relationship Id="rId9" Type="http://schemas.openxmlformats.org/officeDocument/2006/relationships/image" Target="../media/image469.png"/><Relationship Id="rId14" Type="http://schemas.openxmlformats.org/officeDocument/2006/relationships/image" Target="../media/image475.png"/></Relationships>
</file>

<file path=ppt/slides/_rels/slide83.xml.rels><?xml version="1.0" encoding="UTF-8" standalone="yes"?>
<Relationships xmlns="http://schemas.openxmlformats.org/package/2006/relationships"><Relationship Id="rId3" Type="http://schemas.openxmlformats.org/officeDocument/2006/relationships/image" Target="../media/image414.jpeg"/><Relationship Id="rId2" Type="http://schemas.openxmlformats.org/officeDocument/2006/relationships/notesSlide" Target="../notesSlides/notesSlide63.xml"/><Relationship Id="rId1" Type="http://schemas.openxmlformats.org/officeDocument/2006/relationships/slideLayout" Target="../slideLayouts/slideLayout9.xml"/><Relationship Id="rId4" Type="http://schemas.openxmlformats.org/officeDocument/2006/relationships/image" Target="../media/image51.png"/></Relationships>
</file>

<file path=ppt/slides/_rels/slide84.xml.rels><?xml version="1.0" encoding="UTF-8" standalone="yes"?>
<Relationships xmlns="http://schemas.openxmlformats.org/package/2006/relationships"><Relationship Id="rId8" Type="http://schemas.openxmlformats.org/officeDocument/2006/relationships/image" Target="../media/image1560.png"/><Relationship Id="rId13" Type="http://schemas.openxmlformats.org/officeDocument/2006/relationships/image" Target="../media/image1611.png"/><Relationship Id="rId18" Type="http://schemas.openxmlformats.org/officeDocument/2006/relationships/image" Target="../media/image1630.png"/><Relationship Id="rId26" Type="http://schemas.openxmlformats.org/officeDocument/2006/relationships/image" Target="../media/image1711.png"/><Relationship Id="rId3" Type="http://schemas.openxmlformats.org/officeDocument/2006/relationships/image" Target="../media/image1510.png"/><Relationship Id="rId21" Type="http://schemas.openxmlformats.org/officeDocument/2006/relationships/image" Target="../media/image1660.png"/><Relationship Id="rId7" Type="http://schemas.openxmlformats.org/officeDocument/2006/relationships/image" Target="../media/image1550.png"/><Relationship Id="rId12" Type="http://schemas.openxmlformats.org/officeDocument/2006/relationships/image" Target="../media/image1600.png"/><Relationship Id="rId17" Type="http://schemas.openxmlformats.org/officeDocument/2006/relationships/image" Target="../media/image4400.png"/><Relationship Id="rId25" Type="http://schemas.openxmlformats.org/officeDocument/2006/relationships/image" Target="../media/image1700.png"/><Relationship Id="rId2" Type="http://schemas.openxmlformats.org/officeDocument/2006/relationships/notesSlide" Target="../notesSlides/notesSlide64.xml"/><Relationship Id="rId16" Type="http://schemas.openxmlformats.org/officeDocument/2006/relationships/image" Target="../media/image4300.png"/><Relationship Id="rId20" Type="http://schemas.openxmlformats.org/officeDocument/2006/relationships/image" Target="../media/image1650.png"/><Relationship Id="rId29" Type="http://schemas.openxmlformats.org/officeDocument/2006/relationships/image" Target="../media/image1740.png"/><Relationship Id="rId1" Type="http://schemas.openxmlformats.org/officeDocument/2006/relationships/slideLayout" Target="../slideLayouts/slideLayout9.xml"/><Relationship Id="rId6" Type="http://schemas.openxmlformats.org/officeDocument/2006/relationships/image" Target="../media/image1540.png"/><Relationship Id="rId11" Type="http://schemas.openxmlformats.org/officeDocument/2006/relationships/image" Target="../media/image1590.png"/><Relationship Id="rId24" Type="http://schemas.openxmlformats.org/officeDocument/2006/relationships/image" Target="../media/image1690.png"/><Relationship Id="rId5" Type="http://schemas.openxmlformats.org/officeDocument/2006/relationships/image" Target="../media/image1530.png"/><Relationship Id="rId15" Type="http://schemas.openxmlformats.org/officeDocument/2006/relationships/image" Target="../media/image910.png"/><Relationship Id="rId23" Type="http://schemas.openxmlformats.org/officeDocument/2006/relationships/image" Target="../media/image1680.png"/><Relationship Id="rId28" Type="http://schemas.openxmlformats.org/officeDocument/2006/relationships/image" Target="../media/image1730.png"/><Relationship Id="rId10" Type="http://schemas.openxmlformats.org/officeDocument/2006/relationships/image" Target="../media/image1580.png"/><Relationship Id="rId19" Type="http://schemas.openxmlformats.org/officeDocument/2006/relationships/image" Target="../media/image1640.png"/><Relationship Id="rId31" Type="http://schemas.openxmlformats.org/officeDocument/2006/relationships/image" Target="../media/image1760.png"/><Relationship Id="rId4" Type="http://schemas.openxmlformats.org/officeDocument/2006/relationships/image" Target="../media/image1520.png"/><Relationship Id="rId9" Type="http://schemas.openxmlformats.org/officeDocument/2006/relationships/image" Target="../media/image1570.png"/><Relationship Id="rId14" Type="http://schemas.openxmlformats.org/officeDocument/2006/relationships/image" Target="../media/image1620.png"/><Relationship Id="rId22" Type="http://schemas.openxmlformats.org/officeDocument/2006/relationships/image" Target="../media/image1670.png"/><Relationship Id="rId27" Type="http://schemas.openxmlformats.org/officeDocument/2006/relationships/image" Target="../media/image1720.png"/><Relationship Id="rId30" Type="http://schemas.openxmlformats.org/officeDocument/2006/relationships/image" Target="../media/image1750.png"/></Relationships>
</file>

<file path=ppt/slides/_rels/slide85.xml.rels><?xml version="1.0" encoding="UTF-8" standalone="yes"?>
<Relationships xmlns="http://schemas.openxmlformats.org/package/2006/relationships"><Relationship Id="rId3" Type="http://schemas.openxmlformats.org/officeDocument/2006/relationships/image" Target="../media/image1780.png"/><Relationship Id="rId2" Type="http://schemas.openxmlformats.org/officeDocument/2006/relationships/image" Target="../media/image1770.png"/><Relationship Id="rId1" Type="http://schemas.openxmlformats.org/officeDocument/2006/relationships/slideLayout" Target="../slideLayouts/slideLayout9.xml"/><Relationship Id="rId4" Type="http://schemas.openxmlformats.org/officeDocument/2006/relationships/image" Target="../media/image179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5.xml"/><Relationship Id="rId1" Type="http://schemas.openxmlformats.org/officeDocument/2006/relationships/vmlDrawing" Target="../drawings/vmlDrawing9.vml"/><Relationship Id="rId5" Type="http://schemas.openxmlformats.org/officeDocument/2006/relationships/image" Target="../media/image415.wmf"/><Relationship Id="rId4" Type="http://schemas.openxmlformats.org/officeDocument/2006/relationships/notesSlide" Target="../notesSlides/notesSlide65.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6.xml"/><Relationship Id="rId1" Type="http://schemas.openxmlformats.org/officeDocument/2006/relationships/vmlDrawing" Target="../drawings/vmlDrawing10.vml"/><Relationship Id="rId4" Type="http://schemas.openxmlformats.org/officeDocument/2006/relationships/image" Target="../media/image416.wmf"/></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7.xml"/><Relationship Id="rId1" Type="http://schemas.openxmlformats.org/officeDocument/2006/relationships/vmlDrawing" Target="../drawings/vmlDrawing11.vml"/><Relationship Id="rId4" Type="http://schemas.openxmlformats.org/officeDocument/2006/relationships/image" Target="../media/image417.wmf"/></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8.xml"/><Relationship Id="rId1" Type="http://schemas.openxmlformats.org/officeDocument/2006/relationships/vmlDrawing" Target="../drawings/vmlDrawing12.vml"/><Relationship Id="rId4" Type="http://schemas.openxmlformats.org/officeDocument/2006/relationships/image" Target="../media/image418.wm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5.jpeg"/><Relationship Id="rId4" Type="http://schemas.openxmlformats.org/officeDocument/2006/relationships/image" Target="../media/image24.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9.xml"/><Relationship Id="rId1" Type="http://schemas.openxmlformats.org/officeDocument/2006/relationships/vmlDrawing" Target="../drawings/vmlDrawing13.vml"/><Relationship Id="rId4" Type="http://schemas.openxmlformats.org/officeDocument/2006/relationships/image" Target="../media/image419.wmf"/></Relationships>
</file>

<file path=ppt/slides/_rels/slide91.xml.rels><?xml version="1.0" encoding="UTF-8" standalone="yes"?>
<Relationships xmlns="http://schemas.openxmlformats.org/package/2006/relationships"><Relationship Id="rId3" Type="http://schemas.openxmlformats.org/officeDocument/2006/relationships/image" Target="../media/image420.jpeg"/><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8" Type="http://schemas.openxmlformats.org/officeDocument/2006/relationships/image" Target="../media/image1912.png"/><Relationship Id="rId13" Type="http://schemas.openxmlformats.org/officeDocument/2006/relationships/image" Target="../media/image1960.png"/><Relationship Id="rId18" Type="http://schemas.openxmlformats.org/officeDocument/2006/relationships/image" Target="../media/image2020.png"/><Relationship Id="rId3" Type="http://schemas.openxmlformats.org/officeDocument/2006/relationships/image" Target="../media/image1110.png"/><Relationship Id="rId7" Type="http://schemas.openxmlformats.org/officeDocument/2006/relationships/image" Target="../media/image1890.png"/><Relationship Id="rId12" Type="http://schemas.openxmlformats.org/officeDocument/2006/relationships/image" Target="../media/image1950.png"/><Relationship Id="rId17" Type="http://schemas.openxmlformats.org/officeDocument/2006/relationships/image" Target="../media/image2010.png"/><Relationship Id="rId2" Type="http://schemas.openxmlformats.org/officeDocument/2006/relationships/notesSlide" Target="../notesSlides/notesSlide67.xml"/><Relationship Id="rId16" Type="http://schemas.openxmlformats.org/officeDocument/2006/relationships/image" Target="../media/image1990.png"/><Relationship Id="rId20" Type="http://schemas.openxmlformats.org/officeDocument/2006/relationships/image" Target="../media/image2040.png"/><Relationship Id="rId1" Type="http://schemas.openxmlformats.org/officeDocument/2006/relationships/slideLayout" Target="../slideLayouts/slideLayout9.xml"/><Relationship Id="rId6" Type="http://schemas.openxmlformats.org/officeDocument/2006/relationships/image" Target="../media/image1881.png"/><Relationship Id="rId11" Type="http://schemas.openxmlformats.org/officeDocument/2006/relationships/image" Target="../media/image1940.png"/><Relationship Id="rId5" Type="http://schemas.openxmlformats.org/officeDocument/2006/relationships/image" Target="../media/image1870.png"/><Relationship Id="rId15" Type="http://schemas.openxmlformats.org/officeDocument/2006/relationships/image" Target="../media/image1980.png"/><Relationship Id="rId10" Type="http://schemas.openxmlformats.org/officeDocument/2006/relationships/image" Target="../media/image1930.png"/><Relationship Id="rId19" Type="http://schemas.openxmlformats.org/officeDocument/2006/relationships/image" Target="../media/image2030.png"/><Relationship Id="rId4" Type="http://schemas.openxmlformats.org/officeDocument/2006/relationships/image" Target="../media/image1120.png"/><Relationship Id="rId9" Type="http://schemas.openxmlformats.org/officeDocument/2006/relationships/image" Target="../media/image1921.png"/><Relationship Id="rId14" Type="http://schemas.openxmlformats.org/officeDocument/2006/relationships/image" Target="../media/image1970.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2.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10.xml"/><Relationship Id="rId1" Type="http://schemas.openxmlformats.org/officeDocument/2006/relationships/vmlDrawing" Target="../drawings/vmlDrawing14.vml"/><Relationship Id="rId6" Type="http://schemas.openxmlformats.org/officeDocument/2006/relationships/image" Target="../media/image421.wmf"/><Relationship Id="rId5" Type="http://schemas.openxmlformats.org/officeDocument/2006/relationships/image" Target="../media/image53.png"/><Relationship Id="rId4" Type="http://schemas.openxmlformats.org/officeDocument/2006/relationships/notesSlide" Target="../notesSlides/notesSlide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417169" y="4623340"/>
            <a:ext cx="3538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热力学</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anose="020B0503020204020204" pitchFamily="34" charset="-122"/>
                <a:ea typeface="微软雅黑" panose="020B0503020204020204"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anose="020B0503020204020204" pitchFamily="34" charset="-122"/>
                <a:ea typeface="微软雅黑" panose="020B0503020204020204" pitchFamily="34" charset="-122"/>
              </a:rPr>
              <a:t>QQ</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13576003</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2905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5 0.00208 C 0.00299 0.00208 4.58333E-6 -0.00023 4.58333E-6 3.7037E-7 L 4.58333E-6 -0.00023 L 4.5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9144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Rectangle 3"/>
          <p:cNvSpPr>
            <a:spLocks noChangeArrowheads="1"/>
          </p:cNvSpPr>
          <p:nvPr/>
        </p:nvSpPr>
        <p:spPr bwMode="auto">
          <a:xfrm>
            <a:off x="3124201" y="901701"/>
            <a:ext cx="474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FF0000"/>
                </a:solidFill>
                <a:latin typeface="微软雅黑" panose="020B0503020204020204" pitchFamily="34" charset="-122"/>
                <a:ea typeface="微软雅黑" panose="020B0503020204020204" pitchFamily="34" charset="-122"/>
              </a:rPr>
              <a:t>过程量</a:t>
            </a:r>
            <a:r>
              <a:rPr kumimoji="1" lang="zh-CN" altLang="en-US" sz="2800" dirty="0">
                <a:solidFill>
                  <a:srgbClr val="0000FF"/>
                </a:solidFill>
                <a:latin typeface="微软雅黑" panose="020B0503020204020204" pitchFamily="34" charset="-122"/>
                <a:ea typeface="微软雅黑" panose="020B0503020204020204" pitchFamily="34" charset="-122"/>
              </a:rPr>
              <a:t>：都与过程有关。</a:t>
            </a:r>
          </a:p>
        </p:txBody>
      </p:sp>
      <p:pic>
        <p:nvPicPr>
          <p:cNvPr id="36868"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1" y="19050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Rectangle 5"/>
          <p:cNvSpPr>
            <a:spLocks noChangeArrowheads="1"/>
          </p:cNvSpPr>
          <p:nvPr/>
        </p:nvSpPr>
        <p:spPr bwMode="auto">
          <a:xfrm>
            <a:off x="3124201" y="1892301"/>
            <a:ext cx="4740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功与热量的物理本质不同</a:t>
            </a:r>
          </a:p>
        </p:txBody>
      </p:sp>
      <p:grpSp>
        <p:nvGrpSpPr>
          <p:cNvPr id="2" name="Group 16"/>
          <p:cNvGrpSpPr>
            <a:grpSpLocks/>
          </p:cNvGrpSpPr>
          <p:nvPr/>
        </p:nvGrpSpPr>
        <p:grpSpPr bwMode="auto">
          <a:xfrm>
            <a:off x="3200400" y="2819401"/>
            <a:ext cx="5638800" cy="842963"/>
            <a:chOff x="1056" y="1776"/>
            <a:chExt cx="3552" cy="531"/>
          </a:xfrm>
        </p:grpSpPr>
        <p:sp>
          <p:nvSpPr>
            <p:cNvPr id="41996" name="Text Box 7"/>
            <p:cNvSpPr txBox="1">
              <a:spLocks noChangeArrowheads="1"/>
            </p:cNvSpPr>
            <p:nvPr/>
          </p:nvSpPr>
          <p:spPr bwMode="auto">
            <a:xfrm>
              <a:off x="1056" y="1974"/>
              <a:ext cx="1104" cy="333"/>
            </a:xfrm>
            <a:prstGeom prst="rect">
              <a:avLst/>
            </a:prstGeom>
            <a:solidFill>
              <a:schemeClr val="accent1"/>
            </a:solidFill>
            <a:ln w="9525">
              <a:solidFill>
                <a:schemeClr val="tx1"/>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宏观运动</a:t>
              </a:r>
            </a:p>
          </p:txBody>
        </p:sp>
        <p:sp>
          <p:nvSpPr>
            <p:cNvPr id="41997" name="Text Box 8"/>
            <p:cNvSpPr txBox="1">
              <a:spLocks noChangeArrowheads="1"/>
            </p:cNvSpPr>
            <p:nvPr/>
          </p:nvSpPr>
          <p:spPr bwMode="auto">
            <a:xfrm>
              <a:off x="3264" y="1974"/>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分子热运动</a:t>
              </a:r>
            </a:p>
          </p:txBody>
        </p:sp>
        <p:sp>
          <p:nvSpPr>
            <p:cNvPr id="41998" name="AutoShape 9"/>
            <p:cNvSpPr>
              <a:spLocks noChangeArrowheads="1"/>
            </p:cNvSpPr>
            <p:nvPr/>
          </p:nvSpPr>
          <p:spPr bwMode="auto">
            <a:xfrm>
              <a:off x="2256" y="2097"/>
              <a:ext cx="912" cy="184"/>
            </a:xfrm>
            <a:prstGeom prst="leftRightArrow">
              <a:avLst>
                <a:gd name="adj1" fmla="val 50000"/>
                <a:gd name="adj2" fmla="val 99130"/>
              </a:avLst>
            </a:prstGeom>
            <a:solidFill>
              <a:schemeClr val="folHlink"/>
            </a:solidFill>
            <a:ln w="19050">
              <a:solidFill>
                <a:srgbClr val="CC6600"/>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微软雅黑" panose="020B0503020204020204" pitchFamily="34" charset="-122"/>
                <a:ea typeface="微软雅黑" panose="020B0503020204020204" pitchFamily="34" charset="-122"/>
              </a:endParaRPr>
            </a:p>
          </p:txBody>
        </p:sp>
        <p:sp>
          <p:nvSpPr>
            <p:cNvPr id="41999" name="Text Box 10"/>
            <p:cNvSpPr txBox="1">
              <a:spLocks noChangeArrowheads="1"/>
            </p:cNvSpPr>
            <p:nvPr/>
          </p:nvSpPr>
          <p:spPr bwMode="auto">
            <a:xfrm>
              <a:off x="2544" y="1776"/>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功</a:t>
              </a:r>
            </a:p>
          </p:txBody>
        </p:sp>
      </p:grpSp>
      <p:grpSp>
        <p:nvGrpSpPr>
          <p:cNvPr id="3" name="Group 17"/>
          <p:cNvGrpSpPr>
            <a:grpSpLocks/>
          </p:cNvGrpSpPr>
          <p:nvPr/>
        </p:nvGrpSpPr>
        <p:grpSpPr bwMode="auto">
          <a:xfrm>
            <a:off x="3124200" y="4572000"/>
            <a:ext cx="5867400" cy="833438"/>
            <a:chOff x="1008" y="2880"/>
            <a:chExt cx="3696" cy="525"/>
          </a:xfrm>
        </p:grpSpPr>
        <p:sp>
          <p:nvSpPr>
            <p:cNvPr id="41992" name="Text Box 12"/>
            <p:cNvSpPr txBox="1">
              <a:spLocks noChangeArrowheads="1"/>
            </p:cNvSpPr>
            <p:nvPr/>
          </p:nvSpPr>
          <p:spPr bwMode="auto">
            <a:xfrm>
              <a:off x="3360" y="3072"/>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a:solidFill>
                    <a:srgbClr val="0000FF"/>
                  </a:solidFill>
                  <a:latin typeface="微软雅黑" panose="020B0503020204020204" pitchFamily="34" charset="-122"/>
                  <a:ea typeface="微软雅黑" panose="020B0503020204020204" pitchFamily="34" charset="-122"/>
                </a:rPr>
                <a:t>分子热运动</a:t>
              </a:r>
            </a:p>
          </p:txBody>
        </p:sp>
        <p:sp>
          <p:nvSpPr>
            <p:cNvPr id="41993" name="Text Box 13"/>
            <p:cNvSpPr txBox="1">
              <a:spLocks noChangeArrowheads="1"/>
            </p:cNvSpPr>
            <p:nvPr/>
          </p:nvSpPr>
          <p:spPr bwMode="auto">
            <a:xfrm>
              <a:off x="1008" y="3072"/>
              <a:ext cx="1344" cy="333"/>
            </a:xfrm>
            <a:prstGeom prst="rect">
              <a:avLst/>
            </a:prstGeom>
            <a:solidFill>
              <a:srgbClr val="F9E7F3"/>
            </a:solidFill>
            <a:ln w="9525">
              <a:solidFill>
                <a:srgbClr val="CC00FF"/>
              </a:solidFill>
              <a:miter lim="800000"/>
              <a:headEnd/>
              <a:tailEnd/>
            </a:ln>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分子热运动</a:t>
              </a:r>
            </a:p>
          </p:txBody>
        </p:sp>
        <p:sp>
          <p:nvSpPr>
            <p:cNvPr id="41994" name="AutoShape 14"/>
            <p:cNvSpPr>
              <a:spLocks noChangeArrowheads="1"/>
            </p:cNvSpPr>
            <p:nvPr/>
          </p:nvSpPr>
          <p:spPr bwMode="auto">
            <a:xfrm>
              <a:off x="2400" y="3168"/>
              <a:ext cx="912" cy="144"/>
            </a:xfrm>
            <a:prstGeom prst="leftRightArrow">
              <a:avLst>
                <a:gd name="adj1" fmla="val 50000"/>
                <a:gd name="adj2" fmla="val 126667"/>
              </a:avLst>
            </a:prstGeom>
            <a:solidFill>
              <a:schemeClr val="folHlink"/>
            </a:solidFill>
            <a:ln w="19050">
              <a:solidFill>
                <a:srgbClr val="0066FF"/>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41995" name="Text Box 15"/>
            <p:cNvSpPr txBox="1">
              <a:spLocks noChangeArrowheads="1"/>
            </p:cNvSpPr>
            <p:nvPr/>
          </p:nvSpPr>
          <p:spPr bwMode="auto">
            <a:xfrm>
              <a:off x="2544" y="2880"/>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热量</a:t>
              </a:r>
            </a:p>
          </p:txBody>
        </p:sp>
      </p:grpSp>
    </p:spTree>
    <p:extLst>
      <p:ext uri="{BB962C8B-B14F-4D97-AF65-F5344CB8AC3E}">
        <p14:creationId xmlns:p14="http://schemas.microsoft.com/office/powerpoint/2010/main" val="197797600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left)">
                                      <p:cBhvr>
                                        <p:cTn id="7" dur="500"/>
                                        <p:tgtEl>
                                          <p:spTgt spid="36866"/>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6867"/>
                                        </p:tgtEl>
                                        <p:attrNameLst>
                                          <p:attrName>style.visibility</p:attrName>
                                        </p:attrNameLst>
                                      </p:cBhvr>
                                      <p:to>
                                        <p:strVal val="visible"/>
                                      </p:to>
                                    </p:set>
                                    <p:animEffect transition="in" filter="wipe(left)">
                                      <p:cBhvr>
                                        <p:cTn id="11" dur="500"/>
                                        <p:tgtEl>
                                          <p:spTgt spid="36867"/>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6868"/>
                                        </p:tgtEl>
                                        <p:attrNameLst>
                                          <p:attrName>style.visibility</p:attrName>
                                        </p:attrNameLst>
                                      </p:cBhvr>
                                      <p:to>
                                        <p:strVal val="visible"/>
                                      </p:to>
                                    </p:set>
                                    <p:animEffect transition="in" filter="wipe(left)">
                                      <p:cBhvr>
                                        <p:cTn id="16" dur="500"/>
                                        <p:tgtEl>
                                          <p:spTgt spid="36868"/>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869"/>
                                        </p:tgtEl>
                                        <p:attrNameLst>
                                          <p:attrName>style.visibility</p:attrName>
                                        </p:attrNameLst>
                                      </p:cBhvr>
                                      <p:to>
                                        <p:strVal val="visible"/>
                                      </p:to>
                                    </p:set>
                                    <p:animEffect transition="in" filter="wipe(left)">
                                      <p:cBhvr>
                                        <p:cTn id="21" dur="500"/>
                                        <p:tgtEl>
                                          <p:spTgt spid="3686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wipe(left)">
                                      <p:cBhvr>
                                        <p:cTn id="3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7" grpId="0"/>
      <p:bldP spid="3686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a:grpSpLocks/>
          </p:cNvGrpSpPr>
          <p:nvPr/>
        </p:nvGrpSpPr>
        <p:grpSpPr bwMode="auto">
          <a:xfrm>
            <a:off x="1995488" y="2530475"/>
            <a:ext cx="7924800" cy="1524000"/>
            <a:chOff x="336" y="1776"/>
            <a:chExt cx="4992" cy="960"/>
          </a:xfrm>
        </p:grpSpPr>
        <p:sp>
          <p:nvSpPr>
            <p:cNvPr id="185506" name="Rectangle 7"/>
            <p:cNvSpPr>
              <a:spLocks noChangeArrowheads="1"/>
            </p:cNvSpPr>
            <p:nvPr/>
          </p:nvSpPr>
          <p:spPr bwMode="auto">
            <a:xfrm>
              <a:off x="336" y="1776"/>
              <a:ext cx="4992" cy="960"/>
            </a:xfrm>
            <a:prstGeom prst="rect">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7" name="Rectangle 8"/>
            <p:cNvSpPr>
              <a:spLocks noChangeArrowheads="1"/>
            </p:cNvSpPr>
            <p:nvPr/>
          </p:nvSpPr>
          <p:spPr bwMode="auto">
            <a:xfrm>
              <a:off x="432" y="1968"/>
              <a:ext cx="2208" cy="602"/>
            </a:xfrm>
            <a:prstGeom prst="rect">
              <a:avLst/>
            </a:prstGeom>
            <a:solidFill>
              <a:schemeClr val="accent1"/>
            </a:solidFill>
            <a:ln w="9525">
              <a:solidFill>
                <a:schemeClr val="tx2"/>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latin typeface="微软雅黑" panose="020B0503020204020204" pitchFamily="34" charset="-122"/>
                  <a:ea typeface="微软雅黑" panose="020B0503020204020204" pitchFamily="34" charset="-122"/>
                </a:rPr>
                <a:t>非</a:t>
              </a:r>
              <a:r>
                <a:rPr lang="zh-CN" altLang="en-US" sz="2800" dirty="0">
                  <a:solidFill>
                    <a:srgbClr val="333333"/>
                  </a:solidFill>
                  <a:latin typeface="微软雅黑" panose="020B0503020204020204" pitchFamily="34" charset="-122"/>
                  <a:ea typeface="微软雅黑" panose="020B0503020204020204" pitchFamily="34" charset="-122"/>
                </a:rPr>
                <a:t>准静态过程为不可逆过程。</a:t>
              </a:r>
              <a:endParaRPr lang="en-US" altLang="zh-CN" sz="2800" dirty="0">
                <a:solidFill>
                  <a:srgbClr val="333333"/>
                </a:solidFill>
                <a:latin typeface="微软雅黑" panose="020B0503020204020204" pitchFamily="34" charset="-122"/>
                <a:ea typeface="微软雅黑" panose="020B0503020204020204" pitchFamily="34" charset="-122"/>
              </a:endParaRPr>
            </a:p>
          </p:txBody>
        </p:sp>
        <p:grpSp>
          <p:nvGrpSpPr>
            <p:cNvPr id="185508" name="Group 9"/>
            <p:cNvGrpSpPr>
              <a:grpSpLocks/>
            </p:cNvGrpSpPr>
            <p:nvPr/>
          </p:nvGrpSpPr>
          <p:grpSpPr bwMode="auto">
            <a:xfrm>
              <a:off x="2832" y="1872"/>
              <a:ext cx="1632" cy="768"/>
              <a:chOff x="2112" y="1632"/>
              <a:chExt cx="1632" cy="768"/>
            </a:xfrm>
          </p:grpSpPr>
          <p:sp>
            <p:nvSpPr>
              <p:cNvPr id="185509" name="Rectangle 10"/>
              <p:cNvSpPr>
                <a:spLocks noChangeArrowheads="1"/>
              </p:cNvSpPr>
              <p:nvPr/>
            </p:nvSpPr>
            <p:spPr bwMode="auto">
              <a:xfrm>
                <a:off x="2112" y="1632"/>
                <a:ext cx="1632" cy="768"/>
              </a:xfrm>
              <a:prstGeom prst="rect">
                <a:avLst/>
              </a:prstGeom>
              <a:solidFill>
                <a:srgbClr val="C99E8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10" name="Rectangle 11"/>
              <p:cNvSpPr>
                <a:spLocks noChangeArrowheads="1"/>
              </p:cNvSpPr>
              <p:nvPr/>
            </p:nvSpPr>
            <p:spPr bwMode="auto">
              <a:xfrm>
                <a:off x="2208" y="1728"/>
                <a:ext cx="1536" cy="576"/>
              </a:xfrm>
              <a:prstGeom prst="rect">
                <a:avLst/>
              </a:prstGeom>
              <a:solidFill>
                <a:srgbClr val="CC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sp>
        <p:nvSpPr>
          <p:cNvPr id="185347" name="Rectangle 12"/>
          <p:cNvSpPr>
            <a:spLocks noChangeArrowheads="1"/>
          </p:cNvSpPr>
          <p:nvPr/>
        </p:nvSpPr>
        <p:spPr bwMode="auto">
          <a:xfrm>
            <a:off x="1919288" y="758825"/>
            <a:ext cx="846296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3"/>
              </a:buBlip>
            </a:pPr>
            <a:r>
              <a:rPr lang="en-US" altLang="zh-CN" sz="2800" dirty="0">
                <a:solidFill>
                  <a:srgbClr val="CC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不可逆过程</a:t>
            </a:r>
            <a:r>
              <a:rPr lang="zh-CN" altLang="en-US" sz="2800" dirty="0">
                <a:solidFill>
                  <a:srgbClr val="0000FF"/>
                </a:solidFill>
                <a:latin typeface="微软雅黑" panose="020B0503020204020204" pitchFamily="34" charset="-122"/>
                <a:ea typeface="微软雅黑" panose="020B0503020204020204" pitchFamily="34" charset="-122"/>
              </a:rPr>
              <a:t>：在不引起其他变化的条件下，不能使逆过程重复正过程的每一状态，或者虽能重复但必然会引起其他变化，这样的过程叫做不可逆过程。</a:t>
            </a:r>
            <a:endParaRPr lang="en-US" altLang="zh-CN" sz="2800" dirty="0">
              <a:solidFill>
                <a:srgbClr val="333333"/>
              </a:solidFill>
              <a:latin typeface="微软雅黑" panose="020B0503020204020204" pitchFamily="34" charset="-122"/>
              <a:ea typeface="微软雅黑" panose="020B0503020204020204" pitchFamily="34" charset="-122"/>
            </a:endParaRPr>
          </a:p>
        </p:txBody>
      </p:sp>
      <p:grpSp>
        <p:nvGrpSpPr>
          <p:cNvPr id="4" name="Group 13"/>
          <p:cNvGrpSpPr>
            <a:grpSpLocks/>
          </p:cNvGrpSpPr>
          <p:nvPr/>
        </p:nvGrpSpPr>
        <p:grpSpPr bwMode="auto">
          <a:xfrm>
            <a:off x="6110288" y="2835275"/>
            <a:ext cx="2590800" cy="914400"/>
            <a:chOff x="2208" y="1728"/>
            <a:chExt cx="1632" cy="576"/>
          </a:xfrm>
        </p:grpSpPr>
        <p:sp>
          <p:nvSpPr>
            <p:cNvPr id="185468" name="Rectangle 14"/>
            <p:cNvSpPr>
              <a:spLocks noChangeArrowheads="1"/>
            </p:cNvSpPr>
            <p:nvPr/>
          </p:nvSpPr>
          <p:spPr bwMode="auto">
            <a:xfrm>
              <a:off x="2208" y="1728"/>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469" name="Group 15"/>
            <p:cNvGrpSpPr>
              <a:grpSpLocks/>
            </p:cNvGrpSpPr>
            <p:nvPr/>
          </p:nvGrpSpPr>
          <p:grpSpPr bwMode="auto">
            <a:xfrm>
              <a:off x="2736" y="1728"/>
              <a:ext cx="1104" cy="576"/>
              <a:chOff x="4464" y="1488"/>
              <a:chExt cx="1104" cy="576"/>
            </a:xfrm>
          </p:grpSpPr>
          <p:sp>
            <p:nvSpPr>
              <p:cNvPr id="185504" name="Rectangle 16"/>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5" name="Rectangle 17"/>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470" name="Oval 18"/>
            <p:cNvSpPr>
              <a:spLocks noChangeArrowheads="1"/>
            </p:cNvSpPr>
            <p:nvPr/>
          </p:nvSpPr>
          <p:spPr bwMode="auto">
            <a:xfrm>
              <a:off x="2304"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1" name="Oval 19"/>
            <p:cNvSpPr>
              <a:spLocks noChangeArrowheads="1"/>
            </p:cNvSpPr>
            <p:nvPr/>
          </p:nvSpPr>
          <p:spPr bwMode="auto">
            <a:xfrm>
              <a:off x="2400"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2" name="Oval 20"/>
            <p:cNvSpPr>
              <a:spLocks noChangeArrowheads="1"/>
            </p:cNvSpPr>
            <p:nvPr/>
          </p:nvSpPr>
          <p:spPr bwMode="auto">
            <a:xfrm>
              <a:off x="2496"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3" name="Oval 21"/>
            <p:cNvSpPr>
              <a:spLocks noChangeArrowheads="1"/>
            </p:cNvSpPr>
            <p:nvPr/>
          </p:nvSpPr>
          <p:spPr bwMode="auto">
            <a:xfrm>
              <a:off x="2640"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4" name="Oval 22"/>
            <p:cNvSpPr>
              <a:spLocks noChangeArrowheads="1"/>
            </p:cNvSpPr>
            <p:nvPr/>
          </p:nvSpPr>
          <p:spPr bwMode="auto">
            <a:xfrm>
              <a:off x="2640"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5" name="Oval 23"/>
            <p:cNvSpPr>
              <a:spLocks noChangeArrowheads="1"/>
            </p:cNvSpPr>
            <p:nvPr/>
          </p:nvSpPr>
          <p:spPr bwMode="auto">
            <a:xfrm>
              <a:off x="2448"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6" name="Oval 24"/>
            <p:cNvSpPr>
              <a:spLocks noChangeArrowheads="1"/>
            </p:cNvSpPr>
            <p:nvPr/>
          </p:nvSpPr>
          <p:spPr bwMode="auto">
            <a:xfrm>
              <a:off x="2496"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7" name="Oval 25"/>
            <p:cNvSpPr>
              <a:spLocks noChangeArrowheads="1"/>
            </p:cNvSpPr>
            <p:nvPr/>
          </p:nvSpPr>
          <p:spPr bwMode="auto">
            <a:xfrm>
              <a:off x="2688"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8" name="Oval 26"/>
            <p:cNvSpPr>
              <a:spLocks noChangeArrowheads="1"/>
            </p:cNvSpPr>
            <p:nvPr/>
          </p:nvSpPr>
          <p:spPr bwMode="auto">
            <a:xfrm>
              <a:off x="2688" y="21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79" name="Oval 27"/>
            <p:cNvSpPr>
              <a:spLocks noChangeArrowheads="1"/>
            </p:cNvSpPr>
            <p:nvPr/>
          </p:nvSpPr>
          <p:spPr bwMode="auto">
            <a:xfrm>
              <a:off x="2400"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0" name="Oval 28"/>
            <p:cNvSpPr>
              <a:spLocks noChangeArrowheads="1"/>
            </p:cNvSpPr>
            <p:nvPr/>
          </p:nvSpPr>
          <p:spPr bwMode="auto">
            <a:xfrm>
              <a:off x="2208"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1" name="Oval 29"/>
            <p:cNvSpPr>
              <a:spLocks noChangeArrowheads="1"/>
            </p:cNvSpPr>
            <p:nvPr/>
          </p:nvSpPr>
          <p:spPr bwMode="auto">
            <a:xfrm>
              <a:off x="2304"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2" name="Oval 30"/>
            <p:cNvSpPr>
              <a:spLocks noChangeArrowheads="1"/>
            </p:cNvSpPr>
            <p:nvPr/>
          </p:nvSpPr>
          <p:spPr bwMode="auto">
            <a:xfrm>
              <a:off x="2448"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3" name="Oval 31"/>
            <p:cNvSpPr>
              <a:spLocks noChangeArrowheads="1"/>
            </p:cNvSpPr>
            <p:nvPr/>
          </p:nvSpPr>
          <p:spPr bwMode="auto">
            <a:xfrm>
              <a:off x="2544" y="220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4" name="Oval 32"/>
            <p:cNvSpPr>
              <a:spLocks noChangeArrowheads="1"/>
            </p:cNvSpPr>
            <p:nvPr/>
          </p:nvSpPr>
          <p:spPr bwMode="auto">
            <a:xfrm>
              <a:off x="2208" y="20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5" name="Oval 33"/>
            <p:cNvSpPr>
              <a:spLocks noChangeArrowheads="1"/>
            </p:cNvSpPr>
            <p:nvPr/>
          </p:nvSpPr>
          <p:spPr bwMode="auto">
            <a:xfrm>
              <a:off x="2352" y="21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6" name="Oval 34"/>
            <p:cNvSpPr>
              <a:spLocks noChangeArrowheads="1"/>
            </p:cNvSpPr>
            <p:nvPr/>
          </p:nvSpPr>
          <p:spPr bwMode="auto">
            <a:xfrm>
              <a:off x="2256" y="220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7" name="Oval 35"/>
            <p:cNvSpPr>
              <a:spLocks noChangeArrowheads="1"/>
            </p:cNvSpPr>
            <p:nvPr/>
          </p:nvSpPr>
          <p:spPr bwMode="auto">
            <a:xfrm>
              <a:off x="2448"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8" name="Oval 36"/>
            <p:cNvSpPr>
              <a:spLocks noChangeArrowheads="1"/>
            </p:cNvSpPr>
            <p:nvPr/>
          </p:nvSpPr>
          <p:spPr bwMode="auto">
            <a:xfrm>
              <a:off x="2544"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89" name="Oval 37"/>
            <p:cNvSpPr>
              <a:spLocks noChangeArrowheads="1"/>
            </p:cNvSpPr>
            <p:nvPr/>
          </p:nvSpPr>
          <p:spPr bwMode="auto">
            <a:xfrm>
              <a:off x="2640"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0" name="Oval 38"/>
            <p:cNvSpPr>
              <a:spLocks noChangeArrowheads="1"/>
            </p:cNvSpPr>
            <p:nvPr/>
          </p:nvSpPr>
          <p:spPr bwMode="auto">
            <a:xfrm>
              <a:off x="2688"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1" name="Oval 39"/>
            <p:cNvSpPr>
              <a:spLocks noChangeArrowheads="1"/>
            </p:cNvSpPr>
            <p:nvPr/>
          </p:nvSpPr>
          <p:spPr bwMode="auto">
            <a:xfrm>
              <a:off x="2304"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2" name="Oval 40"/>
            <p:cNvSpPr>
              <a:spLocks noChangeArrowheads="1"/>
            </p:cNvSpPr>
            <p:nvPr/>
          </p:nvSpPr>
          <p:spPr bwMode="auto">
            <a:xfrm>
              <a:off x="2688"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3" name="Oval 41"/>
            <p:cNvSpPr>
              <a:spLocks noChangeArrowheads="1"/>
            </p:cNvSpPr>
            <p:nvPr/>
          </p:nvSpPr>
          <p:spPr bwMode="auto">
            <a:xfrm>
              <a:off x="2208"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4" name="Oval 42"/>
            <p:cNvSpPr>
              <a:spLocks noChangeArrowheads="1"/>
            </p:cNvSpPr>
            <p:nvPr/>
          </p:nvSpPr>
          <p:spPr bwMode="auto">
            <a:xfrm>
              <a:off x="2400"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5" name="Oval 43"/>
            <p:cNvSpPr>
              <a:spLocks noChangeArrowheads="1"/>
            </p:cNvSpPr>
            <p:nvPr/>
          </p:nvSpPr>
          <p:spPr bwMode="auto">
            <a:xfrm>
              <a:off x="2544"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6" name="Oval 44"/>
            <p:cNvSpPr>
              <a:spLocks noChangeArrowheads="1"/>
            </p:cNvSpPr>
            <p:nvPr/>
          </p:nvSpPr>
          <p:spPr bwMode="auto">
            <a:xfrm>
              <a:off x="2352"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7" name="Oval 45"/>
            <p:cNvSpPr>
              <a:spLocks noChangeArrowheads="1"/>
            </p:cNvSpPr>
            <p:nvPr/>
          </p:nvSpPr>
          <p:spPr bwMode="auto">
            <a:xfrm>
              <a:off x="2304" y="17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8" name="Oval 46"/>
            <p:cNvSpPr>
              <a:spLocks noChangeArrowheads="1"/>
            </p:cNvSpPr>
            <p:nvPr/>
          </p:nvSpPr>
          <p:spPr bwMode="auto">
            <a:xfrm>
              <a:off x="2544"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99" name="Oval 47"/>
            <p:cNvSpPr>
              <a:spLocks noChangeArrowheads="1"/>
            </p:cNvSpPr>
            <p:nvPr/>
          </p:nvSpPr>
          <p:spPr bwMode="auto">
            <a:xfrm>
              <a:off x="2208" y="18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0" name="Oval 48"/>
            <p:cNvSpPr>
              <a:spLocks noChangeArrowheads="1"/>
            </p:cNvSpPr>
            <p:nvPr/>
          </p:nvSpPr>
          <p:spPr bwMode="auto">
            <a:xfrm>
              <a:off x="2304" y="21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1" name="Oval 49"/>
            <p:cNvSpPr>
              <a:spLocks noChangeArrowheads="1"/>
            </p:cNvSpPr>
            <p:nvPr/>
          </p:nvSpPr>
          <p:spPr bwMode="auto">
            <a:xfrm>
              <a:off x="2208" y="225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2" name="Oval 50"/>
            <p:cNvSpPr>
              <a:spLocks noChangeArrowheads="1"/>
            </p:cNvSpPr>
            <p:nvPr/>
          </p:nvSpPr>
          <p:spPr bwMode="auto">
            <a:xfrm>
              <a:off x="2592" y="19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503" name="Oval 51"/>
            <p:cNvSpPr>
              <a:spLocks noChangeArrowheads="1"/>
            </p:cNvSpPr>
            <p:nvPr/>
          </p:nvSpPr>
          <p:spPr bwMode="auto">
            <a:xfrm>
              <a:off x="2592" y="20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6" name="Group 52"/>
          <p:cNvGrpSpPr>
            <a:grpSpLocks/>
          </p:cNvGrpSpPr>
          <p:nvPr/>
        </p:nvGrpSpPr>
        <p:grpSpPr bwMode="auto">
          <a:xfrm>
            <a:off x="6110288" y="2835275"/>
            <a:ext cx="3581400" cy="914400"/>
            <a:chOff x="2256" y="2832"/>
            <a:chExt cx="2256" cy="576"/>
          </a:xfrm>
        </p:grpSpPr>
        <p:sp>
          <p:nvSpPr>
            <p:cNvPr id="185430" name="Rectangle 53"/>
            <p:cNvSpPr>
              <a:spLocks noChangeArrowheads="1"/>
            </p:cNvSpPr>
            <p:nvPr/>
          </p:nvSpPr>
          <p:spPr bwMode="auto">
            <a:xfrm>
              <a:off x="2256" y="2832"/>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431" name="Group 54"/>
            <p:cNvGrpSpPr>
              <a:grpSpLocks/>
            </p:cNvGrpSpPr>
            <p:nvPr/>
          </p:nvGrpSpPr>
          <p:grpSpPr bwMode="auto">
            <a:xfrm>
              <a:off x="3408" y="2832"/>
              <a:ext cx="1104" cy="576"/>
              <a:chOff x="4464" y="1488"/>
              <a:chExt cx="1104" cy="576"/>
            </a:xfrm>
          </p:grpSpPr>
          <p:sp>
            <p:nvSpPr>
              <p:cNvPr id="185466" name="Rectangle 55"/>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7" name="Rectangle 56"/>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432" name="Oval 57"/>
            <p:cNvSpPr>
              <a:spLocks noChangeArrowheads="1"/>
            </p:cNvSpPr>
            <p:nvPr/>
          </p:nvSpPr>
          <p:spPr bwMode="auto">
            <a:xfrm>
              <a:off x="2448"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3" name="Oval 58"/>
            <p:cNvSpPr>
              <a:spLocks noChangeArrowheads="1"/>
            </p:cNvSpPr>
            <p:nvPr/>
          </p:nvSpPr>
          <p:spPr bwMode="auto">
            <a:xfrm>
              <a:off x="2496"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4" name="Oval 59"/>
            <p:cNvSpPr>
              <a:spLocks noChangeArrowheads="1"/>
            </p:cNvSpPr>
            <p:nvPr/>
          </p:nvSpPr>
          <p:spPr bwMode="auto">
            <a:xfrm>
              <a:off x="2688"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5" name="Oval 60"/>
            <p:cNvSpPr>
              <a:spLocks noChangeArrowheads="1"/>
            </p:cNvSpPr>
            <p:nvPr/>
          </p:nvSpPr>
          <p:spPr bwMode="auto">
            <a:xfrm>
              <a:off x="2976"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6" name="Oval 61"/>
            <p:cNvSpPr>
              <a:spLocks noChangeArrowheads="1"/>
            </p:cNvSpPr>
            <p:nvPr/>
          </p:nvSpPr>
          <p:spPr bwMode="auto">
            <a:xfrm>
              <a:off x="3024"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7" name="Oval 62"/>
            <p:cNvSpPr>
              <a:spLocks noChangeArrowheads="1"/>
            </p:cNvSpPr>
            <p:nvPr/>
          </p:nvSpPr>
          <p:spPr bwMode="auto">
            <a:xfrm>
              <a:off x="2592"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8" name="Oval 63"/>
            <p:cNvSpPr>
              <a:spLocks noChangeArrowheads="1"/>
            </p:cNvSpPr>
            <p:nvPr/>
          </p:nvSpPr>
          <p:spPr bwMode="auto">
            <a:xfrm>
              <a:off x="2592"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39" name="Oval 64"/>
            <p:cNvSpPr>
              <a:spLocks noChangeArrowheads="1"/>
            </p:cNvSpPr>
            <p:nvPr/>
          </p:nvSpPr>
          <p:spPr bwMode="auto">
            <a:xfrm>
              <a:off x="316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0" name="Oval 65"/>
            <p:cNvSpPr>
              <a:spLocks noChangeArrowheads="1"/>
            </p:cNvSpPr>
            <p:nvPr/>
          </p:nvSpPr>
          <p:spPr bwMode="auto">
            <a:xfrm>
              <a:off x="3312"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1" name="Oval 66"/>
            <p:cNvSpPr>
              <a:spLocks noChangeArrowheads="1"/>
            </p:cNvSpPr>
            <p:nvPr/>
          </p:nvSpPr>
          <p:spPr bwMode="auto">
            <a:xfrm>
              <a:off x="2496"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2" name="Oval 67"/>
            <p:cNvSpPr>
              <a:spLocks noChangeArrowheads="1"/>
            </p:cNvSpPr>
            <p:nvPr/>
          </p:nvSpPr>
          <p:spPr bwMode="auto">
            <a:xfrm>
              <a:off x="230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3" name="Oval 68"/>
            <p:cNvSpPr>
              <a:spLocks noChangeArrowheads="1"/>
            </p:cNvSpPr>
            <p:nvPr/>
          </p:nvSpPr>
          <p:spPr bwMode="auto">
            <a:xfrm>
              <a:off x="2400"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4" name="Oval 69"/>
            <p:cNvSpPr>
              <a:spLocks noChangeArrowheads="1"/>
            </p:cNvSpPr>
            <p:nvPr/>
          </p:nvSpPr>
          <p:spPr bwMode="auto">
            <a:xfrm>
              <a:off x="2592"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5" name="Oval 70"/>
            <p:cNvSpPr>
              <a:spLocks noChangeArrowheads="1"/>
            </p:cNvSpPr>
            <p:nvPr/>
          </p:nvSpPr>
          <p:spPr bwMode="auto">
            <a:xfrm>
              <a:off x="283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6" name="Oval 71"/>
            <p:cNvSpPr>
              <a:spLocks noChangeArrowheads="1"/>
            </p:cNvSpPr>
            <p:nvPr/>
          </p:nvSpPr>
          <p:spPr bwMode="auto">
            <a:xfrm>
              <a:off x="2304"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7" name="Oval 72"/>
            <p:cNvSpPr>
              <a:spLocks noChangeArrowheads="1"/>
            </p:cNvSpPr>
            <p:nvPr/>
          </p:nvSpPr>
          <p:spPr bwMode="auto">
            <a:xfrm>
              <a:off x="2496"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8" name="Oval 73"/>
            <p:cNvSpPr>
              <a:spLocks noChangeArrowheads="1"/>
            </p:cNvSpPr>
            <p:nvPr/>
          </p:nvSpPr>
          <p:spPr bwMode="auto">
            <a:xfrm>
              <a:off x="2304"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49" name="Oval 74"/>
            <p:cNvSpPr>
              <a:spLocks noChangeArrowheads="1"/>
            </p:cNvSpPr>
            <p:nvPr/>
          </p:nvSpPr>
          <p:spPr bwMode="auto">
            <a:xfrm>
              <a:off x="2544"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0" name="Oval 75"/>
            <p:cNvSpPr>
              <a:spLocks noChangeArrowheads="1"/>
            </p:cNvSpPr>
            <p:nvPr/>
          </p:nvSpPr>
          <p:spPr bwMode="auto">
            <a:xfrm>
              <a:off x="264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1" name="Oval 76"/>
            <p:cNvSpPr>
              <a:spLocks noChangeArrowheads="1"/>
            </p:cNvSpPr>
            <p:nvPr/>
          </p:nvSpPr>
          <p:spPr bwMode="auto">
            <a:xfrm>
              <a:off x="3024"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2" name="Oval 77"/>
            <p:cNvSpPr>
              <a:spLocks noChangeArrowheads="1"/>
            </p:cNvSpPr>
            <p:nvPr/>
          </p:nvSpPr>
          <p:spPr bwMode="auto">
            <a:xfrm>
              <a:off x="3312"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3" name="Oval 78"/>
            <p:cNvSpPr>
              <a:spLocks noChangeArrowheads="1"/>
            </p:cNvSpPr>
            <p:nvPr/>
          </p:nvSpPr>
          <p:spPr bwMode="auto">
            <a:xfrm>
              <a:off x="240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4" name="Oval 79"/>
            <p:cNvSpPr>
              <a:spLocks noChangeArrowheads="1"/>
            </p:cNvSpPr>
            <p:nvPr/>
          </p:nvSpPr>
          <p:spPr bwMode="auto">
            <a:xfrm>
              <a:off x="283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5" name="Oval 80"/>
            <p:cNvSpPr>
              <a:spLocks noChangeArrowheads="1"/>
            </p:cNvSpPr>
            <p:nvPr/>
          </p:nvSpPr>
          <p:spPr bwMode="auto">
            <a:xfrm>
              <a:off x="2304"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6" name="Oval 81"/>
            <p:cNvSpPr>
              <a:spLocks noChangeArrowheads="1"/>
            </p:cNvSpPr>
            <p:nvPr/>
          </p:nvSpPr>
          <p:spPr bwMode="auto">
            <a:xfrm>
              <a:off x="2496"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7" name="Oval 82"/>
            <p:cNvSpPr>
              <a:spLocks noChangeArrowheads="1"/>
            </p:cNvSpPr>
            <p:nvPr/>
          </p:nvSpPr>
          <p:spPr bwMode="auto">
            <a:xfrm>
              <a:off x="264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8" name="Oval 83"/>
            <p:cNvSpPr>
              <a:spLocks noChangeArrowheads="1"/>
            </p:cNvSpPr>
            <p:nvPr/>
          </p:nvSpPr>
          <p:spPr bwMode="auto">
            <a:xfrm>
              <a:off x="240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59" name="Oval 84"/>
            <p:cNvSpPr>
              <a:spLocks noChangeArrowheads="1"/>
            </p:cNvSpPr>
            <p:nvPr/>
          </p:nvSpPr>
          <p:spPr bwMode="auto">
            <a:xfrm>
              <a:off x="240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0" name="Oval 85"/>
            <p:cNvSpPr>
              <a:spLocks noChangeArrowheads="1"/>
            </p:cNvSpPr>
            <p:nvPr/>
          </p:nvSpPr>
          <p:spPr bwMode="auto">
            <a:xfrm>
              <a:off x="2832"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1" name="Oval 86"/>
            <p:cNvSpPr>
              <a:spLocks noChangeArrowheads="1"/>
            </p:cNvSpPr>
            <p:nvPr/>
          </p:nvSpPr>
          <p:spPr bwMode="auto">
            <a:xfrm>
              <a:off x="2304"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2" name="Oval 87"/>
            <p:cNvSpPr>
              <a:spLocks noChangeArrowheads="1"/>
            </p:cNvSpPr>
            <p:nvPr/>
          </p:nvSpPr>
          <p:spPr bwMode="auto">
            <a:xfrm>
              <a:off x="2400"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3" name="Oval 88"/>
            <p:cNvSpPr>
              <a:spLocks noChangeArrowheads="1"/>
            </p:cNvSpPr>
            <p:nvPr/>
          </p:nvSpPr>
          <p:spPr bwMode="auto">
            <a:xfrm>
              <a:off x="2304"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4" name="Oval 89"/>
            <p:cNvSpPr>
              <a:spLocks noChangeArrowheads="1"/>
            </p:cNvSpPr>
            <p:nvPr/>
          </p:nvSpPr>
          <p:spPr bwMode="auto">
            <a:xfrm>
              <a:off x="278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65" name="Oval 90"/>
            <p:cNvSpPr>
              <a:spLocks noChangeArrowheads="1"/>
            </p:cNvSpPr>
            <p:nvPr/>
          </p:nvSpPr>
          <p:spPr bwMode="auto">
            <a:xfrm>
              <a:off x="268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8" name="Group 91"/>
          <p:cNvGrpSpPr>
            <a:grpSpLocks/>
          </p:cNvGrpSpPr>
          <p:nvPr/>
        </p:nvGrpSpPr>
        <p:grpSpPr bwMode="auto">
          <a:xfrm>
            <a:off x="6110288" y="2835275"/>
            <a:ext cx="3581400" cy="914400"/>
            <a:chOff x="2160" y="3504"/>
            <a:chExt cx="2256" cy="576"/>
          </a:xfrm>
        </p:grpSpPr>
        <p:sp>
          <p:nvSpPr>
            <p:cNvPr id="185392" name="Rectangle 92"/>
            <p:cNvSpPr>
              <a:spLocks noChangeArrowheads="1"/>
            </p:cNvSpPr>
            <p:nvPr/>
          </p:nvSpPr>
          <p:spPr bwMode="auto">
            <a:xfrm>
              <a:off x="2160" y="3504"/>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393" name="Group 93"/>
            <p:cNvGrpSpPr>
              <a:grpSpLocks/>
            </p:cNvGrpSpPr>
            <p:nvPr/>
          </p:nvGrpSpPr>
          <p:grpSpPr bwMode="auto">
            <a:xfrm>
              <a:off x="3312" y="3504"/>
              <a:ext cx="1104" cy="576"/>
              <a:chOff x="4464" y="1488"/>
              <a:chExt cx="1104" cy="576"/>
            </a:xfrm>
          </p:grpSpPr>
          <p:sp>
            <p:nvSpPr>
              <p:cNvPr id="185428" name="Rectangle 94"/>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9" name="Rectangle 95"/>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394" name="Oval 96"/>
            <p:cNvSpPr>
              <a:spLocks noChangeArrowheads="1"/>
            </p:cNvSpPr>
            <p:nvPr/>
          </p:nvSpPr>
          <p:spPr bwMode="auto">
            <a:xfrm>
              <a:off x="2880"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5" name="Oval 97"/>
            <p:cNvSpPr>
              <a:spLocks noChangeArrowheads="1"/>
            </p:cNvSpPr>
            <p:nvPr/>
          </p:nvSpPr>
          <p:spPr bwMode="auto">
            <a:xfrm>
              <a:off x="316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6" name="Oval 98"/>
            <p:cNvSpPr>
              <a:spLocks noChangeArrowheads="1"/>
            </p:cNvSpPr>
            <p:nvPr/>
          </p:nvSpPr>
          <p:spPr bwMode="auto">
            <a:xfrm>
              <a:off x="2592"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7" name="Oval 99"/>
            <p:cNvSpPr>
              <a:spLocks noChangeArrowheads="1"/>
            </p:cNvSpPr>
            <p:nvPr/>
          </p:nvSpPr>
          <p:spPr bwMode="auto">
            <a:xfrm>
              <a:off x="3024" y="374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8" name="Oval 100"/>
            <p:cNvSpPr>
              <a:spLocks noChangeArrowheads="1"/>
            </p:cNvSpPr>
            <p:nvPr/>
          </p:nvSpPr>
          <p:spPr bwMode="auto">
            <a:xfrm>
              <a:off x="3072"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9" name="Oval 101"/>
            <p:cNvSpPr>
              <a:spLocks noChangeArrowheads="1"/>
            </p:cNvSpPr>
            <p:nvPr/>
          </p:nvSpPr>
          <p:spPr bwMode="auto">
            <a:xfrm>
              <a:off x="2448"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0" name="Oval 102"/>
            <p:cNvSpPr>
              <a:spLocks noChangeArrowheads="1"/>
            </p:cNvSpPr>
            <p:nvPr/>
          </p:nvSpPr>
          <p:spPr bwMode="auto">
            <a:xfrm>
              <a:off x="2592"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1" name="Oval 103"/>
            <p:cNvSpPr>
              <a:spLocks noChangeArrowheads="1"/>
            </p:cNvSpPr>
            <p:nvPr/>
          </p:nvSpPr>
          <p:spPr bwMode="auto">
            <a:xfrm>
              <a:off x="3216" y="374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2" name="Oval 104"/>
            <p:cNvSpPr>
              <a:spLocks noChangeArrowheads="1"/>
            </p:cNvSpPr>
            <p:nvPr/>
          </p:nvSpPr>
          <p:spPr bwMode="auto">
            <a:xfrm>
              <a:off x="3216"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3" name="Oval 105"/>
            <p:cNvSpPr>
              <a:spLocks noChangeArrowheads="1"/>
            </p:cNvSpPr>
            <p:nvPr/>
          </p:nvSpPr>
          <p:spPr bwMode="auto">
            <a:xfrm>
              <a:off x="2640"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4" name="Oval 106"/>
            <p:cNvSpPr>
              <a:spLocks noChangeArrowheads="1"/>
            </p:cNvSpPr>
            <p:nvPr/>
          </p:nvSpPr>
          <p:spPr bwMode="auto">
            <a:xfrm>
              <a:off x="2208"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5" name="Oval 107"/>
            <p:cNvSpPr>
              <a:spLocks noChangeArrowheads="1"/>
            </p:cNvSpPr>
            <p:nvPr/>
          </p:nvSpPr>
          <p:spPr bwMode="auto">
            <a:xfrm>
              <a:off x="2304"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6" name="Oval 108"/>
            <p:cNvSpPr>
              <a:spLocks noChangeArrowheads="1"/>
            </p:cNvSpPr>
            <p:nvPr/>
          </p:nvSpPr>
          <p:spPr bwMode="auto">
            <a:xfrm>
              <a:off x="2784"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7" name="Oval 109"/>
            <p:cNvSpPr>
              <a:spLocks noChangeArrowheads="1"/>
            </p:cNvSpPr>
            <p:nvPr/>
          </p:nvSpPr>
          <p:spPr bwMode="auto">
            <a:xfrm>
              <a:off x="2736"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8" name="Oval 110"/>
            <p:cNvSpPr>
              <a:spLocks noChangeArrowheads="1"/>
            </p:cNvSpPr>
            <p:nvPr/>
          </p:nvSpPr>
          <p:spPr bwMode="auto">
            <a:xfrm>
              <a:off x="220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09" name="Oval 111"/>
            <p:cNvSpPr>
              <a:spLocks noChangeArrowheads="1"/>
            </p:cNvSpPr>
            <p:nvPr/>
          </p:nvSpPr>
          <p:spPr bwMode="auto">
            <a:xfrm>
              <a:off x="2928"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0" name="Oval 112"/>
            <p:cNvSpPr>
              <a:spLocks noChangeArrowheads="1"/>
            </p:cNvSpPr>
            <p:nvPr/>
          </p:nvSpPr>
          <p:spPr bwMode="auto">
            <a:xfrm>
              <a:off x="3120" y="364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1" name="Oval 113"/>
            <p:cNvSpPr>
              <a:spLocks noChangeArrowheads="1"/>
            </p:cNvSpPr>
            <p:nvPr/>
          </p:nvSpPr>
          <p:spPr bwMode="auto">
            <a:xfrm>
              <a:off x="2448"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2" name="Oval 114"/>
            <p:cNvSpPr>
              <a:spLocks noChangeArrowheads="1"/>
            </p:cNvSpPr>
            <p:nvPr/>
          </p:nvSpPr>
          <p:spPr bwMode="auto">
            <a:xfrm>
              <a:off x="2544"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3" name="Oval 115"/>
            <p:cNvSpPr>
              <a:spLocks noChangeArrowheads="1"/>
            </p:cNvSpPr>
            <p:nvPr/>
          </p:nvSpPr>
          <p:spPr bwMode="auto">
            <a:xfrm>
              <a:off x="3024"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4" name="Oval 116"/>
            <p:cNvSpPr>
              <a:spLocks noChangeArrowheads="1"/>
            </p:cNvSpPr>
            <p:nvPr/>
          </p:nvSpPr>
          <p:spPr bwMode="auto">
            <a:xfrm>
              <a:off x="3216"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5" name="Oval 117"/>
            <p:cNvSpPr>
              <a:spLocks noChangeArrowheads="1"/>
            </p:cNvSpPr>
            <p:nvPr/>
          </p:nvSpPr>
          <p:spPr bwMode="auto">
            <a:xfrm>
              <a:off x="2496" y="379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6" name="Oval 118"/>
            <p:cNvSpPr>
              <a:spLocks noChangeArrowheads="1"/>
            </p:cNvSpPr>
            <p:nvPr/>
          </p:nvSpPr>
          <p:spPr bwMode="auto">
            <a:xfrm>
              <a:off x="2736"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7" name="Oval 119"/>
            <p:cNvSpPr>
              <a:spLocks noChangeArrowheads="1"/>
            </p:cNvSpPr>
            <p:nvPr/>
          </p:nvSpPr>
          <p:spPr bwMode="auto">
            <a:xfrm>
              <a:off x="2208"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8" name="Oval 120"/>
            <p:cNvSpPr>
              <a:spLocks noChangeArrowheads="1"/>
            </p:cNvSpPr>
            <p:nvPr/>
          </p:nvSpPr>
          <p:spPr bwMode="auto">
            <a:xfrm>
              <a:off x="2400" y="355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19" name="Oval 121"/>
            <p:cNvSpPr>
              <a:spLocks noChangeArrowheads="1"/>
            </p:cNvSpPr>
            <p:nvPr/>
          </p:nvSpPr>
          <p:spPr bwMode="auto">
            <a:xfrm>
              <a:off x="2736"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0" name="Oval 122"/>
            <p:cNvSpPr>
              <a:spLocks noChangeArrowheads="1"/>
            </p:cNvSpPr>
            <p:nvPr/>
          </p:nvSpPr>
          <p:spPr bwMode="auto">
            <a:xfrm>
              <a:off x="2304" y="398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1" name="Oval 123"/>
            <p:cNvSpPr>
              <a:spLocks noChangeArrowheads="1"/>
            </p:cNvSpPr>
            <p:nvPr/>
          </p:nvSpPr>
          <p:spPr bwMode="auto">
            <a:xfrm>
              <a:off x="2304" y="364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2" name="Oval 124"/>
            <p:cNvSpPr>
              <a:spLocks noChangeArrowheads="1"/>
            </p:cNvSpPr>
            <p:nvPr/>
          </p:nvSpPr>
          <p:spPr bwMode="auto">
            <a:xfrm>
              <a:off x="2928" y="384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3" name="Oval 125"/>
            <p:cNvSpPr>
              <a:spLocks noChangeArrowheads="1"/>
            </p:cNvSpPr>
            <p:nvPr/>
          </p:nvSpPr>
          <p:spPr bwMode="auto">
            <a:xfrm>
              <a:off x="3024" y="388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4" name="Oval 126"/>
            <p:cNvSpPr>
              <a:spLocks noChangeArrowheads="1"/>
            </p:cNvSpPr>
            <p:nvPr/>
          </p:nvSpPr>
          <p:spPr bwMode="auto">
            <a:xfrm>
              <a:off x="2448" y="388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5" name="Oval 127"/>
            <p:cNvSpPr>
              <a:spLocks noChangeArrowheads="1"/>
            </p:cNvSpPr>
            <p:nvPr/>
          </p:nvSpPr>
          <p:spPr bwMode="auto">
            <a:xfrm>
              <a:off x="2208" y="40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6" name="Oval 128"/>
            <p:cNvSpPr>
              <a:spLocks noChangeArrowheads="1"/>
            </p:cNvSpPr>
            <p:nvPr/>
          </p:nvSpPr>
          <p:spPr bwMode="auto">
            <a:xfrm>
              <a:off x="2880" y="369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427" name="Oval 129"/>
            <p:cNvSpPr>
              <a:spLocks noChangeArrowheads="1"/>
            </p:cNvSpPr>
            <p:nvPr/>
          </p:nvSpPr>
          <p:spPr bwMode="auto">
            <a:xfrm>
              <a:off x="2832" y="393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10" name="Group 130"/>
          <p:cNvGrpSpPr>
            <a:grpSpLocks/>
          </p:cNvGrpSpPr>
          <p:nvPr/>
        </p:nvGrpSpPr>
        <p:grpSpPr bwMode="auto">
          <a:xfrm>
            <a:off x="6110288" y="2835275"/>
            <a:ext cx="2971800" cy="914400"/>
            <a:chOff x="2208" y="2832"/>
            <a:chExt cx="1872" cy="576"/>
          </a:xfrm>
        </p:grpSpPr>
        <p:sp>
          <p:nvSpPr>
            <p:cNvPr id="185354" name="Rectangle 131"/>
            <p:cNvSpPr>
              <a:spLocks noChangeArrowheads="1"/>
            </p:cNvSpPr>
            <p:nvPr/>
          </p:nvSpPr>
          <p:spPr bwMode="auto">
            <a:xfrm>
              <a:off x="2208" y="2832"/>
              <a:ext cx="1536" cy="576"/>
            </a:xfrm>
            <a:prstGeom prst="rect">
              <a:avLst/>
            </a:prstGeom>
            <a:solidFill>
              <a:srgbClr val="D6F5FA"/>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185355" name="Group 132"/>
            <p:cNvGrpSpPr>
              <a:grpSpLocks/>
            </p:cNvGrpSpPr>
            <p:nvPr/>
          </p:nvGrpSpPr>
          <p:grpSpPr bwMode="auto">
            <a:xfrm>
              <a:off x="2976" y="2832"/>
              <a:ext cx="1104" cy="576"/>
              <a:chOff x="4464" y="1488"/>
              <a:chExt cx="1104" cy="576"/>
            </a:xfrm>
          </p:grpSpPr>
          <p:sp>
            <p:nvSpPr>
              <p:cNvPr id="185390" name="Rectangle 133"/>
              <p:cNvSpPr>
                <a:spLocks noChangeArrowheads="1"/>
              </p:cNvSpPr>
              <p:nvPr/>
            </p:nvSpPr>
            <p:spPr bwMode="auto">
              <a:xfrm>
                <a:off x="4464" y="1488"/>
                <a:ext cx="192" cy="57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91" name="Rectangle 134"/>
              <p:cNvSpPr>
                <a:spLocks noChangeArrowheads="1"/>
              </p:cNvSpPr>
              <p:nvPr/>
            </p:nvSpPr>
            <p:spPr bwMode="auto">
              <a:xfrm>
                <a:off x="4656" y="1728"/>
                <a:ext cx="912" cy="96"/>
              </a:xfrm>
              <a:prstGeom prst="rect">
                <a:avLst/>
              </a:prstGeom>
              <a:gradFill rotWithShape="0">
                <a:gsLst>
                  <a:gs pos="0">
                    <a:srgbClr val="5D4942"/>
                  </a:gs>
                  <a:gs pos="50000">
                    <a:srgbClr val="C99E8F"/>
                  </a:gs>
                  <a:gs pos="100000">
                    <a:srgbClr val="5D4942"/>
                  </a:gs>
                </a:gsLst>
                <a:lin ang="5400000" scaled="1"/>
              </a:gra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185356" name="Oval 135"/>
            <p:cNvSpPr>
              <a:spLocks noChangeArrowheads="1"/>
            </p:cNvSpPr>
            <p:nvPr/>
          </p:nvSpPr>
          <p:spPr bwMode="auto">
            <a:xfrm>
              <a:off x="283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7" name="Oval 136"/>
            <p:cNvSpPr>
              <a:spLocks noChangeArrowheads="1"/>
            </p:cNvSpPr>
            <p:nvPr/>
          </p:nvSpPr>
          <p:spPr bwMode="auto">
            <a:xfrm>
              <a:off x="2928"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8" name="Oval 137"/>
            <p:cNvSpPr>
              <a:spLocks noChangeArrowheads="1"/>
            </p:cNvSpPr>
            <p:nvPr/>
          </p:nvSpPr>
          <p:spPr bwMode="auto">
            <a:xfrm>
              <a:off x="273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59" name="Oval 138"/>
            <p:cNvSpPr>
              <a:spLocks noChangeArrowheads="1"/>
            </p:cNvSpPr>
            <p:nvPr/>
          </p:nvSpPr>
          <p:spPr bwMode="auto">
            <a:xfrm>
              <a:off x="2736"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0" name="Oval 139"/>
            <p:cNvSpPr>
              <a:spLocks noChangeArrowheads="1"/>
            </p:cNvSpPr>
            <p:nvPr/>
          </p:nvSpPr>
          <p:spPr bwMode="auto">
            <a:xfrm>
              <a:off x="2880"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1" name="Oval 140"/>
            <p:cNvSpPr>
              <a:spLocks noChangeArrowheads="1"/>
            </p:cNvSpPr>
            <p:nvPr/>
          </p:nvSpPr>
          <p:spPr bwMode="auto">
            <a:xfrm>
              <a:off x="2544" y="307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2" name="Oval 141"/>
            <p:cNvSpPr>
              <a:spLocks noChangeArrowheads="1"/>
            </p:cNvSpPr>
            <p:nvPr/>
          </p:nvSpPr>
          <p:spPr bwMode="auto">
            <a:xfrm>
              <a:off x="2640"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3" name="Oval 142"/>
            <p:cNvSpPr>
              <a:spLocks noChangeArrowheads="1"/>
            </p:cNvSpPr>
            <p:nvPr/>
          </p:nvSpPr>
          <p:spPr bwMode="auto">
            <a:xfrm>
              <a:off x="2928" y="292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4" name="Oval 143"/>
            <p:cNvSpPr>
              <a:spLocks noChangeArrowheads="1"/>
            </p:cNvSpPr>
            <p:nvPr/>
          </p:nvSpPr>
          <p:spPr bwMode="auto">
            <a:xfrm>
              <a:off x="2880" y="283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5" name="Oval 144"/>
            <p:cNvSpPr>
              <a:spLocks noChangeArrowheads="1"/>
            </p:cNvSpPr>
            <p:nvPr/>
          </p:nvSpPr>
          <p:spPr bwMode="auto">
            <a:xfrm>
              <a:off x="264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6" name="Oval 145"/>
            <p:cNvSpPr>
              <a:spLocks noChangeArrowheads="1"/>
            </p:cNvSpPr>
            <p:nvPr/>
          </p:nvSpPr>
          <p:spPr bwMode="auto">
            <a:xfrm>
              <a:off x="2352"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7" name="Oval 146"/>
            <p:cNvSpPr>
              <a:spLocks noChangeArrowheads="1"/>
            </p:cNvSpPr>
            <p:nvPr/>
          </p:nvSpPr>
          <p:spPr bwMode="auto">
            <a:xfrm>
              <a:off x="2400"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8" name="Oval 147"/>
            <p:cNvSpPr>
              <a:spLocks noChangeArrowheads="1"/>
            </p:cNvSpPr>
            <p:nvPr/>
          </p:nvSpPr>
          <p:spPr bwMode="auto">
            <a:xfrm>
              <a:off x="2784"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69" name="Oval 148"/>
            <p:cNvSpPr>
              <a:spLocks noChangeArrowheads="1"/>
            </p:cNvSpPr>
            <p:nvPr/>
          </p:nvSpPr>
          <p:spPr bwMode="auto">
            <a:xfrm>
              <a:off x="283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0" name="Oval 149"/>
            <p:cNvSpPr>
              <a:spLocks noChangeArrowheads="1"/>
            </p:cNvSpPr>
            <p:nvPr/>
          </p:nvSpPr>
          <p:spPr bwMode="auto">
            <a:xfrm>
              <a:off x="2256"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1" name="Oval 150"/>
            <p:cNvSpPr>
              <a:spLocks noChangeArrowheads="1"/>
            </p:cNvSpPr>
            <p:nvPr/>
          </p:nvSpPr>
          <p:spPr bwMode="auto">
            <a:xfrm>
              <a:off x="2880"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2" name="Oval 151"/>
            <p:cNvSpPr>
              <a:spLocks noChangeArrowheads="1"/>
            </p:cNvSpPr>
            <p:nvPr/>
          </p:nvSpPr>
          <p:spPr bwMode="auto">
            <a:xfrm>
              <a:off x="2784" y="312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3" name="Oval 152"/>
            <p:cNvSpPr>
              <a:spLocks noChangeArrowheads="1"/>
            </p:cNvSpPr>
            <p:nvPr/>
          </p:nvSpPr>
          <p:spPr bwMode="auto">
            <a:xfrm>
              <a:off x="249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4" name="Oval 153"/>
            <p:cNvSpPr>
              <a:spLocks noChangeArrowheads="1"/>
            </p:cNvSpPr>
            <p:nvPr/>
          </p:nvSpPr>
          <p:spPr bwMode="auto">
            <a:xfrm>
              <a:off x="2592"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5" name="Oval 154"/>
            <p:cNvSpPr>
              <a:spLocks noChangeArrowheads="1"/>
            </p:cNvSpPr>
            <p:nvPr/>
          </p:nvSpPr>
          <p:spPr bwMode="auto">
            <a:xfrm>
              <a:off x="2832" y="297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6" name="Oval 155"/>
            <p:cNvSpPr>
              <a:spLocks noChangeArrowheads="1"/>
            </p:cNvSpPr>
            <p:nvPr/>
          </p:nvSpPr>
          <p:spPr bwMode="auto">
            <a:xfrm>
              <a:off x="2928"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7" name="Oval 156"/>
            <p:cNvSpPr>
              <a:spLocks noChangeArrowheads="1"/>
            </p:cNvSpPr>
            <p:nvPr/>
          </p:nvSpPr>
          <p:spPr bwMode="auto">
            <a:xfrm>
              <a:off x="2640"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8" name="Oval 157"/>
            <p:cNvSpPr>
              <a:spLocks noChangeArrowheads="1"/>
            </p:cNvSpPr>
            <p:nvPr/>
          </p:nvSpPr>
          <p:spPr bwMode="auto">
            <a:xfrm>
              <a:off x="2736"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79" name="Oval 158"/>
            <p:cNvSpPr>
              <a:spLocks noChangeArrowheads="1"/>
            </p:cNvSpPr>
            <p:nvPr/>
          </p:nvSpPr>
          <p:spPr bwMode="auto">
            <a:xfrm>
              <a:off x="2256"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0" name="Oval 159"/>
            <p:cNvSpPr>
              <a:spLocks noChangeArrowheads="1"/>
            </p:cNvSpPr>
            <p:nvPr/>
          </p:nvSpPr>
          <p:spPr bwMode="auto">
            <a:xfrm>
              <a:off x="2448" y="288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1" name="Oval 160"/>
            <p:cNvSpPr>
              <a:spLocks noChangeArrowheads="1"/>
            </p:cNvSpPr>
            <p:nvPr/>
          </p:nvSpPr>
          <p:spPr bwMode="auto">
            <a:xfrm>
              <a:off x="2784" y="302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2" name="Oval 161"/>
            <p:cNvSpPr>
              <a:spLocks noChangeArrowheads="1"/>
            </p:cNvSpPr>
            <p:nvPr/>
          </p:nvSpPr>
          <p:spPr bwMode="auto">
            <a:xfrm>
              <a:off x="2352" y="331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3" name="Oval 162"/>
            <p:cNvSpPr>
              <a:spLocks noChangeArrowheads="1"/>
            </p:cNvSpPr>
            <p:nvPr/>
          </p:nvSpPr>
          <p:spPr bwMode="auto">
            <a:xfrm>
              <a:off x="2496" y="297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4" name="Oval 163"/>
            <p:cNvSpPr>
              <a:spLocks noChangeArrowheads="1"/>
            </p:cNvSpPr>
            <p:nvPr/>
          </p:nvSpPr>
          <p:spPr bwMode="auto">
            <a:xfrm>
              <a:off x="2832"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5" name="Oval 164"/>
            <p:cNvSpPr>
              <a:spLocks noChangeArrowheads="1"/>
            </p:cNvSpPr>
            <p:nvPr/>
          </p:nvSpPr>
          <p:spPr bwMode="auto">
            <a:xfrm>
              <a:off x="2880" y="3168"/>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6" name="Oval 165"/>
            <p:cNvSpPr>
              <a:spLocks noChangeArrowheads="1"/>
            </p:cNvSpPr>
            <p:nvPr/>
          </p:nvSpPr>
          <p:spPr bwMode="auto">
            <a:xfrm>
              <a:off x="2496" y="3216"/>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7" name="Oval 166"/>
            <p:cNvSpPr>
              <a:spLocks noChangeArrowheads="1"/>
            </p:cNvSpPr>
            <p:nvPr/>
          </p:nvSpPr>
          <p:spPr bwMode="auto">
            <a:xfrm>
              <a:off x="2256" y="3360"/>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8" name="Oval 167"/>
            <p:cNvSpPr>
              <a:spLocks noChangeArrowheads="1"/>
            </p:cNvSpPr>
            <p:nvPr/>
          </p:nvSpPr>
          <p:spPr bwMode="auto">
            <a:xfrm>
              <a:off x="2880" y="3072"/>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85389" name="Oval 168"/>
            <p:cNvSpPr>
              <a:spLocks noChangeArrowheads="1"/>
            </p:cNvSpPr>
            <p:nvPr/>
          </p:nvSpPr>
          <p:spPr bwMode="auto">
            <a:xfrm>
              <a:off x="2928" y="3264"/>
              <a:ext cx="48" cy="48"/>
            </a:xfrm>
            <a:prstGeom prst="ellipse">
              <a:avLst/>
            </a:prstGeom>
            <a:solidFill>
              <a:srgbClr val="0000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sp>
        <p:nvSpPr>
          <p:cNvPr id="75945" name="Text Box 169"/>
          <p:cNvSpPr txBox="1">
            <a:spLocks noChangeArrowheads="1"/>
          </p:cNvSpPr>
          <p:nvPr/>
        </p:nvSpPr>
        <p:spPr bwMode="auto">
          <a:xfrm>
            <a:off x="1919289" y="4892675"/>
            <a:ext cx="81057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准静态过程（无限缓慢的过程），且无摩擦力、粘滞力或其他耗散力作功，无能量耗散的过程。</a:t>
            </a:r>
            <a:endParaRPr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75946" name="Rectangle 170"/>
          <p:cNvSpPr>
            <a:spLocks noChangeArrowheads="1"/>
          </p:cNvSpPr>
          <p:nvPr/>
        </p:nvSpPr>
        <p:spPr bwMode="auto">
          <a:xfrm>
            <a:off x="1919288" y="4283076"/>
            <a:ext cx="4572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3"/>
              </a:buBlip>
            </a:pPr>
            <a:r>
              <a:rPr lang="en-US" altLang="zh-CN" sz="2800" dirty="0">
                <a:solidFill>
                  <a:srgbClr val="CC0000"/>
                </a:solidFill>
                <a:latin typeface="微软雅黑" panose="020B0503020204020204" pitchFamily="34" charset="-122"/>
                <a:ea typeface="微软雅黑" panose="020B0503020204020204" pitchFamily="34" charset="-122"/>
              </a:rPr>
              <a:t>  </a:t>
            </a:r>
            <a:r>
              <a:rPr lang="zh-CN" altLang="en-US" sz="2800" dirty="0">
                <a:solidFill>
                  <a:srgbClr val="CC0000"/>
                </a:solidFill>
                <a:latin typeface="微软雅黑" panose="020B0503020204020204" pitchFamily="34" charset="-122"/>
                <a:ea typeface="微软雅黑" panose="020B0503020204020204" pitchFamily="34" charset="-122"/>
              </a:rPr>
              <a:t>可逆过程的条件</a:t>
            </a:r>
          </a:p>
        </p:txBody>
      </p:sp>
    </p:spTree>
    <p:extLst>
      <p:ext uri="{BB962C8B-B14F-4D97-AF65-F5344CB8AC3E}">
        <p14:creationId xmlns:p14="http://schemas.microsoft.com/office/powerpoint/2010/main" val="317017059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nodeType="clickEffect">
                                  <p:stCondLst>
                                    <p:cond delay="0"/>
                                  </p:stCondLst>
                                  <p:childTnLst>
                                    <p:set>
                                      <p:cBhvr>
                                        <p:cTn id="11" dur="1" fill="hold">
                                          <p:stCondLst>
                                            <p:cond delay="499"/>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nodeType="clickEffect">
                                  <p:stCondLst>
                                    <p:cond delay="0"/>
                                  </p:stCondLst>
                                  <p:childTnLst>
                                    <p:set>
                                      <p:cBhvr>
                                        <p:cTn id="15" dur="1" fill="hold">
                                          <p:stCondLst>
                                            <p:cond delay="499"/>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6" fill="hold" nodeType="clickPar">
                      <p:stCondLst>
                        <p:cond delay="indefinite"/>
                      </p:stCondLst>
                      <p:childTnLst>
                        <p:par>
                          <p:cTn id="17" fill="hold" nodeType="withGroup">
                            <p:stCondLst>
                              <p:cond delay="0"/>
                            </p:stCondLst>
                            <p:childTnLst>
                              <p:par>
                                <p:cTn id="18" presetID="1" presetClass="entr" presetSubtype="0" fill="hold" nodeType="clickEffect">
                                  <p:stCondLst>
                                    <p:cond delay="0"/>
                                  </p:stCondLst>
                                  <p:childTnLst>
                                    <p:set>
                                      <p:cBhvr>
                                        <p:cTn id="19"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0" fill="hold" nodeType="clickPar">
                      <p:stCondLst>
                        <p:cond delay="indefinite"/>
                      </p:stCondLst>
                      <p:childTnLst>
                        <p:par>
                          <p:cTn id="21" fill="hold" nodeType="withGroup">
                            <p:stCondLst>
                              <p:cond delay="0"/>
                            </p:stCondLst>
                            <p:childTnLst>
                              <p:par>
                                <p:cTn id="22" presetID="1" presetClass="entr" presetSubtype="0" fill="hold" nodeType="clickEffect">
                                  <p:stCondLst>
                                    <p:cond delay="0"/>
                                  </p:stCondLst>
                                  <p:childTnLst>
                                    <p:set>
                                      <p:cBhvr>
                                        <p:cTn id="23" dur="1" fill="hold">
                                          <p:stCondLst>
                                            <p:cond delay="499"/>
                                          </p:stCondLst>
                                        </p:cTn>
                                        <p:tgtEl>
                                          <p:spTgt spid="10"/>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75946"/>
                                        </p:tgtEl>
                                        <p:attrNameLst>
                                          <p:attrName>style.visibility</p:attrName>
                                        </p:attrNameLst>
                                      </p:cBhvr>
                                      <p:to>
                                        <p:strVal val="visible"/>
                                      </p:to>
                                    </p:set>
                                    <p:animEffect transition="in" filter="blinds(horizontal)">
                                      <p:cBhvr>
                                        <p:cTn id="28" dur="500"/>
                                        <p:tgtEl>
                                          <p:spTgt spid="7594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5945"/>
                                        </p:tgtEl>
                                        <p:attrNameLst>
                                          <p:attrName>style.visibility</p:attrName>
                                        </p:attrNameLst>
                                      </p:cBhvr>
                                      <p:to>
                                        <p:strVal val="visible"/>
                                      </p:to>
                                    </p:set>
                                    <p:animEffect transition="in" filter="blinds(horizontal)">
                                      <p:cBhvr>
                                        <p:cTn id="33" dur="500"/>
                                        <p:tgtEl>
                                          <p:spTgt spid="75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945" grpId="0" autoUpdateAnimBg="0"/>
      <p:bldP spid="75946" grpId="0"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31112" name="obj1" r:id="rId2" imgW="7775640" imgH="5832360"/>
        </mc:Choice>
        <mc:Fallback>
          <p:control name="obj1" r:id="rId2" imgW="7775640" imgH="5832360">
            <p:pic>
              <p:nvPicPr>
                <p:cNvPr id="187394" name="obj1"/>
                <p:cNvPicPr preferRelativeResize="0">
                  <a:picLocks noChangeArrowheads="1" noChangeShapeType="1"/>
                </p:cNvPicPr>
                <p:nvPr/>
              </p:nvPicPr>
              <p:blipFill>
                <a:blip r:embed="rId5"/>
                <a:srcRect/>
                <a:stretch>
                  <a:fillRect/>
                </a:stretch>
              </p:blipFill>
              <p:spPr bwMode="auto">
                <a:xfrm>
                  <a:off x="2351089" y="476251"/>
                  <a:ext cx="7775575" cy="58324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955252577"/>
      </p:ext>
    </p:extLst>
  </p:cSld>
  <p:clrMapOvr>
    <a:masterClrMapping/>
  </p:clrMapOvr>
  <p:transition>
    <p:blinds dir="vert"/>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442" name="Picture 2" descr="此为缩略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0126" y="612776"/>
            <a:ext cx="6697663" cy="497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3" name="Text Box 3"/>
          <p:cNvSpPr txBox="1">
            <a:spLocks noChangeArrowheads="1"/>
          </p:cNvSpPr>
          <p:nvPr/>
        </p:nvSpPr>
        <p:spPr bwMode="auto">
          <a:xfrm>
            <a:off x="4225925" y="5789613"/>
            <a:ext cx="5689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墨水扩散是一个不可逆过程</a:t>
            </a:r>
          </a:p>
        </p:txBody>
      </p:sp>
    </p:spTree>
    <p:extLst>
      <p:ext uri="{BB962C8B-B14F-4D97-AF65-F5344CB8AC3E}">
        <p14:creationId xmlns:p14="http://schemas.microsoft.com/office/powerpoint/2010/main" val="235739475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3"/>
          <p:cNvSpPr txBox="1">
            <a:spLocks noChangeArrowheads="1"/>
          </p:cNvSpPr>
          <p:nvPr/>
        </p:nvSpPr>
        <p:spPr bwMode="auto">
          <a:xfrm>
            <a:off x="4487863" y="5754689"/>
            <a:ext cx="568960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上海楼倒倒是一个不可逆过程</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9763" y="558800"/>
            <a:ext cx="7629525" cy="4953000"/>
          </a:xfrm>
          <a:prstGeom prst="rect">
            <a:avLst/>
          </a:prstGeom>
        </p:spPr>
      </p:pic>
    </p:spTree>
    <p:extLst>
      <p:ext uri="{BB962C8B-B14F-4D97-AF65-F5344CB8AC3E}">
        <p14:creationId xmlns:p14="http://schemas.microsoft.com/office/powerpoint/2010/main" val="29436663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151833" y="311428"/>
            <a:ext cx="3380952" cy="3419048"/>
          </a:xfrm>
          <a:prstGeom prst="rect">
            <a:avLst/>
          </a:prstGeom>
        </p:spPr>
      </p:pic>
      <p:pic>
        <p:nvPicPr>
          <p:cNvPr id="3" name="图片 2"/>
          <p:cNvPicPr>
            <a:picLocks noChangeAspect="1"/>
          </p:cNvPicPr>
          <p:nvPr/>
        </p:nvPicPr>
        <p:blipFill>
          <a:blip r:embed="rId4"/>
          <a:stretch>
            <a:fillRect/>
          </a:stretch>
        </p:blipFill>
        <p:spPr>
          <a:xfrm>
            <a:off x="5532785" y="311428"/>
            <a:ext cx="6373465" cy="5098772"/>
          </a:xfrm>
          <a:prstGeom prst="rect">
            <a:avLst/>
          </a:prstGeom>
        </p:spPr>
      </p:pic>
      <p:sp>
        <p:nvSpPr>
          <p:cNvPr id="34819" name="Picture 4" descr="http://hiphotos.baidu.com/cuixiaomei2006/pic/item/56c71ea7cd3ce288d043586b.jpg"/>
          <p:cNvSpPr>
            <a:spLocks noChangeAspect="1" noChangeArrowheads="1"/>
          </p:cNvSpPr>
          <p:nvPr/>
        </p:nvSpPr>
        <p:spPr bwMode="auto">
          <a:xfrm>
            <a:off x="1911351" y="4391026"/>
            <a:ext cx="3267075"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p>
        </p:txBody>
      </p:sp>
      <p:pic>
        <p:nvPicPr>
          <p:cNvPr id="34820" name="Picture 5" descr="http://www.fzl100.com/upimg/allimg/091031/1151035355-1.gif"/>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1820864" y="3429000"/>
            <a:ext cx="4575175"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9755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4" descr="20051209214302457">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3" y="392114"/>
            <a:ext cx="3960812"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Text Box 5"/>
          <p:cNvSpPr txBox="1">
            <a:spLocks noChangeArrowheads="1"/>
          </p:cNvSpPr>
          <p:nvPr/>
        </p:nvSpPr>
        <p:spPr bwMode="auto">
          <a:xfrm>
            <a:off x="6699251" y="6037263"/>
            <a:ext cx="2016125"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ct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破镜难圆</a:t>
            </a:r>
          </a:p>
        </p:txBody>
      </p:sp>
    </p:spTree>
    <p:extLst>
      <p:ext uri="{BB962C8B-B14F-4D97-AF65-F5344CB8AC3E}">
        <p14:creationId xmlns:p14="http://schemas.microsoft.com/office/powerpoint/2010/main" val="15673429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11658949623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4114" y="819150"/>
            <a:ext cx="5113337"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8531" name="Rectangle 3"/>
          <p:cNvSpPr>
            <a:spLocks noChangeArrowheads="1"/>
          </p:cNvSpPr>
          <p:nvPr/>
        </p:nvSpPr>
        <p:spPr bwMode="auto">
          <a:xfrm>
            <a:off x="6403975" y="290513"/>
            <a:ext cx="2286000" cy="914400"/>
          </a:xfrm>
          <a:prstGeom prst="rect">
            <a:avLst/>
          </a:prstGeom>
          <a:solidFill>
            <a:srgbClr val="FF3300"/>
          </a:solidFill>
          <a:ln w="28575">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3200">
                <a:solidFill>
                  <a:srgbClr val="FFFF99"/>
                </a:solidFill>
                <a:ea typeface="华文行楷" panose="02010800040101010101" pitchFamily="2" charset="-122"/>
              </a:rPr>
              <a:t>???</a:t>
            </a:r>
          </a:p>
        </p:txBody>
      </p:sp>
      <p:grpSp>
        <p:nvGrpSpPr>
          <p:cNvPr id="278532" name="Group 4"/>
          <p:cNvGrpSpPr>
            <a:grpSpLocks/>
          </p:cNvGrpSpPr>
          <p:nvPr/>
        </p:nvGrpSpPr>
        <p:grpSpPr bwMode="auto">
          <a:xfrm>
            <a:off x="9498014" y="1422400"/>
            <a:ext cx="1227137" cy="5111750"/>
            <a:chOff x="3744" y="768"/>
            <a:chExt cx="816" cy="3264"/>
          </a:xfrm>
        </p:grpSpPr>
        <p:sp>
          <p:nvSpPr>
            <p:cNvPr id="36873" name="Rectangle 5"/>
            <p:cNvSpPr>
              <a:spLocks noChangeArrowheads="1"/>
            </p:cNvSpPr>
            <p:nvPr/>
          </p:nvSpPr>
          <p:spPr bwMode="auto">
            <a:xfrm>
              <a:off x="3744" y="768"/>
              <a:ext cx="816" cy="3264"/>
            </a:xfrm>
            <a:prstGeom prst="rect">
              <a:avLst/>
            </a:prstGeom>
            <a:solidFill>
              <a:srgbClr val="FF3300"/>
            </a:solidFill>
            <a:ln w="28575">
              <a:solidFill>
                <a:srgbClr val="FFFFC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a:solidFill>
                  <a:srgbClr val="FFFF99"/>
                </a:solidFill>
              </a:endParaRPr>
            </a:p>
          </p:txBody>
        </p:sp>
        <p:sp>
          <p:nvSpPr>
            <p:cNvPr id="36874" name="Text Box 6"/>
            <p:cNvSpPr txBox="1">
              <a:spLocks noChangeArrowheads="1"/>
            </p:cNvSpPr>
            <p:nvPr/>
          </p:nvSpPr>
          <p:spPr bwMode="auto">
            <a:xfrm>
              <a:off x="3744" y="1008"/>
              <a:ext cx="778" cy="2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3200" b="1">
                  <a:solidFill>
                    <a:srgbClr val="FFFF99"/>
                  </a:solidFill>
                  <a:latin typeface="Times New Roman" panose="02020603050405020304" pitchFamily="18" charset="0"/>
                  <a:ea typeface="华文行楷" panose="02010800040101010101" pitchFamily="2" charset="-122"/>
                </a:rPr>
                <a:t>君不见黄河之水天上来奔流到海不复回</a:t>
              </a:r>
            </a:p>
          </p:txBody>
        </p:sp>
      </p:grpSp>
      <p:grpSp>
        <p:nvGrpSpPr>
          <p:cNvPr id="278535" name="Group 7"/>
          <p:cNvGrpSpPr>
            <a:grpSpLocks/>
          </p:cNvGrpSpPr>
          <p:nvPr/>
        </p:nvGrpSpPr>
        <p:grpSpPr bwMode="auto">
          <a:xfrm>
            <a:off x="4515373" y="1422400"/>
            <a:ext cx="1240903" cy="5111750"/>
            <a:chOff x="1141" y="768"/>
            <a:chExt cx="827" cy="3264"/>
          </a:xfrm>
        </p:grpSpPr>
        <p:sp>
          <p:nvSpPr>
            <p:cNvPr id="36871" name="Rectangle 8"/>
            <p:cNvSpPr>
              <a:spLocks noChangeArrowheads="1"/>
            </p:cNvSpPr>
            <p:nvPr/>
          </p:nvSpPr>
          <p:spPr bwMode="auto">
            <a:xfrm>
              <a:off x="1152" y="768"/>
              <a:ext cx="816" cy="3264"/>
            </a:xfrm>
            <a:prstGeom prst="rect">
              <a:avLst/>
            </a:prstGeom>
            <a:solidFill>
              <a:srgbClr val="FF3300"/>
            </a:solidFill>
            <a:ln w="28575">
              <a:solidFill>
                <a:srgbClr val="FFFFC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a:solidFill>
                  <a:srgbClr val="FFFF99"/>
                </a:solidFill>
              </a:endParaRPr>
            </a:p>
          </p:txBody>
        </p:sp>
        <p:sp>
          <p:nvSpPr>
            <p:cNvPr id="36872" name="Text Box 9"/>
            <p:cNvSpPr txBox="1">
              <a:spLocks noChangeArrowheads="1"/>
            </p:cNvSpPr>
            <p:nvPr/>
          </p:nvSpPr>
          <p:spPr bwMode="auto">
            <a:xfrm>
              <a:off x="1141" y="1008"/>
              <a:ext cx="779" cy="2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3200" b="1">
                  <a:solidFill>
                    <a:srgbClr val="FFFF99"/>
                  </a:solidFill>
                  <a:latin typeface="Times New Roman" panose="02020603050405020304" pitchFamily="18" charset="0"/>
                  <a:ea typeface="华文行楷" panose="02010800040101010101" pitchFamily="2" charset="-122"/>
                </a:rPr>
                <a:t>君不见高堂明镜悲白发朝如青丝暮成雪</a:t>
              </a:r>
            </a:p>
          </p:txBody>
        </p:sp>
      </p:grpSp>
      <p:sp>
        <p:nvSpPr>
          <p:cNvPr id="278538" name="Rectangle 10"/>
          <p:cNvSpPr>
            <a:spLocks noChangeArrowheads="1"/>
          </p:cNvSpPr>
          <p:nvPr/>
        </p:nvSpPr>
        <p:spPr bwMode="auto">
          <a:xfrm>
            <a:off x="6477001" y="434975"/>
            <a:ext cx="2087563" cy="647700"/>
          </a:xfrm>
          <a:prstGeom prst="rect">
            <a:avLst/>
          </a:prstGeom>
          <a:solidFill>
            <a:srgbClr val="FF3300"/>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3200">
                <a:solidFill>
                  <a:srgbClr val="FFFF99"/>
                </a:solidFill>
                <a:ea typeface="华文行楷" panose="02010800040101010101" pitchFamily="2" charset="-122"/>
              </a:rPr>
              <a:t>不可逆过程</a:t>
            </a:r>
          </a:p>
        </p:txBody>
      </p:sp>
    </p:spTree>
    <p:extLst>
      <p:ext uri="{BB962C8B-B14F-4D97-AF65-F5344CB8AC3E}">
        <p14:creationId xmlns:p14="http://schemas.microsoft.com/office/powerpoint/2010/main" val="3600389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wipe(down)">
                                      <p:cBhvr>
                                        <p:cTn id="7" dur="500"/>
                                        <p:tgtEl>
                                          <p:spTgt spid="3686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278532"/>
                                        </p:tgtEl>
                                        <p:attrNameLst>
                                          <p:attrName>style.visibility</p:attrName>
                                        </p:attrNameLst>
                                      </p:cBhvr>
                                      <p:to>
                                        <p:strVal val="visible"/>
                                      </p:to>
                                    </p:set>
                                    <p:animEffect transition="in" filter="slide(fromBottom)">
                                      <p:cBhvr>
                                        <p:cTn id="12" dur="500"/>
                                        <p:tgtEl>
                                          <p:spTgt spid="2785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278535"/>
                                        </p:tgtEl>
                                        <p:attrNameLst>
                                          <p:attrName>style.visibility</p:attrName>
                                        </p:attrNameLst>
                                      </p:cBhvr>
                                      <p:to>
                                        <p:strVal val="visible"/>
                                      </p:to>
                                    </p:set>
                                    <p:animEffect transition="in" filter="slide(fromBottom)">
                                      <p:cBhvr>
                                        <p:cTn id="17" dur="500"/>
                                        <p:tgtEl>
                                          <p:spTgt spid="2785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278531"/>
                                        </p:tgtEl>
                                        <p:attrNameLst>
                                          <p:attrName>style.visibility</p:attrName>
                                        </p:attrNameLst>
                                      </p:cBhvr>
                                      <p:to>
                                        <p:strVal val="visible"/>
                                      </p:to>
                                    </p:set>
                                    <p:animEffect transition="in" filter="slide(fromBottom)">
                                      <p:cBhvr>
                                        <p:cTn id="22" dur="500"/>
                                        <p:tgtEl>
                                          <p:spTgt spid="2785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0" presetClass="entr" presetSubtype="0" fill="hold" grpId="0" nodeType="clickEffect">
                                  <p:stCondLst>
                                    <p:cond delay="0"/>
                                  </p:stCondLst>
                                  <p:childTnLst>
                                    <p:set>
                                      <p:cBhvr>
                                        <p:cTn id="26" dur="1" fill="hold">
                                          <p:stCondLst>
                                            <p:cond delay="0"/>
                                          </p:stCondLst>
                                        </p:cTn>
                                        <p:tgtEl>
                                          <p:spTgt spid="278538"/>
                                        </p:tgtEl>
                                        <p:attrNameLst>
                                          <p:attrName>style.visibility</p:attrName>
                                        </p:attrNameLst>
                                      </p:cBhvr>
                                      <p:to>
                                        <p:strVal val="visible"/>
                                      </p:to>
                                    </p:set>
                                    <p:animEffect transition="in" filter="wedge">
                                      <p:cBhvr>
                                        <p:cTn id="27" dur="500"/>
                                        <p:tgtEl>
                                          <p:spTgt spid="2785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31" grpId="0" animBg="1"/>
      <p:bldP spid="27853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93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4163" y="1392238"/>
            <a:ext cx="1998662"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2826" y="1392238"/>
            <a:ext cx="1998663"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488" y="1392238"/>
            <a:ext cx="2000250"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6"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1588" y="1392238"/>
            <a:ext cx="1998662" cy="163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7"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24163" y="3146425"/>
            <a:ext cx="2284412"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8"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8576" y="3146425"/>
            <a:ext cx="1927225"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39" name="Picture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5801" y="3146425"/>
            <a:ext cx="1928813"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940"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3026" y="3146425"/>
            <a:ext cx="1998663" cy="160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4932" name="Text Box 12"/>
          <p:cNvSpPr txBox="1">
            <a:spLocks noChangeArrowheads="1"/>
          </p:cNvSpPr>
          <p:nvPr/>
        </p:nvSpPr>
        <p:spPr bwMode="auto">
          <a:xfrm>
            <a:off x="4848226" y="5051426"/>
            <a:ext cx="4375150" cy="525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33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人的生命是不可逆的</a:t>
            </a:r>
            <a:endParaRPr kumimoji="1" lang="zh-CN" altLang="zh-CN"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3367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4933"/>
                                        </p:tgtEl>
                                        <p:attrNameLst>
                                          <p:attrName>style.visibility</p:attrName>
                                        </p:attrNameLst>
                                      </p:cBhvr>
                                      <p:to>
                                        <p:strVal val="visible"/>
                                      </p:to>
                                    </p:set>
                                    <p:animEffect transition="in" filter="wipe(left)">
                                      <p:cBhvr>
                                        <p:cTn id="7" dur="500"/>
                                        <p:tgtEl>
                                          <p:spTgt spid="1249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24934"/>
                                        </p:tgtEl>
                                        <p:attrNameLst>
                                          <p:attrName>style.visibility</p:attrName>
                                        </p:attrNameLst>
                                      </p:cBhvr>
                                      <p:to>
                                        <p:strVal val="visible"/>
                                      </p:to>
                                    </p:set>
                                    <p:animEffect transition="in" filter="wipe(left)">
                                      <p:cBhvr>
                                        <p:cTn id="12" dur="500"/>
                                        <p:tgtEl>
                                          <p:spTgt spid="12493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24935"/>
                                        </p:tgtEl>
                                        <p:attrNameLst>
                                          <p:attrName>style.visibility</p:attrName>
                                        </p:attrNameLst>
                                      </p:cBhvr>
                                      <p:to>
                                        <p:strVal val="visible"/>
                                      </p:to>
                                    </p:set>
                                    <p:animEffect transition="in" filter="wipe(left)">
                                      <p:cBhvr>
                                        <p:cTn id="17" dur="500"/>
                                        <p:tgtEl>
                                          <p:spTgt spid="12493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24936"/>
                                        </p:tgtEl>
                                        <p:attrNameLst>
                                          <p:attrName>style.visibility</p:attrName>
                                        </p:attrNameLst>
                                      </p:cBhvr>
                                      <p:to>
                                        <p:strVal val="visible"/>
                                      </p:to>
                                    </p:set>
                                    <p:animEffect transition="in" filter="wipe(left)">
                                      <p:cBhvr>
                                        <p:cTn id="22" dur="500"/>
                                        <p:tgtEl>
                                          <p:spTgt spid="12493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4937"/>
                                        </p:tgtEl>
                                        <p:attrNameLst>
                                          <p:attrName>style.visibility</p:attrName>
                                        </p:attrNameLst>
                                      </p:cBhvr>
                                      <p:to>
                                        <p:strVal val="visible"/>
                                      </p:to>
                                    </p:set>
                                    <p:animEffect transition="in" filter="wipe(left)">
                                      <p:cBhvr>
                                        <p:cTn id="27" dur="500"/>
                                        <p:tgtEl>
                                          <p:spTgt spid="12493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124938"/>
                                        </p:tgtEl>
                                        <p:attrNameLst>
                                          <p:attrName>style.visibility</p:attrName>
                                        </p:attrNameLst>
                                      </p:cBhvr>
                                      <p:to>
                                        <p:strVal val="visible"/>
                                      </p:to>
                                    </p:set>
                                    <p:animEffect transition="in" filter="wipe(left)">
                                      <p:cBhvr>
                                        <p:cTn id="32" dur="500"/>
                                        <p:tgtEl>
                                          <p:spTgt spid="12493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124939"/>
                                        </p:tgtEl>
                                        <p:attrNameLst>
                                          <p:attrName>style.visibility</p:attrName>
                                        </p:attrNameLst>
                                      </p:cBhvr>
                                      <p:to>
                                        <p:strVal val="visible"/>
                                      </p:to>
                                    </p:set>
                                    <p:animEffect transition="in" filter="wipe(left)">
                                      <p:cBhvr>
                                        <p:cTn id="37" dur="500"/>
                                        <p:tgtEl>
                                          <p:spTgt spid="12493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4940"/>
                                        </p:tgtEl>
                                        <p:attrNameLst>
                                          <p:attrName>style.visibility</p:attrName>
                                        </p:attrNameLst>
                                      </p:cBhvr>
                                      <p:to>
                                        <p:strVal val="visible"/>
                                      </p:to>
                                    </p:set>
                                    <p:animEffect transition="in" filter="wipe(left)">
                                      <p:cBhvr>
                                        <p:cTn id="42" dur="500"/>
                                        <p:tgtEl>
                                          <p:spTgt spid="124940"/>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4932"/>
                                        </p:tgtEl>
                                        <p:attrNameLst>
                                          <p:attrName>style.visibility</p:attrName>
                                        </p:attrNameLst>
                                      </p:cBhvr>
                                      <p:to>
                                        <p:strVal val="visible"/>
                                      </p:to>
                                    </p:set>
                                    <p:animEffect transition="in" filter="wipe(left)">
                                      <p:cBhvr>
                                        <p:cTn id="47" dur="500"/>
                                        <p:tgtEl>
                                          <p:spTgt spid="1249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Text Box 4"/>
          <p:cNvSpPr txBox="1">
            <a:spLocks noChangeArrowheads="1"/>
          </p:cNvSpPr>
          <p:nvPr/>
        </p:nvSpPr>
        <p:spPr bwMode="auto">
          <a:xfrm>
            <a:off x="2956112" y="2700245"/>
            <a:ext cx="35988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热传导不可逆。</a:t>
            </a:r>
          </a:p>
        </p:txBody>
      </p:sp>
      <p:sp>
        <p:nvSpPr>
          <p:cNvPr id="185349" name="Rectangle 5"/>
          <p:cNvSpPr>
            <a:spLocks noChangeArrowheads="1"/>
          </p:cNvSpPr>
          <p:nvPr/>
        </p:nvSpPr>
        <p:spPr bwMode="auto">
          <a:xfrm>
            <a:off x="2956112" y="3473357"/>
            <a:ext cx="554513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自由膨胀的过程是不可逆的</a:t>
            </a:r>
            <a:r>
              <a:rPr kumimoji="0" lang="zh-CN" altLang="en-US" sz="2800" dirty="0">
                <a:solidFill>
                  <a:srgbClr val="0000FF"/>
                </a:solidFill>
                <a:ea typeface="微软雅黑" panose="020B0503020204020204" pitchFamily="34" charset="-122"/>
                <a:cs typeface="Times New Roman" panose="02020603050405020304" pitchFamily="18" charset="0"/>
              </a:rPr>
              <a:t>。</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85350" name="Rectangle 6"/>
          <p:cNvSpPr>
            <a:spLocks noChangeArrowheads="1"/>
          </p:cNvSpPr>
          <p:nvPr/>
        </p:nvSpPr>
        <p:spPr bwMode="auto">
          <a:xfrm>
            <a:off x="2956112" y="4298858"/>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(5)</a:t>
            </a:r>
            <a:r>
              <a:rPr lang="zh-CN" altLang="en-US" sz="2800" dirty="0">
                <a:solidFill>
                  <a:srgbClr val="0000FF"/>
                </a:solidFill>
                <a:ea typeface="微软雅黑" panose="020B0503020204020204" pitchFamily="34" charset="-122"/>
                <a:cs typeface="Times New Roman" panose="02020603050405020304" pitchFamily="18" charset="0"/>
              </a:rPr>
              <a:t>生命过程的是不可逆的。</a:t>
            </a:r>
          </a:p>
        </p:txBody>
      </p:sp>
      <p:sp>
        <p:nvSpPr>
          <p:cNvPr id="185351" name="Rectangle 7"/>
          <p:cNvSpPr>
            <a:spLocks noChangeArrowheads="1"/>
          </p:cNvSpPr>
          <p:nvPr/>
        </p:nvSpPr>
        <p:spPr bwMode="auto">
          <a:xfrm>
            <a:off x="2956112" y="5019114"/>
            <a:ext cx="851002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结论：</a:t>
            </a:r>
            <a:r>
              <a:rPr lang="zh-CN" altLang="en-US" sz="2800" dirty="0">
                <a:solidFill>
                  <a:srgbClr val="FF0000"/>
                </a:solidFill>
                <a:ea typeface="微软雅黑" panose="020B0503020204020204" pitchFamily="34" charset="-122"/>
                <a:cs typeface="Times New Roman" panose="02020603050405020304" pitchFamily="18" charset="0"/>
              </a:rPr>
              <a:t>一切与热现象有关的实际宏观过程都是不可逆过程</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6" name="Text Box 7"/>
          <p:cNvSpPr txBox="1">
            <a:spLocks noChangeArrowheads="1"/>
          </p:cNvSpPr>
          <p:nvPr/>
        </p:nvSpPr>
        <p:spPr bwMode="auto">
          <a:xfrm>
            <a:off x="2956112" y="384083"/>
            <a:ext cx="1352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举例：</a:t>
            </a:r>
          </a:p>
        </p:txBody>
      </p:sp>
      <p:sp>
        <p:nvSpPr>
          <p:cNvPr id="7" name="Text Box 8"/>
          <p:cNvSpPr txBox="1">
            <a:spLocks noChangeArrowheads="1"/>
          </p:cNvSpPr>
          <p:nvPr/>
        </p:nvSpPr>
        <p:spPr bwMode="auto">
          <a:xfrm>
            <a:off x="2956112" y="1155608"/>
            <a:ext cx="36560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扩散不可逆。</a:t>
            </a:r>
          </a:p>
        </p:txBody>
      </p:sp>
      <p:sp>
        <p:nvSpPr>
          <p:cNvPr id="8" name="Text Box 9"/>
          <p:cNvSpPr txBox="1">
            <a:spLocks noChangeArrowheads="1"/>
          </p:cNvSpPr>
          <p:nvPr/>
        </p:nvSpPr>
        <p:spPr bwMode="auto">
          <a:xfrm>
            <a:off x="2956112" y="1928719"/>
            <a:ext cx="4227513"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功热转换不可逆。</a:t>
            </a:r>
          </a:p>
        </p:txBody>
      </p:sp>
    </p:spTree>
    <p:extLst>
      <p:ext uri="{BB962C8B-B14F-4D97-AF65-F5344CB8AC3E}">
        <p14:creationId xmlns:p14="http://schemas.microsoft.com/office/powerpoint/2010/main" val="10081728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5348"/>
                                        </p:tgtEl>
                                        <p:attrNameLst>
                                          <p:attrName>style.visibility</p:attrName>
                                        </p:attrNameLst>
                                      </p:cBhvr>
                                      <p:to>
                                        <p:strVal val="visible"/>
                                      </p:to>
                                    </p:set>
                                    <p:animEffect transition="in" filter="wipe(left)">
                                      <p:cBhvr>
                                        <p:cTn id="22" dur="500"/>
                                        <p:tgtEl>
                                          <p:spTgt spid="18534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49"/>
                                        </p:tgtEl>
                                        <p:attrNameLst>
                                          <p:attrName>style.visibility</p:attrName>
                                        </p:attrNameLst>
                                      </p:cBhvr>
                                      <p:to>
                                        <p:strVal val="visible"/>
                                      </p:to>
                                    </p:set>
                                    <p:animEffect transition="in" filter="wipe(left)">
                                      <p:cBhvr>
                                        <p:cTn id="27" dur="500"/>
                                        <p:tgtEl>
                                          <p:spTgt spid="18534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5350">
                                            <p:txEl>
                                              <p:pRg st="0" end="0"/>
                                            </p:txEl>
                                          </p:spTgt>
                                        </p:tgtEl>
                                        <p:attrNameLst>
                                          <p:attrName>style.visibility</p:attrName>
                                        </p:attrNameLst>
                                      </p:cBhvr>
                                      <p:to>
                                        <p:strVal val="visible"/>
                                      </p:to>
                                    </p:set>
                                    <p:animEffect transition="in" filter="wipe(left)">
                                      <p:cBhvr>
                                        <p:cTn id="32" dur="500"/>
                                        <p:tgtEl>
                                          <p:spTgt spid="185350">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5351">
                                            <p:txEl>
                                              <p:pRg st="0" end="0"/>
                                            </p:txEl>
                                          </p:spTgt>
                                        </p:tgtEl>
                                        <p:attrNameLst>
                                          <p:attrName>style.visibility</p:attrName>
                                        </p:attrNameLst>
                                      </p:cBhvr>
                                      <p:to>
                                        <p:strVal val="visible"/>
                                      </p:to>
                                    </p:set>
                                    <p:animEffect transition="in" filter="wipe(left)">
                                      <p:cBhvr>
                                        <p:cTn id="37" dur="500"/>
                                        <p:tgtEl>
                                          <p:spTgt spid="18535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autoUpdateAnimBg="0"/>
      <p:bldP spid="185349" grpId="0" autoUpdateAnimBg="0"/>
      <p:bldP spid="185350" grpId="0" build="p" autoUpdateAnimBg="0"/>
      <p:bldP spid="185351" grpId="0" build="p" autoUpdateAnimBg="0"/>
      <p:bldP spid="6" grpId="0" build="p" autoUpdateAnimBg="0"/>
      <p:bldP spid="7" grpId="0" autoUpdateAnimBg="0"/>
      <p:bldP spid="8" grpId="0"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9</a:t>
              </a:r>
              <a:endParaRPr lang="zh-CN" altLang="en-US" sz="6000" dirty="0"/>
            </a:p>
          </p:txBody>
        </p:sp>
        <p:sp>
          <p:nvSpPr>
            <p:cNvPr id="51" name="文本框 50"/>
            <p:cNvSpPr txBox="1"/>
            <p:nvPr/>
          </p:nvSpPr>
          <p:spPr>
            <a:xfrm>
              <a:off x="9226985" y="3076002"/>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卡诺定理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7539133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2"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grpSp>
        <p:nvGrpSpPr>
          <p:cNvPr id="2" name="组合 14"/>
          <p:cNvGrpSpPr>
            <a:grpSpLocks/>
          </p:cNvGrpSpPr>
          <p:nvPr/>
        </p:nvGrpSpPr>
        <p:grpSpPr bwMode="auto">
          <a:xfrm>
            <a:off x="1860550" y="1582427"/>
            <a:ext cx="9544050" cy="1981200"/>
            <a:chOff x="565150" y="1006475"/>
            <a:chExt cx="9315450" cy="1981200"/>
          </a:xfrm>
        </p:grpSpPr>
        <p:sp>
          <p:nvSpPr>
            <p:cNvPr id="38929" name="AutoShape 2" descr="画布"/>
            <p:cNvSpPr>
              <a:spLocks noChangeArrowheads="1"/>
            </p:cNvSpPr>
            <p:nvPr/>
          </p:nvSpPr>
          <p:spPr bwMode="auto">
            <a:xfrm>
              <a:off x="565150" y="1006475"/>
              <a:ext cx="9315450" cy="19812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38930" name="Text Box 8"/>
            <p:cNvSpPr txBox="1">
              <a:spLocks noChangeArrowheads="1"/>
            </p:cNvSpPr>
            <p:nvPr/>
          </p:nvSpPr>
          <p:spPr bwMode="auto">
            <a:xfrm>
              <a:off x="1033463" y="1312863"/>
              <a:ext cx="864880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系统的内能是指系统的固有能量，若不考虑分子的微观结构，在数值上系统的内能等于系统内所有分子热运动动能和分子之间相互作用势能的和。 </a:t>
              </a:r>
            </a:p>
          </p:txBody>
        </p:sp>
      </p:grpSp>
      <p:grpSp>
        <p:nvGrpSpPr>
          <p:cNvPr id="3" name="组合 15"/>
          <p:cNvGrpSpPr>
            <a:grpSpLocks/>
          </p:cNvGrpSpPr>
          <p:nvPr/>
        </p:nvGrpSpPr>
        <p:grpSpPr bwMode="auto">
          <a:xfrm>
            <a:off x="2252664" y="3734400"/>
            <a:ext cx="4667250" cy="523875"/>
            <a:chOff x="957263" y="2862263"/>
            <a:chExt cx="4667250" cy="523875"/>
          </a:xfrm>
        </p:grpSpPr>
        <p:sp>
          <p:nvSpPr>
            <p:cNvPr id="38927" name="Text Box 4"/>
            <p:cNvSpPr txBox="1">
              <a:spLocks noChangeArrowheads="1"/>
            </p:cNvSpPr>
            <p:nvPr/>
          </p:nvSpPr>
          <p:spPr bwMode="auto">
            <a:xfrm>
              <a:off x="1357313" y="2862263"/>
              <a:ext cx="4267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理想气体的内能</a:t>
              </a:r>
            </a:p>
          </p:txBody>
        </p:sp>
        <p:pic>
          <p:nvPicPr>
            <p:cNvPr id="38928" name="Picture 9"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2938463"/>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7" name="AutoShape 10"/>
          <p:cNvSpPr>
            <a:spLocks noChangeArrowheads="1"/>
          </p:cNvSpPr>
          <p:nvPr/>
        </p:nvSpPr>
        <p:spPr bwMode="auto">
          <a:xfrm>
            <a:off x="7942745" y="3772386"/>
            <a:ext cx="1143000" cy="398035"/>
          </a:xfrm>
          <a:prstGeom prst="rightArrow">
            <a:avLst>
              <a:gd name="adj1" fmla="val 50000"/>
              <a:gd name="adj2" fmla="val 75000"/>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微软雅黑" panose="020B0503020204020204" pitchFamily="34" charset="-122"/>
              <a:ea typeface="微软雅黑" panose="020B0503020204020204" pitchFamily="34" charset="-122"/>
            </a:endParaRPr>
          </a:p>
        </p:txBody>
      </p:sp>
      <p:grpSp>
        <p:nvGrpSpPr>
          <p:cNvPr id="4" name="组合 16"/>
          <p:cNvGrpSpPr>
            <a:grpSpLocks/>
          </p:cNvGrpSpPr>
          <p:nvPr/>
        </p:nvGrpSpPr>
        <p:grpSpPr bwMode="auto">
          <a:xfrm>
            <a:off x="2252664" y="4484689"/>
            <a:ext cx="4556125" cy="523875"/>
            <a:chOff x="957263" y="4649788"/>
            <a:chExt cx="4556125" cy="523875"/>
          </a:xfrm>
        </p:grpSpPr>
        <p:pic>
          <p:nvPicPr>
            <p:cNvPr id="38925" name="Picture 11"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4725988"/>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Rectangle 12"/>
            <p:cNvSpPr>
              <a:spLocks noChangeArrowheads="1"/>
            </p:cNvSpPr>
            <p:nvPr/>
          </p:nvSpPr>
          <p:spPr bwMode="auto">
            <a:xfrm>
              <a:off x="1357313" y="4649788"/>
              <a:ext cx="4156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微软雅黑" panose="020B0503020204020204" pitchFamily="34" charset="-122"/>
                  <a:ea typeface="微软雅黑" panose="020B0503020204020204" pitchFamily="34" charset="-122"/>
                </a:rPr>
                <a:t>真实气体的内能</a:t>
              </a:r>
            </a:p>
          </p:txBody>
        </p:sp>
      </p:grpSp>
      <p:grpSp>
        <p:nvGrpSpPr>
          <p:cNvPr id="5" name="组合 17"/>
          <p:cNvGrpSpPr>
            <a:grpSpLocks/>
          </p:cNvGrpSpPr>
          <p:nvPr/>
        </p:nvGrpSpPr>
        <p:grpSpPr bwMode="auto">
          <a:xfrm>
            <a:off x="2252664" y="5175250"/>
            <a:ext cx="9151936" cy="954088"/>
            <a:chOff x="957263" y="5429250"/>
            <a:chExt cx="9151936" cy="954088"/>
          </a:xfrm>
        </p:grpSpPr>
        <p:sp>
          <p:nvSpPr>
            <p:cNvPr id="38923" name="Text Box 7"/>
            <p:cNvSpPr txBox="1">
              <a:spLocks noChangeArrowheads="1"/>
            </p:cNvSpPr>
            <p:nvPr/>
          </p:nvSpPr>
          <p:spPr bwMode="auto">
            <a:xfrm>
              <a:off x="1357313" y="5429250"/>
              <a:ext cx="8751886"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内能是系统状态的函数，内能的变化只决定于初末两个状态，与所经历的过程无关</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p:pic>
          <p:nvPicPr>
            <p:cNvPr id="38924" name="Picture 14"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263" y="550545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19" name="文本框 18"/>
              <p:cNvSpPr txBox="1"/>
              <p:nvPr/>
            </p:nvSpPr>
            <p:spPr>
              <a:xfrm>
                <a:off x="5698327" y="3496289"/>
                <a:ext cx="212359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𝑀</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den>
                      </m:f>
                      <m:f>
                        <m:fPr>
                          <m:ctrlPr>
                            <a:rPr lang="zh-CN" altLang="en-US"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𝑖</m:t>
                          </m:r>
                        </m:num>
                        <m:den>
                          <m:r>
                            <a:rPr lang="en-US" altLang="zh-CN" sz="2800" b="0" i="1" smtClean="0">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𝑅𝑇</m:t>
                      </m:r>
                    </m:oMath>
                  </m:oMathPara>
                </a14:m>
                <a:endParaRPr lang="zh-CN" altLang="en-US" sz="2800" i="1" dirty="0">
                  <a:solidFill>
                    <a:srgbClr val="FF0000"/>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5698327" y="3496289"/>
                <a:ext cx="2123594"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206569" y="3739534"/>
                <a:ext cx="15626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𝑇</m:t>
                          </m:r>
                        </m:e>
                      </m:d>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9206569" y="3739534"/>
                <a:ext cx="156267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698327" y="4531182"/>
                <a:ext cx="19320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𝐸</m:t>
                      </m:r>
                      <m:d>
                        <m:dPr>
                          <m:ctrlPr>
                            <a:rPr lang="en-US" altLang="zh-CN" sz="2800" b="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m:t>
                          </m:r>
                        </m:e>
                      </m:d>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698327" y="4531182"/>
                <a:ext cx="1932067" cy="430887"/>
              </a:xfrm>
              <a:prstGeom prst="rect">
                <a:avLst/>
              </a:prstGeom>
              <a:blipFill>
                <a:blip r:embed="rId7"/>
                <a:stretch>
                  <a:fillRect/>
                </a:stretch>
              </a:blipFill>
            </p:spPr>
            <p:txBody>
              <a:bodyPr/>
              <a:lstStyle/>
              <a:p>
                <a:r>
                  <a:rPr lang="zh-CN" altLang="en-US">
                    <a:noFill/>
                  </a:rPr>
                  <a:t> </a:t>
                </a:r>
              </a:p>
            </p:txBody>
          </p:sp>
        </mc:Fallback>
      </mc:AlternateContent>
      <p:sp>
        <p:nvSpPr>
          <p:cNvPr id="22" name="Text Box 9"/>
          <p:cNvSpPr txBox="1">
            <a:spLocks noChangeArrowheads="1"/>
          </p:cNvSpPr>
          <p:nvPr/>
        </p:nvSpPr>
        <p:spPr bwMode="auto">
          <a:xfrm>
            <a:off x="1860550" y="1175411"/>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a:t>
            </a:r>
          </a:p>
        </p:txBody>
      </p:sp>
    </p:spTree>
    <p:extLst>
      <p:ext uri="{BB962C8B-B14F-4D97-AF65-F5344CB8AC3E}">
        <p14:creationId xmlns:p14="http://schemas.microsoft.com/office/powerpoint/2010/main" val="17079630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07"/>
                                        </p:tgtEl>
                                        <p:attrNameLst>
                                          <p:attrName>style.visibility</p:attrName>
                                        </p:attrNameLst>
                                      </p:cBhvr>
                                      <p:to>
                                        <p:strVal val="visible"/>
                                      </p:to>
                                    </p:set>
                                    <p:animEffect transition="in" filter="wipe(left)">
                                      <p:cBhvr>
                                        <p:cTn id="22" dur="500"/>
                                        <p:tgtEl>
                                          <p:spTgt spid="410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7" grpId="0" animBg="1"/>
      <p:bldP spid="19" grpId="0"/>
      <p:bldP spid="20" grpId="0"/>
      <p:bldP spid="2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ChangeArrowheads="1"/>
          </p:cNvSpPr>
          <p:nvPr/>
        </p:nvSpPr>
        <p:spPr bwMode="auto">
          <a:xfrm>
            <a:off x="2135189" y="533400"/>
            <a:ext cx="90393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略</a:t>
            </a:r>
          </a:p>
        </p:txBody>
      </p:sp>
    </p:spTree>
    <p:extLst>
      <p:ext uri="{BB962C8B-B14F-4D97-AF65-F5344CB8AC3E}">
        <p14:creationId xmlns:p14="http://schemas.microsoft.com/office/powerpoint/2010/main" val="289478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666"/>
                                        </p:tgtEl>
                                        <p:attrNameLst>
                                          <p:attrName>style.visibility</p:attrName>
                                        </p:attrNameLst>
                                      </p:cBhvr>
                                      <p:to>
                                        <p:strVal val="visible"/>
                                      </p:to>
                                    </p:set>
                                    <p:animEffect transition="in" filter="wipe(left)">
                                      <p:cBhvr>
                                        <p:cTn id="7" dur="500"/>
                                        <p:tgtEl>
                                          <p:spTgt spid="113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6"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10</a:t>
              </a:r>
              <a:endParaRPr lang="zh-CN" altLang="en-US" sz="6000" dirty="0"/>
            </a:p>
          </p:txBody>
        </p:sp>
        <p:sp>
          <p:nvSpPr>
            <p:cNvPr id="51" name="文本框 50"/>
            <p:cNvSpPr txBox="1"/>
            <p:nvPr/>
          </p:nvSpPr>
          <p:spPr>
            <a:xfrm>
              <a:off x="6159579" y="3208085"/>
              <a:ext cx="6032417" cy="584773"/>
            </a:xfrm>
            <a:prstGeom prst="rect">
              <a:avLst/>
            </a:prstGeom>
            <a:noFill/>
          </p:spPr>
          <p:txBody>
            <a:bodyPr wrap="none" lIns="91438" tIns="45719" rIns="91438" bIns="45719" rtlCol="0">
              <a:spAutoFit/>
            </a:bodyPr>
            <a:lstStyle/>
            <a:p>
              <a:r>
                <a:rPr lang="zh-CN" altLang="en-US" sz="3200" spc="600" dirty="0">
                  <a:solidFill>
                    <a:schemeClr val="bg1"/>
                  </a:solidFill>
                  <a:latin typeface="微软雅黑" pitchFamily="34" charset="-122"/>
                  <a:ea typeface="微软雅黑" pitchFamily="34" charset="-122"/>
                </a:rPr>
                <a:t>热力学第二定律的统计意义</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485432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7" name="Rectangle 3"/>
          <p:cNvSpPr>
            <a:spLocks noChangeArrowheads="1"/>
          </p:cNvSpPr>
          <p:nvPr/>
        </p:nvSpPr>
        <p:spPr bwMode="auto">
          <a:xfrm>
            <a:off x="3482817" y="1080066"/>
            <a:ext cx="38862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i="1" dirty="0">
                <a:solidFill>
                  <a:srgbClr val="0000FF"/>
                </a:solidFill>
                <a:ea typeface="微软雅黑" panose="020B0503020204020204" pitchFamily="34" charset="-122"/>
                <a:cs typeface="Times New Roman" panose="02020603050405020304" pitchFamily="18" charset="0"/>
              </a:rPr>
              <a:t>Spontaneous  expansion of  4 molecules system.</a:t>
            </a:r>
          </a:p>
        </p:txBody>
      </p:sp>
      <p:grpSp>
        <p:nvGrpSpPr>
          <p:cNvPr id="113680" name="Group 59"/>
          <p:cNvGrpSpPr>
            <a:grpSpLocks/>
          </p:cNvGrpSpPr>
          <p:nvPr/>
        </p:nvGrpSpPr>
        <p:grpSpPr bwMode="auto">
          <a:xfrm>
            <a:off x="2125505" y="1182965"/>
            <a:ext cx="1219200" cy="685800"/>
            <a:chOff x="144" y="1152"/>
            <a:chExt cx="768" cy="432"/>
          </a:xfrm>
        </p:grpSpPr>
        <p:sp>
          <p:nvSpPr>
            <p:cNvPr id="113685" name="Oval 58"/>
            <p:cNvSpPr>
              <a:spLocks noChangeArrowheads="1"/>
            </p:cNvSpPr>
            <p:nvPr/>
          </p:nvSpPr>
          <p:spPr bwMode="auto">
            <a:xfrm>
              <a:off x="144" y="1152"/>
              <a:ext cx="768" cy="432"/>
            </a:xfrm>
            <a:prstGeom prst="ellipse">
              <a:avLst/>
            </a:prstGeom>
            <a:solidFill>
              <a:srgbClr val="CC66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86" name="Rectangle 57"/>
            <p:cNvSpPr>
              <a:spLocks noChangeArrowheads="1"/>
            </p:cNvSpPr>
            <p:nvPr/>
          </p:nvSpPr>
          <p:spPr bwMode="auto">
            <a:xfrm>
              <a:off x="248" y="1213"/>
              <a:ext cx="5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引例</a:t>
              </a:r>
            </a:p>
          </p:txBody>
        </p:sp>
      </p:grpSp>
      <p:sp>
        <p:nvSpPr>
          <p:cNvPr id="2" name="矩形 1"/>
          <p:cNvSpPr/>
          <p:nvPr/>
        </p:nvSpPr>
        <p:spPr>
          <a:xfrm>
            <a:off x="3989386" y="2776705"/>
            <a:ext cx="3278462" cy="523220"/>
          </a:xfrm>
          <a:prstGeom prst="rect">
            <a:avLst/>
          </a:prstGeom>
        </p:spPr>
        <p:txBody>
          <a:bodyPr wrap="none">
            <a:spAutoFit/>
          </a:bodyPr>
          <a:lstStyle/>
          <a:p>
            <a:pPr algn="ctr" eaLnBrk="1" hangingPunct="1">
              <a:spcBef>
                <a:spcPct val="20000"/>
              </a:spcBef>
              <a:buClr>
                <a:schemeClr val="hlink"/>
              </a:buClr>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个分子的分布情况</a:t>
            </a:r>
          </a:p>
        </p:txBody>
      </p:sp>
      <p:graphicFrame>
        <p:nvGraphicFramePr>
          <p:cNvPr id="3" name="表格 2"/>
          <p:cNvGraphicFramePr>
            <a:graphicFrameLocks noGrp="1"/>
          </p:cNvGraphicFramePr>
          <p:nvPr>
            <p:extLst/>
          </p:nvPr>
        </p:nvGraphicFramePr>
        <p:xfrm>
          <a:off x="239210" y="3807825"/>
          <a:ext cx="11558696" cy="2122664"/>
        </p:xfrm>
        <a:graphic>
          <a:graphicData uri="http://schemas.openxmlformats.org/drawingml/2006/table">
            <a:tbl>
              <a:tblPr firstRow="1" bandRow="1">
                <a:tableStyleId>{5C22544A-7EE6-4342-B048-85BDC9FD1C3A}</a:tableStyleId>
              </a:tblPr>
              <a:tblGrid>
                <a:gridCol w="1338580">
                  <a:extLst>
                    <a:ext uri="{9D8B030D-6E8A-4147-A177-3AD203B41FA5}">
                      <a16:colId xmlns:a16="http://schemas.microsoft.com/office/drawing/2014/main" val="950226134"/>
                    </a:ext>
                  </a:extLst>
                </a:gridCol>
                <a:gridCol w="927847">
                  <a:extLst>
                    <a:ext uri="{9D8B030D-6E8A-4147-A177-3AD203B41FA5}">
                      <a16:colId xmlns:a16="http://schemas.microsoft.com/office/drawing/2014/main" val="1268258136"/>
                    </a:ext>
                  </a:extLst>
                </a:gridCol>
                <a:gridCol w="927847">
                  <a:extLst>
                    <a:ext uri="{9D8B030D-6E8A-4147-A177-3AD203B41FA5}">
                      <a16:colId xmlns:a16="http://schemas.microsoft.com/office/drawing/2014/main" val="2274082930"/>
                    </a:ext>
                  </a:extLst>
                </a:gridCol>
                <a:gridCol w="2649071">
                  <a:extLst>
                    <a:ext uri="{9D8B030D-6E8A-4147-A177-3AD203B41FA5}">
                      <a16:colId xmlns:a16="http://schemas.microsoft.com/office/drawing/2014/main" val="3378035108"/>
                    </a:ext>
                  </a:extLst>
                </a:gridCol>
                <a:gridCol w="2818106">
                  <a:extLst>
                    <a:ext uri="{9D8B030D-6E8A-4147-A177-3AD203B41FA5}">
                      <a16:colId xmlns:a16="http://schemas.microsoft.com/office/drawing/2014/main" val="2126773248"/>
                    </a:ext>
                  </a:extLst>
                </a:gridCol>
                <a:gridCol w="2897245">
                  <a:extLst>
                    <a:ext uri="{9D8B030D-6E8A-4147-A177-3AD203B41FA5}">
                      <a16:colId xmlns:a16="http://schemas.microsoft.com/office/drawing/2014/main" val="1776304923"/>
                    </a:ext>
                  </a:extLst>
                </a:gridCol>
              </a:tblGrid>
              <a:tr h="518160">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      b </a:t>
                      </a:r>
                      <a:r>
                        <a:rPr lang="en-US" altLang="zh-CN" sz="2800" b="0" i="1" baseline="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c      d </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bcd acd abd abc</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 ac ad bc bd 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val="3404134485"/>
                  </a:ext>
                </a:extLst>
              </a:tr>
              <a:tr h="568184">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abcd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bcd acd abd abc</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a     b     c     d</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cd bd bc ad ac ab</a:t>
                      </a:r>
                      <a:endParaRPr lang="zh-CN" altLang="en-US" sz="2800" b="0" i="1"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val="578337392"/>
                  </a:ext>
                </a:extLst>
              </a:tr>
              <a:tr h="518160">
                <a:tc>
                  <a:txBody>
                    <a:bodyPr/>
                    <a:lstStyle/>
                    <a:p>
                      <a:pPr algn="ctr"/>
                      <a:r>
                        <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状态数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extLst>
                  <a:ext uri="{0D108BD9-81ED-4DB2-BD59-A6C34878D82A}">
                    <a16:rowId xmlns:a16="http://schemas.microsoft.com/office/drawing/2014/main" val="127900447"/>
                  </a:ext>
                </a:extLst>
              </a:tr>
              <a:tr h="518160">
                <a:tc>
                  <a:txBody>
                    <a:bodyPr/>
                    <a:lstStyle/>
                    <a:p>
                      <a:pPr algn="ctr"/>
                      <a:r>
                        <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总计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gridSpan="5">
                  <a:txBody>
                    <a:bodyPr/>
                    <a:lstStyle/>
                    <a:p>
                      <a:pPr algn="ctr"/>
                      <a:r>
                        <a:rPr lang="en-US" altLang="zh-CN"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rPr>
                        <a:t>16</a:t>
                      </a:r>
                      <a:endParaRPr lang="zh-CN" altLang="en-US" sz="2800" b="0" i="0" dirty="0">
                        <a:solidFill>
                          <a:srgbClr val="0000FF"/>
                        </a:solidFill>
                        <a:effectLst/>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alpha val="67000"/>
                      </a:schemeClr>
                    </a:solidFill>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2112939513"/>
                  </a:ext>
                </a:extLst>
              </a:tr>
            </a:tbl>
          </a:graphicData>
        </a:graphic>
      </p:graphicFrame>
      <p:grpSp>
        <p:nvGrpSpPr>
          <p:cNvPr id="7" name="组合 6">
            <a:extLst>
              <a:ext uri="{FF2B5EF4-FFF2-40B4-BE49-F238E27FC236}">
                <a16:creationId xmlns:a16="http://schemas.microsoft.com/office/drawing/2014/main" id="{118E5FB3-6E3E-455B-852F-917C47DB0076}"/>
              </a:ext>
            </a:extLst>
          </p:cNvPr>
          <p:cNvGrpSpPr/>
          <p:nvPr/>
        </p:nvGrpSpPr>
        <p:grpSpPr>
          <a:xfrm>
            <a:off x="7979452" y="1238840"/>
            <a:ext cx="2779111" cy="1686996"/>
            <a:chOff x="7979452" y="1238840"/>
            <a:chExt cx="2779111" cy="1686996"/>
          </a:xfrm>
        </p:grpSpPr>
        <p:grpSp>
          <p:nvGrpSpPr>
            <p:cNvPr id="4" name="组合 3"/>
            <p:cNvGrpSpPr/>
            <p:nvPr/>
          </p:nvGrpSpPr>
          <p:grpSpPr>
            <a:xfrm>
              <a:off x="7979452" y="1311553"/>
              <a:ext cx="2779111" cy="1614283"/>
              <a:chOff x="8528092" y="1592907"/>
              <a:chExt cx="2779111" cy="1614283"/>
            </a:xfrm>
          </p:grpSpPr>
          <p:sp>
            <p:nvSpPr>
              <p:cNvPr id="113668" name="AutoShape 4"/>
              <p:cNvSpPr>
                <a:spLocks noChangeArrowheads="1"/>
              </p:cNvSpPr>
              <p:nvPr/>
            </p:nvSpPr>
            <p:spPr bwMode="auto">
              <a:xfrm>
                <a:off x="8564003" y="1592907"/>
                <a:ext cx="1614488" cy="1585913"/>
              </a:xfrm>
              <a:prstGeom prst="cube">
                <a:avLst>
                  <a:gd name="adj"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69" name="AutoShape 5"/>
              <p:cNvSpPr>
                <a:spLocks noChangeArrowheads="1"/>
              </p:cNvSpPr>
              <p:nvPr/>
            </p:nvSpPr>
            <p:spPr bwMode="auto">
              <a:xfrm>
                <a:off x="9783203" y="1592907"/>
                <a:ext cx="1506538" cy="1585913"/>
              </a:xfrm>
              <a:prstGeom prst="cube">
                <a:avLst>
                  <a:gd name="adj" fmla="val 25000"/>
                </a:avLst>
              </a:prstGeom>
              <a:noFill/>
              <a:ln w="12700" cap="sq">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113670" name="Oval 6"/>
              <p:cNvSpPr>
                <a:spLocks noChangeArrowheads="1"/>
              </p:cNvSpPr>
              <p:nvPr/>
            </p:nvSpPr>
            <p:spPr bwMode="auto">
              <a:xfrm>
                <a:off x="8832291" y="2629545"/>
                <a:ext cx="107950" cy="122237"/>
              </a:xfrm>
              <a:prstGeom prst="ellipse">
                <a:avLst/>
              </a:prstGeom>
              <a:solidFill>
                <a:srgbClr val="FF9900"/>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1" name="Oval 7"/>
              <p:cNvSpPr>
                <a:spLocks noChangeArrowheads="1"/>
              </p:cNvSpPr>
              <p:nvPr/>
            </p:nvSpPr>
            <p:spPr bwMode="auto">
              <a:xfrm>
                <a:off x="8994216" y="2202506"/>
                <a:ext cx="107950" cy="122238"/>
              </a:xfrm>
              <a:prstGeom prst="ellipse">
                <a:avLst/>
              </a:prstGeom>
              <a:solidFill>
                <a:srgbClr val="FF3300"/>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2" name="Oval 8"/>
              <p:cNvSpPr>
                <a:spLocks noChangeArrowheads="1"/>
              </p:cNvSpPr>
              <p:nvPr/>
            </p:nvSpPr>
            <p:spPr bwMode="auto">
              <a:xfrm>
                <a:off x="9318066" y="2874020"/>
                <a:ext cx="106362" cy="122237"/>
              </a:xfrm>
              <a:prstGeom prst="ellipse">
                <a:avLst/>
              </a:prstGeom>
              <a:solidFill>
                <a:schemeClr val="tx1"/>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3" name="Oval 9"/>
              <p:cNvSpPr>
                <a:spLocks noChangeArrowheads="1"/>
              </p:cNvSpPr>
              <p:nvPr/>
            </p:nvSpPr>
            <p:spPr bwMode="auto">
              <a:xfrm>
                <a:off x="9478403" y="2142181"/>
                <a:ext cx="107950" cy="122238"/>
              </a:xfrm>
              <a:prstGeom prst="ellipse">
                <a:avLst/>
              </a:prstGeom>
              <a:solidFill>
                <a:schemeClr val="accent1"/>
              </a:solidFill>
              <a:ln w="12700" cap="sq">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3674" name="Line 10"/>
              <p:cNvSpPr>
                <a:spLocks noChangeShapeType="1"/>
              </p:cNvSpPr>
              <p:nvPr/>
            </p:nvSpPr>
            <p:spPr bwMode="auto">
              <a:xfrm>
                <a:off x="8940242" y="2751782"/>
                <a:ext cx="161925" cy="182563"/>
              </a:xfrm>
              <a:prstGeom prst="line">
                <a:avLst/>
              </a:prstGeom>
              <a:noFill/>
              <a:ln w="28575"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5" name="Line 11"/>
              <p:cNvSpPr>
                <a:spLocks noChangeShapeType="1"/>
              </p:cNvSpPr>
              <p:nvPr/>
            </p:nvSpPr>
            <p:spPr bwMode="auto">
              <a:xfrm flipH="1">
                <a:off x="9370453" y="2264420"/>
                <a:ext cx="107950" cy="122237"/>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6" name="Line 12"/>
              <p:cNvSpPr>
                <a:spLocks noChangeShapeType="1"/>
              </p:cNvSpPr>
              <p:nvPr/>
            </p:nvSpPr>
            <p:spPr bwMode="auto">
              <a:xfrm flipV="1">
                <a:off x="9424428" y="2751781"/>
                <a:ext cx="107950" cy="122238"/>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7" name="Line 13"/>
              <p:cNvSpPr>
                <a:spLocks noChangeShapeType="1"/>
              </p:cNvSpPr>
              <p:nvPr/>
            </p:nvSpPr>
            <p:spPr bwMode="auto">
              <a:xfrm flipH="1" flipV="1">
                <a:off x="8886266" y="2080270"/>
                <a:ext cx="107950" cy="122237"/>
              </a:xfrm>
              <a:prstGeom prst="line">
                <a:avLst/>
              </a:prstGeom>
              <a:noFill/>
              <a:ln w="12700" cap="sq">
                <a:solidFill>
                  <a:srgbClr val="FF0000"/>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3678" name="Line 20"/>
              <p:cNvSpPr>
                <a:spLocks noChangeShapeType="1"/>
              </p:cNvSpPr>
              <p:nvPr/>
            </p:nvSpPr>
            <p:spPr bwMode="auto">
              <a:xfrm>
                <a:off x="10240403" y="2735906"/>
                <a:ext cx="1066800"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9396655" y="2160749"/>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9396655" y="2160749"/>
                    <a:ext cx="48590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591777" y="2022230"/>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591777" y="2022230"/>
                    <a:ext cx="49321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528092" y="2576328"/>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528092" y="2576328"/>
                    <a:ext cx="46057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9352773" y="2683970"/>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9352773" y="2683970"/>
                    <a:ext cx="503856" cy="523220"/>
                  </a:xfrm>
                  <a:prstGeom prst="rect">
                    <a:avLst/>
                  </a:prstGeom>
                  <a:blipFill>
                    <a:blip r:embed="rId6"/>
                    <a:stretch>
                      <a:fillRect/>
                    </a:stretch>
                  </a:blipFill>
                </p:spPr>
                <p:txBody>
                  <a:bodyPr/>
                  <a:lstStyle/>
                  <a:p>
                    <a:r>
                      <a:rPr lang="zh-CN" altLang="en-US">
                        <a:noFill/>
                      </a:rPr>
                      <a:t> </a:t>
                    </a:r>
                  </a:p>
                </p:txBody>
              </p:sp>
            </mc:Fallback>
          </mc:AlternateContent>
        </p:grpSp>
        <p:sp>
          <p:nvSpPr>
            <p:cNvPr id="5" name="矩形 4">
              <a:extLst>
                <a:ext uri="{FF2B5EF4-FFF2-40B4-BE49-F238E27FC236}">
                  <a16:creationId xmlns:a16="http://schemas.microsoft.com/office/drawing/2014/main" id="{0B0CAE39-BD4D-4B25-84E8-09C2AC824775}"/>
                </a:ext>
              </a:extLst>
            </p:cNvPr>
            <p:cNvSpPr/>
            <p:nvPr/>
          </p:nvSpPr>
          <p:spPr>
            <a:xfrm>
              <a:off x="8629112" y="1238840"/>
              <a:ext cx="404278" cy="523220"/>
            </a:xfrm>
            <a:prstGeom prst="rect">
              <a:avLst/>
            </a:prstGeom>
          </p:spPr>
          <p:txBody>
            <a:bodyPr wrap="none">
              <a:spAutoFit/>
            </a:bodyPr>
            <a:lstStyle/>
            <a:p>
              <a:pPr algn="ct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p>
          </p:txBody>
        </p:sp>
        <p:sp>
          <p:nvSpPr>
            <p:cNvPr id="6" name="矩形 5">
              <a:extLst>
                <a:ext uri="{FF2B5EF4-FFF2-40B4-BE49-F238E27FC236}">
                  <a16:creationId xmlns:a16="http://schemas.microsoft.com/office/drawing/2014/main" id="{63D9D6C8-3C58-4995-ADCA-E96B099BB85B}"/>
                </a:ext>
              </a:extLst>
            </p:cNvPr>
            <p:cNvSpPr/>
            <p:nvPr/>
          </p:nvSpPr>
          <p:spPr>
            <a:xfrm>
              <a:off x="9773407" y="1238840"/>
              <a:ext cx="404278" cy="523220"/>
            </a:xfrm>
            <a:prstGeom prst="rect">
              <a:avLst/>
            </a:prstGeom>
          </p:spPr>
          <p:txBody>
            <a:bodyPr wrap="none">
              <a:spAutoFit/>
            </a:bodyPr>
            <a:lstStyle/>
            <a:p>
              <a:pPr algn="ctr"/>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B</a:t>
              </a:r>
            </a:p>
          </p:txBody>
        </p:sp>
      </p:grpSp>
    </p:spTree>
    <p:extLst>
      <p:ext uri="{BB962C8B-B14F-4D97-AF65-F5344CB8AC3E}">
        <p14:creationId xmlns:p14="http://schemas.microsoft.com/office/powerpoint/2010/main" val="689780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3680"/>
                                        </p:tgtEl>
                                        <p:attrNameLst>
                                          <p:attrName>style.visibility</p:attrName>
                                        </p:attrNameLst>
                                      </p:cBhvr>
                                      <p:to>
                                        <p:strVal val="visible"/>
                                      </p:to>
                                    </p:set>
                                    <p:animEffect transition="in" filter="wipe(left)">
                                      <p:cBhvr>
                                        <p:cTn id="7" dur="500"/>
                                        <p:tgtEl>
                                          <p:spTgt spid="1136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3667"/>
                                        </p:tgtEl>
                                        <p:attrNameLst>
                                          <p:attrName>style.visibility</p:attrName>
                                        </p:attrNameLst>
                                      </p:cBhvr>
                                      <p:to>
                                        <p:strVal val="visible"/>
                                      </p:to>
                                    </p:set>
                                    <p:animEffect transition="in" filter="wipe(left)">
                                      <p:cBhvr>
                                        <p:cTn id="12" dur="500"/>
                                        <p:tgtEl>
                                          <p:spTgt spid="1136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p:bldP spid="2"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4分子扩散的分布"/>
          <p:cNvPicPr>
            <a:picLocks noChangeAspect="1" noChangeArrowheads="1"/>
          </p:cNvPicPr>
          <p:nvPr/>
        </p:nvPicPr>
        <p:blipFill>
          <a:blip r:embed="rId3">
            <a:clrChange>
              <a:clrFrom>
                <a:srgbClr val="FFF7FF"/>
              </a:clrFrom>
              <a:clrTo>
                <a:srgbClr val="FFF7FF">
                  <a:alpha val="0"/>
                </a:srgbClr>
              </a:clrTo>
            </a:clrChange>
            <a:extLst>
              <a:ext uri="{28A0092B-C50C-407E-A947-70E740481C1C}">
                <a14:useLocalDpi xmlns:a14="http://schemas.microsoft.com/office/drawing/2010/main" val="0"/>
              </a:ext>
            </a:extLst>
          </a:blip>
          <a:srcRect/>
          <a:stretch>
            <a:fillRect/>
          </a:stretch>
        </p:blipFill>
        <p:spPr bwMode="auto">
          <a:xfrm>
            <a:off x="2698376"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344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5714"/>
                                        </p:tgtEl>
                                        <p:attrNameLst>
                                          <p:attrName>style.visibility</p:attrName>
                                        </p:attrNameLst>
                                      </p:cBhvr>
                                      <p:to>
                                        <p:strVal val="visible"/>
                                      </p:to>
                                    </p:set>
                                    <p:animEffect transition="in" filter="wipe(left)">
                                      <p:cBhvr>
                                        <p:cTn id="7" dur="500"/>
                                        <p:tgtEl>
                                          <p:spTgt spid="1157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7762" name="Object 2"/>
          <p:cNvGraphicFramePr>
            <a:graphicFrameLocks/>
          </p:cNvGraphicFramePr>
          <p:nvPr>
            <p:extLst/>
          </p:nvPr>
        </p:nvGraphicFramePr>
        <p:xfrm>
          <a:off x="2906992" y="857905"/>
          <a:ext cx="8655050" cy="5667375"/>
        </p:xfrm>
        <a:graphic>
          <a:graphicData uri="http://schemas.openxmlformats.org/presentationml/2006/ole">
            <mc:AlternateContent xmlns:mc="http://schemas.openxmlformats.org/markup-compatibility/2006">
              <mc:Choice xmlns:v="urn:schemas-microsoft-com:vml" Requires="v">
                <p:oleObj spid="_x0000_s121897" name="Chart" r:id="rId4" imgW="5981685" imgH="3914677" progId="MSGraph.Chart.8">
                  <p:embed followColorScheme="full"/>
                </p:oleObj>
              </mc:Choice>
              <mc:Fallback>
                <p:oleObj name="Chart" r:id="rId4" imgW="5981685" imgH="3914677" progId="MSGraph.Chart.8">
                  <p:embed followColorScheme="full"/>
                  <p:pic>
                    <p:nvPicPr>
                      <p:cNvPr id="117762" name="Object 2"/>
                      <p:cNvPicPr>
                        <a:picLocks noChangeArrowheads="1"/>
                      </p:cNvPicPr>
                      <p:nvPr/>
                    </p:nvPicPr>
                    <p:blipFill>
                      <a:blip r:embed="rId5"/>
                      <a:srcRect/>
                      <a:stretch>
                        <a:fillRect/>
                      </a:stretch>
                    </p:blipFill>
                    <p:spPr bwMode="auto">
                      <a:xfrm>
                        <a:off x="2906992" y="857905"/>
                        <a:ext cx="8655050" cy="566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596893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7762"/>
                                        </p:tgtEl>
                                        <p:attrNameLst>
                                          <p:attrName>style.visibility</p:attrName>
                                        </p:attrNameLst>
                                      </p:cBhvr>
                                      <p:to>
                                        <p:strVal val="visible"/>
                                      </p:to>
                                    </p:set>
                                    <p:animEffect transition="in" filter="wipe(left)">
                                      <p:cBhvr>
                                        <p:cTn id="7" dur="500"/>
                                        <p:tgtEl>
                                          <p:spTgt spid="117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11776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5"/>
          <p:cNvSpPr>
            <a:spLocks noChangeArrowheads="1"/>
          </p:cNvSpPr>
          <p:nvPr/>
        </p:nvSpPr>
        <p:spPr bwMode="auto">
          <a:xfrm>
            <a:off x="6484657" y="238593"/>
            <a:ext cx="4232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20</a:t>
            </a:r>
            <a:r>
              <a:rPr lang="zh-CN" altLang="en-US" sz="2800" dirty="0">
                <a:solidFill>
                  <a:srgbClr val="0000FF"/>
                </a:solidFill>
                <a:ea typeface="微软雅黑" panose="020B0503020204020204" pitchFamily="34" charset="-122"/>
                <a:cs typeface="Times New Roman" panose="02020603050405020304" pitchFamily="18" charset="0"/>
              </a:rPr>
              <a:t>个分子的位置分布</a:t>
            </a:r>
          </a:p>
        </p:txBody>
      </p:sp>
      <p:graphicFrame>
        <p:nvGraphicFramePr>
          <p:cNvPr id="2" name="表格 1"/>
          <p:cNvGraphicFramePr>
            <a:graphicFrameLocks noGrp="1"/>
          </p:cNvGraphicFramePr>
          <p:nvPr>
            <p:extLst/>
          </p:nvPr>
        </p:nvGraphicFramePr>
        <p:xfrm>
          <a:off x="4828988" y="867584"/>
          <a:ext cx="6627905" cy="5608320"/>
        </p:xfrm>
        <a:graphic>
          <a:graphicData uri="http://schemas.openxmlformats.org/drawingml/2006/table">
            <a:tbl>
              <a:tblPr firstRow="1" bandRow="1">
                <a:effectLst/>
                <a:tableStyleId>{46F890A9-2807-4EBB-B81D-B2AA78EC7F39}</a:tableStyleId>
              </a:tblPr>
              <a:tblGrid>
                <a:gridCol w="3077882">
                  <a:extLst>
                    <a:ext uri="{9D8B030D-6E8A-4147-A177-3AD203B41FA5}">
                      <a16:colId xmlns:a16="http://schemas.microsoft.com/office/drawing/2014/main" val="3818700220"/>
                    </a:ext>
                  </a:extLst>
                </a:gridCol>
                <a:gridCol w="3550023">
                  <a:extLst>
                    <a:ext uri="{9D8B030D-6E8A-4147-A177-3AD203B41FA5}">
                      <a16:colId xmlns:a16="http://schemas.microsoft.com/office/drawing/2014/main" val="3049466519"/>
                    </a:ext>
                  </a:extLst>
                </a:gridCol>
              </a:tblGrid>
              <a:tr h="94488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宏观状态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一种宏观状态对应的微观状态数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1802026635"/>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126433793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190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112141619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15504</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1373741407"/>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9</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167960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498585999"/>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184756</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953383705"/>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9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167960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4004899927"/>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15504</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3395994688"/>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190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3116088144"/>
                  </a:ext>
                </a:extLst>
              </a:tr>
              <a:tr h="518160">
                <a:tc>
                  <a:txBody>
                    <a:bodyPr/>
                    <a:lstStyle/>
                    <a:p>
                      <a:pPr algn="ct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左</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0              </a:t>
                      </a: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右</a:t>
                      </a: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w="25400" h="25400" prst="angle"/>
                      <a:lightRig rig="flood" dir="t"/>
                    </a:cell3D>
                  </a:tcPr>
                </a:tc>
                <a:extLst>
                  <a:ext uri="{0D108BD9-81ED-4DB2-BD59-A6C34878D82A}">
                    <a16:rowId xmlns:a16="http://schemas.microsoft.com/office/drawing/2014/main" val="921106426"/>
                  </a:ext>
                </a:extLst>
              </a:tr>
            </a:tbl>
          </a:graphicData>
        </a:graphic>
      </p:graphicFrame>
      <p:sp>
        <p:nvSpPr>
          <p:cNvPr id="39" name="Text Box 40"/>
          <p:cNvSpPr txBox="1">
            <a:spLocks noChangeArrowheads="1"/>
          </p:cNvSpPr>
          <p:nvPr/>
        </p:nvSpPr>
        <p:spPr bwMode="auto">
          <a:xfrm>
            <a:off x="1260501" y="2393050"/>
            <a:ext cx="282659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包含</a:t>
            </a:r>
            <a:r>
              <a:rPr lang="zh-CN" altLang="en-US" sz="2800" dirty="0">
                <a:solidFill>
                  <a:srgbClr val="0000FF"/>
                </a:solidFill>
                <a:latin typeface="微软雅黑" panose="020B0503020204020204" pitchFamily="34" charset="-122"/>
                <a:ea typeface="微软雅黑" panose="020B0503020204020204" pitchFamily="34" charset="-122"/>
              </a:rPr>
              <a:t>微观状态数最多的</a:t>
            </a:r>
            <a:r>
              <a:rPr kumimoji="0" lang="zh-CN" altLang="en-US" sz="2800" dirty="0">
                <a:solidFill>
                  <a:srgbClr val="0000FF"/>
                </a:solidFill>
                <a:latin typeface="微软雅黑" panose="020B0503020204020204" pitchFamily="34" charset="-122"/>
                <a:ea typeface="微软雅黑" panose="020B0503020204020204" pitchFamily="34" charset="-122"/>
              </a:rPr>
              <a:t>宏观状态是出现的概率最大的状态！</a:t>
            </a:r>
          </a:p>
        </p:txBody>
      </p:sp>
    </p:spTree>
    <p:extLst>
      <p:ext uri="{BB962C8B-B14F-4D97-AF65-F5344CB8AC3E}">
        <p14:creationId xmlns:p14="http://schemas.microsoft.com/office/powerpoint/2010/main" val="16754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39"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6"/>
          <p:cNvSpPr>
            <a:spLocks noChangeArrowheads="1"/>
          </p:cNvSpPr>
          <p:nvPr/>
        </p:nvSpPr>
        <p:spPr bwMode="auto">
          <a:xfrm>
            <a:off x="3222811" y="644715"/>
            <a:ext cx="836855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上述各状态出现的几率相等，系统处于分布状态数最多的状态的几率最大。</a:t>
            </a:r>
          </a:p>
        </p:txBody>
      </p:sp>
      <p:pic>
        <p:nvPicPr>
          <p:cNvPr id="20484" name="Picture 2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012" y="72091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8"/>
          <p:cNvGrpSpPr>
            <a:grpSpLocks/>
          </p:cNvGrpSpPr>
          <p:nvPr/>
        </p:nvGrpSpPr>
        <p:grpSpPr bwMode="auto">
          <a:xfrm>
            <a:off x="370216" y="1863028"/>
            <a:ext cx="2119312" cy="1219200"/>
            <a:chOff x="288" y="240"/>
            <a:chExt cx="1484" cy="907"/>
          </a:xfrm>
        </p:grpSpPr>
        <p:sp>
          <p:nvSpPr>
            <p:cNvPr id="121867"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9933"/>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868" name="Text Box 30"/>
            <p:cNvSpPr txBox="1">
              <a:spLocks noChangeArrowheads="1"/>
            </p:cNvSpPr>
            <p:nvPr/>
          </p:nvSpPr>
          <p:spPr bwMode="auto">
            <a:xfrm>
              <a:off x="678" y="364"/>
              <a:ext cx="730" cy="389"/>
            </a:xfrm>
            <a:prstGeom prst="rect">
              <a:avLst/>
            </a:prstGeom>
            <a:solidFill>
              <a:srgbClr val="FF99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20486" name="Rectangle 31"/>
              <p:cNvSpPr>
                <a:spLocks noChangeArrowheads="1"/>
              </p:cNvSpPr>
              <p:nvPr/>
            </p:nvSpPr>
            <p:spPr bwMode="auto">
              <a:xfrm>
                <a:off x="3222812" y="1662955"/>
                <a:ext cx="836855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对于</a:t>
                </a:r>
                <a14:m>
                  <m:oMath xmlns:m="http://schemas.openxmlformats.org/officeDocument/2006/math">
                    <m:r>
                      <a:rPr lang="en-US" altLang="zh-CN" sz="2800" b="0" i="1" smtClean="0">
                        <a:solidFill>
                          <a:srgbClr val="0000FF"/>
                        </a:solidFill>
                        <a:latin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个分子的系统与此类似。如</a:t>
                </a:r>
                <a14:m>
                  <m:oMath xmlns:m="http://schemas.openxmlformats.org/officeDocument/2006/math">
                    <m:r>
                      <a:rPr lang="en-US" altLang="zh-CN" sz="2800" i="1">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气体分子系统，所有分子全退回</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室的概率为</a:t>
                </a:r>
              </a:p>
            </p:txBody>
          </p:sp>
        </mc:Choice>
        <mc:Fallback xmlns="">
          <p:sp>
            <p:nvSpPr>
              <p:cNvPr id="20486" name="Rectangle 31"/>
              <p:cNvSpPr>
                <a:spLocks noRot="1" noChangeAspect="1" noMove="1" noResize="1" noEditPoints="1" noAdjustHandles="1" noChangeArrowheads="1" noChangeShapeType="1" noTextEdit="1"/>
              </p:cNvSpPr>
              <p:nvPr/>
            </p:nvSpPr>
            <p:spPr bwMode="auto">
              <a:xfrm>
                <a:off x="3222812" y="1662955"/>
                <a:ext cx="8368552" cy="954107"/>
              </a:xfrm>
              <a:prstGeom prst="rect">
                <a:avLst/>
              </a:prstGeom>
              <a:blipFill>
                <a:blip r:embed="rId4"/>
                <a:stretch>
                  <a:fillRect l="-1531" t="-7051" r="-153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20487" name="Picture 3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8012" y="17391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Rectangle 34"/>
          <p:cNvSpPr>
            <a:spLocks noChangeArrowheads="1"/>
          </p:cNvSpPr>
          <p:nvPr/>
        </p:nvSpPr>
        <p:spPr bwMode="auto">
          <a:xfrm>
            <a:off x="3370451" y="3796554"/>
            <a:ext cx="52760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故气体自由膨胀是不可逆的。</a:t>
            </a:r>
          </a:p>
        </p:txBody>
      </p:sp>
      <p:pic>
        <p:nvPicPr>
          <p:cNvPr id="20489" name="Picture 3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4212" y="4482354"/>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0" name="Rectangle 36"/>
          <p:cNvSpPr>
            <a:spLocks noChangeArrowheads="1"/>
          </p:cNvSpPr>
          <p:nvPr/>
        </p:nvSpPr>
        <p:spPr bwMode="auto">
          <a:xfrm>
            <a:off x="3375212" y="4406155"/>
            <a:ext cx="8216152" cy="1988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实质上反映了</a:t>
            </a:r>
            <a:r>
              <a:rPr lang="zh-CN" altLang="en-US" sz="2800" dirty="0">
                <a:solidFill>
                  <a:srgbClr val="FF0000"/>
                </a:solidFill>
                <a:ea typeface="微软雅黑" panose="020B0503020204020204" pitchFamily="34" charset="-122"/>
                <a:cs typeface="Times New Roman" panose="02020603050405020304" pitchFamily="18" charset="0"/>
              </a:rPr>
              <a:t>系统内部发生的过程（自发过程）总是由概率小的宏观状态向概率大的宏观状态进行</a:t>
            </a:r>
            <a:r>
              <a:rPr lang="zh-CN" altLang="en-US" sz="2800" dirty="0">
                <a:solidFill>
                  <a:srgbClr val="0000FF"/>
                </a:solidFill>
                <a:ea typeface="微软雅黑" panose="020B0503020204020204" pitchFamily="34" charset="-122"/>
                <a:cs typeface="Times New Roman" panose="02020603050405020304" pitchFamily="18" charset="0"/>
              </a:rPr>
              <a:t>；即</a:t>
            </a:r>
            <a:r>
              <a:rPr lang="zh-CN" altLang="en-US" sz="2800" dirty="0">
                <a:solidFill>
                  <a:srgbClr val="FF0000"/>
                </a:solidFill>
                <a:ea typeface="微软雅黑" panose="020B0503020204020204" pitchFamily="34" charset="-122"/>
                <a:cs typeface="Times New Roman" panose="02020603050405020304" pitchFamily="18" charset="0"/>
              </a:rPr>
              <a:t>由包含微观状态数少的宏观状态向包含微观状态数多的宏观状态进行</a:t>
            </a:r>
            <a:r>
              <a:rPr lang="zh-CN" altLang="en-US"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3" name="文本框 12"/>
              <p:cNvSpPr txBox="1"/>
              <p:nvPr/>
            </p:nvSpPr>
            <p:spPr>
              <a:xfrm>
                <a:off x="5046236" y="2756016"/>
                <a:ext cx="1924438" cy="8377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2</m:t>
                              </m:r>
                            </m:e>
                            <m:sup>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3</m:t>
                                  </m:r>
                                </m:sup>
                              </m:sSup>
                            </m:sup>
                          </m:sSup>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046236" y="2756016"/>
                <a:ext cx="1924438" cy="83773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16949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0484"/>
                                        </p:tgtEl>
                                        <p:attrNameLst>
                                          <p:attrName>style.visibility</p:attrName>
                                        </p:attrNameLst>
                                      </p:cBhvr>
                                      <p:to>
                                        <p:strVal val="visible"/>
                                      </p:to>
                                    </p:set>
                                    <p:animEffect transition="in" filter="wipe(left)">
                                      <p:cBhvr>
                                        <p:cTn id="12" dur="500"/>
                                        <p:tgtEl>
                                          <p:spTgt spid="20484"/>
                                        </p:tgtEl>
                                      </p:cBhvr>
                                    </p:animEffect>
                                  </p:childTnLst>
                                </p:cTn>
                              </p:par>
                            </p:childTnLst>
                          </p:cTn>
                        </p:par>
                        <p:par>
                          <p:cTn id="13" fill="hold" nodeType="withGroup">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0483"/>
                                        </p:tgtEl>
                                        <p:attrNameLst>
                                          <p:attrName>style.visibility</p:attrName>
                                        </p:attrNameLst>
                                      </p:cBhvr>
                                      <p:to>
                                        <p:strVal val="visible"/>
                                      </p:to>
                                    </p:set>
                                    <p:animEffect transition="in" filter="wipe(left)">
                                      <p:cBhvr>
                                        <p:cTn id="16" dur="500"/>
                                        <p:tgtEl>
                                          <p:spTgt spid="2048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0487"/>
                                        </p:tgtEl>
                                        <p:attrNameLst>
                                          <p:attrName>style.visibility</p:attrName>
                                        </p:attrNameLst>
                                      </p:cBhvr>
                                      <p:to>
                                        <p:strVal val="visible"/>
                                      </p:to>
                                    </p:set>
                                    <p:animEffect transition="in" filter="wipe(left)">
                                      <p:cBhvr>
                                        <p:cTn id="21" dur="500"/>
                                        <p:tgtEl>
                                          <p:spTgt spid="20487"/>
                                        </p:tgtEl>
                                      </p:cBhvr>
                                    </p:animEffect>
                                  </p:childTnLst>
                                </p:cTn>
                              </p:par>
                            </p:childTnLst>
                          </p:cTn>
                        </p:par>
                        <p:par>
                          <p:cTn id="22" fill="hold" nodeType="withGroup">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0486"/>
                                        </p:tgtEl>
                                        <p:attrNameLst>
                                          <p:attrName>style.visibility</p:attrName>
                                        </p:attrNameLst>
                                      </p:cBhvr>
                                      <p:to>
                                        <p:strVal val="visible"/>
                                      </p:to>
                                    </p:set>
                                    <p:animEffect transition="in" filter="wipe(left)">
                                      <p:cBhvr>
                                        <p:cTn id="25" dur="500"/>
                                        <p:tgtEl>
                                          <p:spTgt spid="2048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488"/>
                                        </p:tgtEl>
                                        <p:attrNameLst>
                                          <p:attrName>style.visibility</p:attrName>
                                        </p:attrNameLst>
                                      </p:cBhvr>
                                      <p:to>
                                        <p:strVal val="visible"/>
                                      </p:to>
                                    </p:set>
                                    <p:animEffect transition="in" filter="wipe(left)">
                                      <p:cBhvr>
                                        <p:cTn id="35" dur="500"/>
                                        <p:tgtEl>
                                          <p:spTgt spid="20488"/>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20489"/>
                                        </p:tgtEl>
                                        <p:attrNameLst>
                                          <p:attrName>style.visibility</p:attrName>
                                        </p:attrNameLst>
                                      </p:cBhvr>
                                      <p:to>
                                        <p:strVal val="visible"/>
                                      </p:to>
                                    </p:set>
                                    <p:animEffect transition="in" filter="wipe(left)">
                                      <p:cBhvr>
                                        <p:cTn id="40" dur="500"/>
                                        <p:tgtEl>
                                          <p:spTgt spid="20489"/>
                                        </p:tgtEl>
                                      </p:cBhvr>
                                    </p:animEffect>
                                  </p:childTnLst>
                                </p:cTn>
                              </p:par>
                            </p:childTnLst>
                          </p:cTn>
                        </p:par>
                        <p:par>
                          <p:cTn id="41" fill="hold" nodeType="withGroup">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20490"/>
                                        </p:tgtEl>
                                        <p:attrNameLst>
                                          <p:attrName>style.visibility</p:attrName>
                                        </p:attrNameLst>
                                      </p:cBhvr>
                                      <p:to>
                                        <p:strVal val="visible"/>
                                      </p:to>
                                    </p:set>
                                    <p:animEffect transition="in" filter="wipe(left)">
                                      <p:cBhvr>
                                        <p:cTn id="44" dur="500"/>
                                        <p:tgtEl>
                                          <p:spTgt spid="204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6" grpId="0"/>
      <p:bldP spid="20488" grpId="0"/>
      <p:bldP spid="20490" grpId="0"/>
      <p:bldP spid="13"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8"/>
          <p:cNvGrpSpPr>
            <a:grpSpLocks/>
          </p:cNvGrpSpPr>
          <p:nvPr/>
        </p:nvGrpSpPr>
        <p:grpSpPr bwMode="auto">
          <a:xfrm>
            <a:off x="2656916" y="1065961"/>
            <a:ext cx="8638613" cy="2374900"/>
            <a:chOff x="971550" y="1052513"/>
            <a:chExt cx="7777163" cy="2374900"/>
          </a:xfrm>
        </p:grpSpPr>
        <p:sp>
          <p:nvSpPr>
            <p:cNvPr id="123912" name="AutoShape 16" descr="胡桃"/>
            <p:cNvSpPr>
              <a:spLocks noChangeArrowheads="1"/>
            </p:cNvSpPr>
            <p:nvPr/>
          </p:nvSpPr>
          <p:spPr bwMode="auto">
            <a:xfrm>
              <a:off x="971550" y="1052513"/>
              <a:ext cx="7777163" cy="2374900"/>
            </a:xfrm>
            <a:prstGeom prst="horizontalScroll">
              <a:avLst>
                <a:gd name="adj" fmla="val 12500"/>
              </a:avLst>
            </a:prstGeom>
            <a:blipFill dpi="0" rotWithShape="1">
              <a:blip r:embed="rId3"/>
              <a:srcRect/>
              <a:tile tx="0" ty="0" sx="100000" sy="100000" flip="none" algn="tl"/>
            </a:blip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3913" name="Text Box 4"/>
            <p:cNvSpPr txBox="1">
              <a:spLocks noChangeArrowheads="1"/>
            </p:cNvSpPr>
            <p:nvPr/>
          </p:nvSpPr>
          <p:spPr bwMode="auto">
            <a:xfrm>
              <a:off x="1524799" y="1524654"/>
              <a:ext cx="701811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The number of microscopic states of the macroscopic state is called </a:t>
              </a:r>
              <a:r>
                <a:rPr lang="en-US" altLang="zh-CN" sz="2800" i="1" dirty="0">
                  <a:solidFill>
                    <a:srgbClr val="0000FF"/>
                  </a:solidFill>
                  <a:ea typeface="微软雅黑" panose="020B0503020204020204" pitchFamily="34" charset="-122"/>
                  <a:cs typeface="Times New Roman" panose="02020603050405020304" pitchFamily="18" charset="0"/>
                </a:rPr>
                <a:t>thermodynamic probability</a:t>
              </a:r>
              <a:r>
                <a:rPr lang="en-US" altLang="zh-CN" sz="2800" dirty="0">
                  <a:solidFill>
                    <a:srgbClr val="0000FF"/>
                  </a:solidFill>
                  <a:ea typeface="微软雅黑" panose="020B0503020204020204" pitchFamily="34" charset="-122"/>
                  <a:cs typeface="Times New Roman" panose="02020603050405020304" pitchFamily="18" charset="0"/>
                </a:rPr>
                <a:t> of the macroscopic state.</a:t>
              </a:r>
            </a:p>
          </p:txBody>
        </p:sp>
      </p:grpSp>
      <p:grpSp>
        <p:nvGrpSpPr>
          <p:cNvPr id="3" name="Group 15"/>
          <p:cNvGrpSpPr>
            <a:grpSpLocks/>
          </p:cNvGrpSpPr>
          <p:nvPr/>
        </p:nvGrpSpPr>
        <p:grpSpPr bwMode="auto">
          <a:xfrm>
            <a:off x="2471178" y="634161"/>
            <a:ext cx="7308850" cy="519112"/>
            <a:chOff x="816" y="480"/>
            <a:chExt cx="4604" cy="327"/>
          </a:xfrm>
        </p:grpSpPr>
        <p:pic>
          <p:nvPicPr>
            <p:cNvPr id="123910" name="Picture 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 y="5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Text Box 7"/>
            <p:cNvSpPr txBox="1">
              <a:spLocks noChangeArrowheads="1"/>
            </p:cNvSpPr>
            <p:nvPr/>
          </p:nvSpPr>
          <p:spPr bwMode="auto">
            <a:xfrm>
              <a:off x="1020" y="480"/>
              <a:ext cx="4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热力学概率（</a:t>
              </a:r>
              <a:r>
                <a:rPr lang="en-US" altLang="zh-CN" sz="2800" dirty="0">
                  <a:solidFill>
                    <a:srgbClr val="0000FF"/>
                  </a:solidFill>
                  <a:ea typeface="微软雅黑" panose="020B0503020204020204" pitchFamily="34" charset="-122"/>
                  <a:cs typeface="Times New Roman" panose="02020603050405020304" pitchFamily="18" charset="0"/>
                </a:rPr>
                <a:t>thermodynamic probability</a:t>
              </a:r>
              <a:r>
                <a:rPr lang="zh-CN" altLang="en-US" sz="2800" dirty="0">
                  <a:solidFill>
                    <a:srgbClr val="0000FF"/>
                  </a:solidFill>
                  <a:ea typeface="微软雅黑" panose="020B0503020204020204" pitchFamily="34" charset="-122"/>
                  <a:cs typeface="Times New Roman" panose="02020603050405020304" pitchFamily="18" charset="0"/>
                </a:rPr>
                <a:t>）</a:t>
              </a:r>
            </a:p>
          </p:txBody>
        </p:sp>
      </p:grpSp>
      <p:sp>
        <p:nvSpPr>
          <p:cNvPr id="79877" name="TextBox 11"/>
          <p:cNvSpPr txBox="1">
            <a:spLocks noChangeArrowheads="1"/>
          </p:cNvSpPr>
          <p:nvPr/>
        </p:nvSpPr>
        <p:spPr bwMode="auto">
          <a:xfrm>
            <a:off x="2471177" y="3786143"/>
            <a:ext cx="9147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系统某一宏观状态所包含的微观状态数，称为</a:t>
            </a:r>
            <a:r>
              <a:rPr kumimoji="0" lang="zh-CN" altLang="en-US" sz="2800" dirty="0">
                <a:solidFill>
                  <a:srgbClr val="FF0000"/>
                </a:solidFill>
                <a:ea typeface="微软雅黑" panose="020B0503020204020204" pitchFamily="34" charset="-122"/>
                <a:cs typeface="Times New Roman" panose="02020603050405020304" pitchFamily="18" charset="0"/>
              </a:rPr>
              <a:t>热力学概率</a:t>
            </a:r>
          </a:p>
        </p:txBody>
      </p:sp>
      <p:sp>
        <p:nvSpPr>
          <p:cNvPr id="79878" name="TextBox 12"/>
          <p:cNvSpPr txBox="1">
            <a:spLocks noChangeArrowheads="1"/>
          </p:cNvSpPr>
          <p:nvPr/>
        </p:nvSpPr>
        <p:spPr bwMode="auto">
          <a:xfrm>
            <a:off x="2471177" y="4739992"/>
            <a:ext cx="91470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热力学概率在本质上代表了系统的丰富程度或无序程度</a:t>
            </a:r>
          </a:p>
        </p:txBody>
      </p:sp>
    </p:spTree>
    <p:extLst>
      <p:ext uri="{BB962C8B-B14F-4D97-AF65-F5344CB8AC3E}">
        <p14:creationId xmlns:p14="http://schemas.microsoft.com/office/powerpoint/2010/main" val="36086142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7"/>
                                        </p:tgtEl>
                                        <p:attrNameLst>
                                          <p:attrName>style.visibility</p:attrName>
                                        </p:attrNameLst>
                                      </p:cBhvr>
                                      <p:to>
                                        <p:strVal val="visible"/>
                                      </p:to>
                                    </p:set>
                                    <p:animEffect transition="in" filter="wipe(left)">
                                      <p:cBhvr>
                                        <p:cTn id="17" dur="500"/>
                                        <p:tgtEl>
                                          <p:spTgt spid="798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8"/>
                                        </p:tgtEl>
                                        <p:attrNameLst>
                                          <p:attrName>style.visibility</p:attrName>
                                        </p:attrNameLst>
                                      </p:cBhvr>
                                      <p:to>
                                        <p:strVal val="visible"/>
                                      </p:to>
                                    </p:set>
                                    <p:animEffect transition="in" filter="wipe(left)">
                                      <p:cBhvr>
                                        <p:cTn id="22" dur="500"/>
                                        <p:tgtEl>
                                          <p:spTgt spid="798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78"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7"/>
          <p:cNvGrpSpPr>
            <a:grpSpLocks/>
          </p:cNvGrpSpPr>
          <p:nvPr/>
        </p:nvGrpSpPr>
        <p:grpSpPr bwMode="auto">
          <a:xfrm>
            <a:off x="2309814" y="508000"/>
            <a:ext cx="5838825" cy="523875"/>
            <a:chOff x="864" y="2004"/>
            <a:chExt cx="3678" cy="330"/>
          </a:xfrm>
        </p:grpSpPr>
        <p:pic>
          <p:nvPicPr>
            <p:cNvPr id="125959" name="Picture 1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20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Rectangle 13"/>
            <p:cNvSpPr>
              <a:spLocks noChangeArrowheads="1"/>
            </p:cNvSpPr>
            <p:nvPr/>
          </p:nvSpPr>
          <p:spPr bwMode="auto">
            <a:xfrm>
              <a:off x="1152" y="2004"/>
              <a:ext cx="339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热力学第二定律的统计意义</a:t>
              </a:r>
            </a:p>
          </p:txBody>
        </p:sp>
      </p:grpSp>
      <p:grpSp>
        <p:nvGrpSpPr>
          <p:cNvPr id="3" name="组合 7"/>
          <p:cNvGrpSpPr>
            <a:grpSpLocks/>
          </p:cNvGrpSpPr>
          <p:nvPr/>
        </p:nvGrpSpPr>
        <p:grpSpPr bwMode="auto">
          <a:xfrm>
            <a:off x="2381251" y="1382153"/>
            <a:ext cx="9115984" cy="2057083"/>
            <a:chOff x="857250" y="1220788"/>
            <a:chExt cx="7345363" cy="2057083"/>
          </a:xfrm>
        </p:grpSpPr>
        <p:sp>
          <p:nvSpPr>
            <p:cNvPr id="125957" name="AutoShape 18" descr="褐色大理石"/>
            <p:cNvSpPr>
              <a:spLocks noChangeArrowheads="1"/>
            </p:cNvSpPr>
            <p:nvPr/>
          </p:nvSpPr>
          <p:spPr bwMode="auto">
            <a:xfrm>
              <a:off x="857250" y="1220788"/>
              <a:ext cx="7345363" cy="2057083"/>
            </a:xfrm>
            <a:prstGeom prst="roundRect">
              <a:avLst>
                <a:gd name="adj" fmla="val 16667"/>
              </a:avLst>
            </a:prstGeom>
            <a:blipFill dpi="0" rotWithShape="1">
              <a:blip r:embed="rId4"/>
              <a:srcRect/>
              <a:tile tx="0" ty="0" sx="100000" sy="100000" flip="none" algn="tl"/>
            </a:blip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5958" name="Rectangle 14"/>
            <p:cNvSpPr>
              <a:spLocks noChangeArrowheads="1"/>
            </p:cNvSpPr>
            <p:nvPr/>
          </p:nvSpPr>
          <p:spPr bwMode="auto">
            <a:xfrm>
              <a:off x="1012295" y="1332089"/>
              <a:ext cx="705981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Spontaneous process in isolated system is always development from the macroscopic state having smaller thermodynamic probability into the macroscopic state  having  larger  thermodynamic probability.  </a:t>
              </a:r>
            </a:p>
          </p:txBody>
        </p:sp>
      </p:grpSp>
      <p:sp>
        <p:nvSpPr>
          <p:cNvPr id="80901" name="TextBox 11"/>
          <p:cNvSpPr txBox="1">
            <a:spLocks noChangeArrowheads="1"/>
          </p:cNvSpPr>
          <p:nvPr/>
        </p:nvSpPr>
        <p:spPr bwMode="auto">
          <a:xfrm>
            <a:off x="2381250" y="3534232"/>
            <a:ext cx="91159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一个不受外界影响的孤立系统，其内部所发生的过程总是由</a:t>
            </a:r>
            <a:r>
              <a:rPr kumimoji="0" lang="zh-CN" altLang="en-US" sz="2800" dirty="0">
                <a:solidFill>
                  <a:srgbClr val="FF0000"/>
                </a:solidFill>
                <a:ea typeface="微软雅黑" panose="020B0503020204020204" pitchFamily="34" charset="-122"/>
                <a:cs typeface="Times New Roman" panose="02020603050405020304" pitchFamily="18" charset="0"/>
              </a:rPr>
              <a:t>热力学概率小</a:t>
            </a:r>
            <a:r>
              <a:rPr kumimoji="0" lang="zh-CN" altLang="en-US" sz="2800" dirty="0">
                <a:solidFill>
                  <a:srgbClr val="0000FF"/>
                </a:solidFill>
                <a:ea typeface="微软雅黑" panose="020B0503020204020204" pitchFamily="34" charset="-122"/>
                <a:cs typeface="Times New Roman" panose="02020603050405020304" pitchFamily="18" charset="0"/>
              </a:rPr>
              <a:t>的宏观状态</a:t>
            </a:r>
            <a:r>
              <a:rPr kumimoji="0" lang="zh-CN" altLang="en-US" sz="2800" dirty="0">
                <a:solidFill>
                  <a:srgbClr val="FF0000"/>
                </a:solidFill>
                <a:ea typeface="微软雅黑" panose="020B0503020204020204" pitchFamily="34" charset="-122"/>
                <a:cs typeface="Times New Roman" panose="02020603050405020304" pitchFamily="18" charset="0"/>
              </a:rPr>
              <a:t>向热力学概率大</a:t>
            </a:r>
            <a:r>
              <a:rPr kumimoji="0" lang="zh-CN" altLang="en-US" sz="2800" dirty="0">
                <a:solidFill>
                  <a:srgbClr val="0000FF"/>
                </a:solidFill>
                <a:ea typeface="微软雅黑" panose="020B0503020204020204" pitchFamily="34" charset="-122"/>
                <a:cs typeface="Times New Roman" panose="02020603050405020304" pitchFamily="18" charset="0"/>
              </a:rPr>
              <a:t>的宏观状态进行，即从</a:t>
            </a:r>
            <a:r>
              <a:rPr kumimoji="0" lang="zh-CN" altLang="en-US" sz="2800" dirty="0">
                <a:solidFill>
                  <a:srgbClr val="FF0000"/>
                </a:solidFill>
                <a:ea typeface="微软雅黑" panose="020B0503020204020204" pitchFamily="34" charset="-122"/>
                <a:cs typeface="Times New Roman" panose="02020603050405020304" pitchFamily="18" charset="0"/>
              </a:rPr>
              <a:t>有序向无序</a:t>
            </a:r>
            <a:r>
              <a:rPr kumimoji="0" lang="zh-CN" altLang="en-US" sz="2800" dirty="0">
                <a:solidFill>
                  <a:srgbClr val="0000FF"/>
                </a:solidFill>
                <a:ea typeface="微软雅黑" panose="020B0503020204020204" pitchFamily="34" charset="-122"/>
                <a:cs typeface="Times New Roman" panose="02020603050405020304" pitchFamily="18" charset="0"/>
              </a:rPr>
              <a:t>的状态发展。</a:t>
            </a:r>
          </a:p>
        </p:txBody>
      </p:sp>
      <p:sp>
        <p:nvSpPr>
          <p:cNvPr id="4" name="矩形 3"/>
          <p:cNvSpPr/>
          <p:nvPr/>
        </p:nvSpPr>
        <p:spPr>
          <a:xfrm>
            <a:off x="2381249" y="4927095"/>
            <a:ext cx="911598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系统热力学概率增大的过程，是系统从非平衡态趋于平衡态的过程，是系统无序度加大的过程，是一个宏观不可逆过程。</a:t>
            </a:r>
          </a:p>
        </p:txBody>
      </p:sp>
    </p:spTree>
    <p:extLst>
      <p:ext uri="{BB962C8B-B14F-4D97-AF65-F5344CB8AC3E}">
        <p14:creationId xmlns:p14="http://schemas.microsoft.com/office/powerpoint/2010/main" val="41430387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1"/>
                                        </p:tgtEl>
                                        <p:attrNameLst>
                                          <p:attrName>style.visibility</p:attrName>
                                        </p:attrNameLst>
                                      </p:cBhvr>
                                      <p:to>
                                        <p:strVal val="visible"/>
                                      </p:to>
                                    </p:set>
                                    <p:animEffect transition="in" filter="wipe(left)">
                                      <p:cBhvr>
                                        <p:cTn id="17" dur="500"/>
                                        <p:tgtEl>
                                          <p:spTgt spid="809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1" grpId="0"/>
      <p:bldP spid="4"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90" name="Text Box 3178"/>
          <p:cNvSpPr txBox="1">
            <a:spLocks noChangeArrowheads="1"/>
          </p:cNvSpPr>
          <p:nvPr/>
        </p:nvSpPr>
        <p:spPr bwMode="auto">
          <a:xfrm>
            <a:off x="2207091" y="607550"/>
            <a:ext cx="646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热力学第二定律的适用范围 </a:t>
            </a:r>
          </a:p>
        </p:txBody>
      </p:sp>
      <p:sp>
        <p:nvSpPr>
          <p:cNvPr id="42091" name="Text Box 3179"/>
          <p:cNvSpPr txBox="1">
            <a:spLocks noChangeArrowheads="1"/>
          </p:cNvSpPr>
          <p:nvPr/>
        </p:nvSpPr>
        <p:spPr bwMode="auto">
          <a:xfrm>
            <a:off x="2207091" y="1396348"/>
            <a:ext cx="9438061"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热力学第二定律是总结概括了大量事实而提出的，由热力学第二定律作出的推论都与实践结果符合，从而证明了这一定律的正确性 </a:t>
            </a:r>
          </a:p>
        </p:txBody>
      </p:sp>
      <p:sp>
        <p:nvSpPr>
          <p:cNvPr id="42092" name="Text Box 3180"/>
          <p:cNvSpPr txBox="1">
            <a:spLocks noChangeArrowheads="1"/>
          </p:cNvSpPr>
          <p:nvPr/>
        </p:nvSpPr>
        <p:spPr bwMode="auto">
          <a:xfrm>
            <a:off x="2207092" y="2974323"/>
            <a:ext cx="388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适用范围和条件： </a:t>
            </a:r>
          </a:p>
        </p:txBody>
      </p:sp>
      <p:pic>
        <p:nvPicPr>
          <p:cNvPr id="42095" name="Picture 318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3647516"/>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96" name="Picture 318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532232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097" name="Picture 318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548" y="451270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98" name="Text Box 3186"/>
          <p:cNvSpPr txBox="1">
            <a:spLocks noChangeArrowheads="1"/>
          </p:cNvSpPr>
          <p:nvPr/>
        </p:nvSpPr>
        <p:spPr bwMode="auto">
          <a:xfrm>
            <a:off x="3543673" y="3669741"/>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对有限范围内的宏观过程是成立的 </a:t>
            </a:r>
          </a:p>
        </p:txBody>
      </p:sp>
      <p:sp>
        <p:nvSpPr>
          <p:cNvPr id="42099" name="Text Box 3187"/>
          <p:cNvSpPr txBox="1">
            <a:spLocks noChangeArrowheads="1"/>
          </p:cNvSpPr>
          <p:nvPr/>
        </p:nvSpPr>
        <p:spPr bwMode="auto">
          <a:xfrm>
            <a:off x="3543673" y="4504766"/>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不适用于少量分子的微观体系 </a:t>
            </a:r>
          </a:p>
        </p:txBody>
      </p:sp>
      <p:sp>
        <p:nvSpPr>
          <p:cNvPr id="42100" name="Text Box 3188"/>
          <p:cNvSpPr txBox="1">
            <a:spLocks noChangeArrowheads="1"/>
          </p:cNvSpPr>
          <p:nvPr/>
        </p:nvSpPr>
        <p:spPr bwMode="auto">
          <a:xfrm>
            <a:off x="3543673" y="5339791"/>
            <a:ext cx="525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也不能把它推广到无限的宇宙 </a:t>
            </a:r>
          </a:p>
        </p:txBody>
      </p:sp>
    </p:spTree>
    <p:extLst>
      <p:ext uri="{BB962C8B-B14F-4D97-AF65-F5344CB8AC3E}">
        <p14:creationId xmlns:p14="http://schemas.microsoft.com/office/powerpoint/2010/main" val="2204806461"/>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2090"/>
                                        </p:tgtEl>
                                        <p:attrNameLst>
                                          <p:attrName>style.visibility</p:attrName>
                                        </p:attrNameLst>
                                      </p:cBhvr>
                                      <p:to>
                                        <p:strVal val="visible"/>
                                      </p:to>
                                    </p:set>
                                    <p:animEffect transition="in" filter="wipe(left)">
                                      <p:cBhvr>
                                        <p:cTn id="7" dur="500"/>
                                        <p:tgtEl>
                                          <p:spTgt spid="420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2091"/>
                                        </p:tgtEl>
                                        <p:attrNameLst>
                                          <p:attrName>style.visibility</p:attrName>
                                        </p:attrNameLst>
                                      </p:cBhvr>
                                      <p:to>
                                        <p:strVal val="visible"/>
                                      </p:to>
                                    </p:set>
                                    <p:animEffect transition="in" filter="wipe(left)">
                                      <p:cBhvr>
                                        <p:cTn id="12" dur="500"/>
                                        <p:tgtEl>
                                          <p:spTgt spid="4209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92"/>
                                        </p:tgtEl>
                                        <p:attrNameLst>
                                          <p:attrName>style.visibility</p:attrName>
                                        </p:attrNameLst>
                                      </p:cBhvr>
                                      <p:to>
                                        <p:strVal val="visible"/>
                                      </p:to>
                                    </p:set>
                                    <p:animEffect transition="in" filter="wipe(left)">
                                      <p:cBhvr>
                                        <p:cTn id="17" dur="500"/>
                                        <p:tgtEl>
                                          <p:spTgt spid="420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2095"/>
                                        </p:tgtEl>
                                        <p:attrNameLst>
                                          <p:attrName>style.visibility</p:attrName>
                                        </p:attrNameLst>
                                      </p:cBhvr>
                                      <p:to>
                                        <p:strVal val="visible"/>
                                      </p:to>
                                    </p:set>
                                    <p:animEffect transition="in" filter="wipe(left)">
                                      <p:cBhvr>
                                        <p:cTn id="22" dur="500"/>
                                        <p:tgtEl>
                                          <p:spTgt spid="420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098"/>
                                        </p:tgtEl>
                                        <p:attrNameLst>
                                          <p:attrName>style.visibility</p:attrName>
                                        </p:attrNameLst>
                                      </p:cBhvr>
                                      <p:to>
                                        <p:strVal val="visible"/>
                                      </p:to>
                                    </p:set>
                                    <p:animEffect transition="in" filter="wipe(left)">
                                      <p:cBhvr>
                                        <p:cTn id="27" dur="500"/>
                                        <p:tgtEl>
                                          <p:spTgt spid="4209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2097"/>
                                        </p:tgtEl>
                                        <p:attrNameLst>
                                          <p:attrName>style.visibility</p:attrName>
                                        </p:attrNameLst>
                                      </p:cBhvr>
                                      <p:to>
                                        <p:strVal val="visible"/>
                                      </p:to>
                                    </p:set>
                                    <p:animEffect transition="in" filter="wipe(left)">
                                      <p:cBhvr>
                                        <p:cTn id="32" dur="500"/>
                                        <p:tgtEl>
                                          <p:spTgt spid="420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099"/>
                                        </p:tgtEl>
                                        <p:attrNameLst>
                                          <p:attrName>style.visibility</p:attrName>
                                        </p:attrNameLst>
                                      </p:cBhvr>
                                      <p:to>
                                        <p:strVal val="visible"/>
                                      </p:to>
                                    </p:set>
                                    <p:animEffect transition="in" filter="wipe(left)">
                                      <p:cBhvr>
                                        <p:cTn id="37" dur="500"/>
                                        <p:tgtEl>
                                          <p:spTgt spid="4209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42096"/>
                                        </p:tgtEl>
                                        <p:attrNameLst>
                                          <p:attrName>style.visibility</p:attrName>
                                        </p:attrNameLst>
                                      </p:cBhvr>
                                      <p:to>
                                        <p:strVal val="visible"/>
                                      </p:to>
                                    </p:set>
                                    <p:animEffect transition="in" filter="wipe(left)">
                                      <p:cBhvr>
                                        <p:cTn id="42" dur="500"/>
                                        <p:tgtEl>
                                          <p:spTgt spid="4209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100"/>
                                        </p:tgtEl>
                                        <p:attrNameLst>
                                          <p:attrName>style.visibility</p:attrName>
                                        </p:attrNameLst>
                                      </p:cBhvr>
                                      <p:to>
                                        <p:strVal val="visible"/>
                                      </p:to>
                                    </p:set>
                                    <p:animEffect transition="in" filter="wipe(left)">
                                      <p:cBhvr>
                                        <p:cTn id="47" dur="500"/>
                                        <p:tgtEl>
                                          <p:spTgt spid="42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0" grpId="0"/>
      <p:bldP spid="42091" grpId="0"/>
      <p:bldP spid="42092" grpId="0"/>
      <p:bldP spid="42098" grpId="0"/>
      <p:bldP spid="42099" grpId="0"/>
      <p:bldP spid="4210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52" name="Text Box 16"/>
          <p:cNvSpPr txBox="1">
            <a:spLocks noChangeArrowheads="1"/>
          </p:cNvSpPr>
          <p:nvPr/>
        </p:nvSpPr>
        <p:spPr bwMode="auto">
          <a:xfrm>
            <a:off x="2247900" y="909196"/>
            <a:ext cx="8001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微软雅黑" panose="020B0503020204020204" pitchFamily="34" charset="-122"/>
                <a:ea typeface="微软雅黑" panose="020B0503020204020204" pitchFamily="34" charset="-122"/>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系统内能的增量</a:t>
            </a:r>
            <a:r>
              <a:rPr lang="zh-CN" altLang="en-US" dirty="0">
                <a:solidFill>
                  <a:srgbClr val="FF0000"/>
                </a:solidFill>
              </a:rPr>
              <a:t>只与系统始末状态有关</a:t>
            </a:r>
            <a:r>
              <a:rPr lang="zh-CN" altLang="en-US" dirty="0"/>
              <a:t>。</a:t>
            </a:r>
            <a:endParaRPr lang="en-US" altLang="zh-CN" dirty="0"/>
          </a:p>
        </p:txBody>
      </p:sp>
      <mc:AlternateContent xmlns:mc="http://schemas.openxmlformats.org/markup-compatibility/2006" xmlns:a14="http://schemas.microsoft.com/office/drawing/2010/main">
        <mc:Choice Requires="a14">
          <p:sp>
            <p:nvSpPr>
              <p:cNvPr id="47" name="文本框 46"/>
              <p:cNvSpPr txBox="1"/>
              <p:nvPr/>
            </p:nvSpPr>
            <p:spPr>
              <a:xfrm>
                <a:off x="3034306" y="5167702"/>
                <a:ext cx="24180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034306" y="5167702"/>
                <a:ext cx="2418034" cy="430887"/>
              </a:xfrm>
              <a:prstGeom prst="rect">
                <a:avLst/>
              </a:prstGeom>
              <a:blipFill>
                <a:blip r:embed="rId9"/>
                <a:stretch>
                  <a:fillRect/>
                </a:stretch>
              </a:blipFill>
            </p:spPr>
            <p:txBody>
              <a:bodyPr/>
              <a:lstStyle/>
              <a:p>
                <a:r>
                  <a:rPr lang="zh-CN" altLang="en-US">
                    <a:noFill/>
                  </a:rPr>
                  <a:t> </a:t>
                </a:r>
              </a:p>
            </p:txBody>
          </p:sp>
        </mc:Fallback>
      </mc:AlternateContent>
      <p:grpSp>
        <p:nvGrpSpPr>
          <p:cNvPr id="4" name="组合 3"/>
          <p:cNvGrpSpPr/>
          <p:nvPr/>
        </p:nvGrpSpPr>
        <p:grpSpPr>
          <a:xfrm>
            <a:off x="2490723" y="2195761"/>
            <a:ext cx="3200400" cy="2362200"/>
            <a:chOff x="2490723" y="2195761"/>
            <a:chExt cx="3200400" cy="2362200"/>
          </a:xfrm>
        </p:grpSpPr>
        <p:grpSp>
          <p:nvGrpSpPr>
            <p:cNvPr id="2" name="Group 22"/>
            <p:cNvGrpSpPr>
              <a:grpSpLocks/>
            </p:cNvGrpSpPr>
            <p:nvPr/>
          </p:nvGrpSpPr>
          <p:grpSpPr bwMode="auto">
            <a:xfrm>
              <a:off x="2490723" y="2195761"/>
              <a:ext cx="3200400" cy="2362200"/>
              <a:chOff x="672" y="2016"/>
              <a:chExt cx="2016" cy="1488"/>
            </a:xfrm>
          </p:grpSpPr>
          <p:sp>
            <p:nvSpPr>
              <p:cNvPr id="6173" name="Rectangle 23"/>
              <p:cNvSpPr>
                <a:spLocks noChangeArrowheads="1"/>
              </p:cNvSpPr>
              <p:nvPr/>
            </p:nvSpPr>
            <p:spPr bwMode="auto">
              <a:xfrm>
                <a:off x="672" y="2016"/>
                <a:ext cx="2016" cy="1488"/>
              </a:xfrm>
              <a:prstGeom prst="rect">
                <a:avLst/>
              </a:prstGeom>
              <a:solidFill>
                <a:srgbClr val="FFFFFF"/>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74" name="Freeform 24"/>
              <p:cNvSpPr>
                <a:spLocks/>
              </p:cNvSpPr>
              <p:nvPr/>
            </p:nvSpPr>
            <p:spPr bwMode="auto">
              <a:xfrm>
                <a:off x="1289" y="2475"/>
                <a:ext cx="919" cy="431"/>
              </a:xfrm>
              <a:custGeom>
                <a:avLst/>
                <a:gdLst>
                  <a:gd name="T0" fmla="*/ 0 w 919"/>
                  <a:gd name="T1" fmla="*/ 0 h 431"/>
                  <a:gd name="T2" fmla="*/ 261 w 919"/>
                  <a:gd name="T3" fmla="*/ 364 h 431"/>
                  <a:gd name="T4" fmla="*/ 919 w 919"/>
                  <a:gd name="T5" fmla="*/ 405 h 431"/>
                  <a:gd name="T6" fmla="*/ 0 60000 65536"/>
                  <a:gd name="T7" fmla="*/ 0 60000 65536"/>
                  <a:gd name="T8" fmla="*/ 0 60000 65536"/>
                  <a:gd name="T9" fmla="*/ 0 w 919"/>
                  <a:gd name="T10" fmla="*/ 0 h 431"/>
                  <a:gd name="T11" fmla="*/ 919 w 919"/>
                  <a:gd name="T12" fmla="*/ 431 h 431"/>
                </a:gdLst>
                <a:ahLst/>
                <a:cxnLst>
                  <a:cxn ang="T6">
                    <a:pos x="T0" y="T1"/>
                  </a:cxn>
                  <a:cxn ang="T7">
                    <a:pos x="T2" y="T3"/>
                  </a:cxn>
                  <a:cxn ang="T8">
                    <a:pos x="T4" y="T5"/>
                  </a:cxn>
                </a:cxnLst>
                <a:rect l="T9" t="T10" r="T11" b="T12"/>
                <a:pathLst>
                  <a:path w="919" h="431">
                    <a:moveTo>
                      <a:pt x="0" y="0"/>
                    </a:moveTo>
                    <a:cubicBezTo>
                      <a:pt x="43" y="61"/>
                      <a:pt x="108" y="297"/>
                      <a:pt x="261" y="364"/>
                    </a:cubicBezTo>
                    <a:cubicBezTo>
                      <a:pt x="414" y="431"/>
                      <a:pt x="782" y="397"/>
                      <a:pt x="919" y="40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75" name="Line 25"/>
              <p:cNvSpPr>
                <a:spLocks noChangeShapeType="1"/>
              </p:cNvSpPr>
              <p:nvPr/>
            </p:nvSpPr>
            <p:spPr bwMode="auto">
              <a:xfrm>
                <a:off x="1728" y="2880"/>
                <a:ext cx="192"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6" name="Text Box 26"/>
              <p:cNvSpPr txBox="1">
                <a:spLocks noChangeArrowheads="1"/>
              </p:cNvSpPr>
              <p:nvPr/>
            </p:nvSpPr>
            <p:spPr bwMode="auto">
              <a:xfrm>
                <a:off x="1536" y="283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0000FF"/>
                    </a:solidFill>
                  </a:rPr>
                  <a:t>2</a:t>
                </a:r>
              </a:p>
            </p:txBody>
          </p:sp>
          <p:sp>
            <p:nvSpPr>
              <p:cNvPr id="6177" name="Line 27"/>
              <p:cNvSpPr>
                <a:spLocks noChangeShapeType="1"/>
              </p:cNvSpPr>
              <p:nvPr/>
            </p:nvSpPr>
            <p:spPr bwMode="auto">
              <a:xfrm>
                <a:off x="960" y="3216"/>
                <a:ext cx="163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8" name="Line 28"/>
              <p:cNvSpPr>
                <a:spLocks noChangeShapeType="1"/>
              </p:cNvSpPr>
              <p:nvPr/>
            </p:nvSpPr>
            <p:spPr bwMode="auto">
              <a:xfrm flipV="1">
                <a:off x="960" y="2112"/>
                <a:ext cx="0"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9" name="Freeform 29"/>
              <p:cNvSpPr>
                <a:spLocks/>
              </p:cNvSpPr>
              <p:nvPr/>
            </p:nvSpPr>
            <p:spPr bwMode="auto">
              <a:xfrm>
                <a:off x="1296" y="2352"/>
                <a:ext cx="912" cy="530"/>
              </a:xfrm>
              <a:custGeom>
                <a:avLst/>
                <a:gdLst>
                  <a:gd name="T0" fmla="*/ 0 w 1296"/>
                  <a:gd name="T1" fmla="*/ 33 h 624"/>
                  <a:gd name="T2" fmla="*/ 20 w 1296"/>
                  <a:gd name="T3" fmla="*/ 0 h 624"/>
                  <a:gd name="T4" fmla="*/ 37 w 1296"/>
                  <a:gd name="T5" fmla="*/ 33 h 624"/>
                  <a:gd name="T6" fmla="*/ 55 w 1296"/>
                  <a:gd name="T7" fmla="*/ 144 h 624"/>
                  <a:gd name="T8" fmla="*/ 0 60000 65536"/>
                  <a:gd name="T9" fmla="*/ 0 60000 65536"/>
                  <a:gd name="T10" fmla="*/ 0 60000 65536"/>
                  <a:gd name="T11" fmla="*/ 0 60000 65536"/>
                  <a:gd name="T12" fmla="*/ 0 w 1296"/>
                  <a:gd name="T13" fmla="*/ 0 h 624"/>
                  <a:gd name="T14" fmla="*/ 1296 w 1296"/>
                  <a:gd name="T15" fmla="*/ 624 h 624"/>
                </a:gdLst>
                <a:ahLst/>
                <a:cxnLst>
                  <a:cxn ang="T8">
                    <a:pos x="T0" y="T1"/>
                  </a:cxn>
                  <a:cxn ang="T9">
                    <a:pos x="T2" y="T3"/>
                  </a:cxn>
                  <a:cxn ang="T10">
                    <a:pos x="T4" y="T5"/>
                  </a:cxn>
                  <a:cxn ang="T11">
                    <a:pos x="T6" y="T7"/>
                  </a:cxn>
                </a:cxnLst>
                <a:rect l="T12" t="T13" r="T14" b="T15"/>
                <a:pathLst>
                  <a:path w="1296" h="624">
                    <a:moveTo>
                      <a:pt x="0" y="144"/>
                    </a:moveTo>
                    <a:cubicBezTo>
                      <a:pt x="168" y="72"/>
                      <a:pt x="336" y="0"/>
                      <a:pt x="480" y="0"/>
                    </a:cubicBezTo>
                    <a:cubicBezTo>
                      <a:pt x="624" y="0"/>
                      <a:pt x="728" y="40"/>
                      <a:pt x="864" y="144"/>
                    </a:cubicBezTo>
                    <a:cubicBezTo>
                      <a:pt x="1000" y="248"/>
                      <a:pt x="1224" y="544"/>
                      <a:pt x="1296" y="624"/>
                    </a:cubicBezTo>
                  </a:path>
                </a:pathLst>
              </a:cu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80" name="Line 30"/>
              <p:cNvSpPr>
                <a:spLocks noChangeShapeType="1"/>
              </p:cNvSpPr>
              <p:nvPr/>
            </p:nvSpPr>
            <p:spPr bwMode="auto">
              <a:xfrm>
                <a:off x="1824" y="2400"/>
                <a:ext cx="144" cy="144"/>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83" name="Text Box 33"/>
              <p:cNvSpPr txBox="1">
                <a:spLocks noChangeArrowheads="1"/>
              </p:cNvSpPr>
              <p:nvPr/>
            </p:nvSpPr>
            <p:spPr bwMode="auto">
              <a:xfrm>
                <a:off x="1968" y="230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1</a:t>
                </a:r>
              </a:p>
            </p:txBody>
          </p:sp>
          <p:sp>
            <p:nvSpPr>
              <p:cNvPr id="6184" name="Text Box 34"/>
              <p:cNvSpPr txBox="1">
                <a:spLocks noChangeArrowheads="1"/>
              </p:cNvSpPr>
              <p:nvPr/>
            </p:nvSpPr>
            <p:spPr bwMode="auto">
              <a:xfrm>
                <a:off x="1198" y="2345"/>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a:solidFill>
                      <a:srgbClr val="FF0000"/>
                    </a:solidFill>
                  </a:rPr>
                  <a:t>*</a:t>
                </a:r>
                <a:endParaRPr kumimoji="1" lang="en-US" altLang="zh-CN" sz="2400">
                  <a:solidFill>
                    <a:schemeClr val="tx1"/>
                  </a:solidFill>
                </a:endParaRPr>
              </a:p>
            </p:txBody>
          </p:sp>
          <p:sp>
            <p:nvSpPr>
              <p:cNvPr id="6185" name="Rectangle 35"/>
              <p:cNvSpPr>
                <a:spLocks noChangeArrowheads="1"/>
              </p:cNvSpPr>
              <p:nvPr/>
            </p:nvSpPr>
            <p:spPr bwMode="auto">
              <a:xfrm>
                <a:off x="2092" y="2784"/>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r>
                  <a:rPr kumimoji="1" lang="en-US" altLang="zh-CN" sz="2400">
                    <a:solidFill>
                      <a:srgbClr val="FF0000"/>
                    </a:solidFill>
                  </a:rPr>
                  <a:t>*</a:t>
                </a:r>
              </a:p>
            </p:txBody>
          </p:sp>
        </p:grpSp>
        <mc:AlternateContent xmlns:mc="http://schemas.openxmlformats.org/markup-compatibility/2006" xmlns:a14="http://schemas.microsoft.com/office/drawing/2010/main">
          <mc:Choice Requires="a14">
            <p:sp>
              <p:nvSpPr>
                <p:cNvPr id="39" name="文本框 38"/>
                <p:cNvSpPr txBox="1"/>
                <p:nvPr/>
              </p:nvSpPr>
              <p:spPr>
                <a:xfrm>
                  <a:off x="2597092" y="221565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2597092" y="2215655"/>
                  <a:ext cx="3309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279843" y="4082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5279843" y="4082033"/>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2644224" y="404724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644224" y="4047242"/>
                  <a:ext cx="35022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4943096" y="3412593"/>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943096" y="3412593"/>
                  <a:ext cx="344645"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100383" y="2515762"/>
                  <a:ext cx="3305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100383" y="2515762"/>
                  <a:ext cx="330539"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5" name="组合 4"/>
          <p:cNvGrpSpPr/>
          <p:nvPr/>
        </p:nvGrpSpPr>
        <p:grpSpPr>
          <a:xfrm>
            <a:off x="6772275" y="2195761"/>
            <a:ext cx="3200400" cy="2362200"/>
            <a:chOff x="6772275" y="2195761"/>
            <a:chExt cx="3200400" cy="2362200"/>
          </a:xfrm>
        </p:grpSpPr>
        <p:grpSp>
          <p:nvGrpSpPr>
            <p:cNvPr id="3" name="Group 39"/>
            <p:cNvGrpSpPr>
              <a:grpSpLocks/>
            </p:cNvGrpSpPr>
            <p:nvPr/>
          </p:nvGrpSpPr>
          <p:grpSpPr bwMode="auto">
            <a:xfrm>
              <a:off x="6772275" y="2195761"/>
              <a:ext cx="3200400" cy="2362200"/>
              <a:chOff x="2832" y="1968"/>
              <a:chExt cx="2016" cy="1488"/>
            </a:xfrm>
          </p:grpSpPr>
          <p:sp>
            <p:nvSpPr>
              <p:cNvPr id="6160" name="Rectangle 40"/>
              <p:cNvSpPr>
                <a:spLocks noChangeArrowheads="1"/>
              </p:cNvSpPr>
              <p:nvPr/>
            </p:nvSpPr>
            <p:spPr bwMode="auto">
              <a:xfrm>
                <a:off x="2832" y="1968"/>
                <a:ext cx="2016" cy="1488"/>
              </a:xfrm>
              <a:prstGeom prst="rect">
                <a:avLst/>
              </a:prstGeom>
              <a:solidFill>
                <a:srgbClr val="FFFFFF"/>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1" name="Freeform 41"/>
              <p:cNvSpPr>
                <a:spLocks/>
              </p:cNvSpPr>
              <p:nvPr/>
            </p:nvSpPr>
            <p:spPr bwMode="auto">
              <a:xfrm>
                <a:off x="3449" y="2427"/>
                <a:ext cx="919" cy="431"/>
              </a:xfrm>
              <a:custGeom>
                <a:avLst/>
                <a:gdLst>
                  <a:gd name="T0" fmla="*/ 0 w 919"/>
                  <a:gd name="T1" fmla="*/ 0 h 431"/>
                  <a:gd name="T2" fmla="*/ 261 w 919"/>
                  <a:gd name="T3" fmla="*/ 364 h 431"/>
                  <a:gd name="T4" fmla="*/ 919 w 919"/>
                  <a:gd name="T5" fmla="*/ 405 h 431"/>
                  <a:gd name="T6" fmla="*/ 0 60000 65536"/>
                  <a:gd name="T7" fmla="*/ 0 60000 65536"/>
                  <a:gd name="T8" fmla="*/ 0 60000 65536"/>
                  <a:gd name="T9" fmla="*/ 0 w 919"/>
                  <a:gd name="T10" fmla="*/ 0 h 431"/>
                  <a:gd name="T11" fmla="*/ 919 w 919"/>
                  <a:gd name="T12" fmla="*/ 431 h 431"/>
                </a:gdLst>
                <a:ahLst/>
                <a:cxnLst>
                  <a:cxn ang="T6">
                    <a:pos x="T0" y="T1"/>
                  </a:cxn>
                  <a:cxn ang="T7">
                    <a:pos x="T2" y="T3"/>
                  </a:cxn>
                  <a:cxn ang="T8">
                    <a:pos x="T4" y="T5"/>
                  </a:cxn>
                </a:cxnLst>
                <a:rect l="T9" t="T10" r="T11" b="T12"/>
                <a:pathLst>
                  <a:path w="919" h="431">
                    <a:moveTo>
                      <a:pt x="0" y="0"/>
                    </a:moveTo>
                    <a:cubicBezTo>
                      <a:pt x="43" y="61"/>
                      <a:pt x="108" y="297"/>
                      <a:pt x="261" y="364"/>
                    </a:cubicBezTo>
                    <a:cubicBezTo>
                      <a:pt x="414" y="431"/>
                      <a:pt x="782" y="397"/>
                      <a:pt x="919" y="405"/>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2" name="Line 42"/>
              <p:cNvSpPr>
                <a:spLocks noChangeShapeType="1"/>
              </p:cNvSpPr>
              <p:nvPr/>
            </p:nvSpPr>
            <p:spPr bwMode="auto">
              <a:xfrm>
                <a:off x="3888" y="2832"/>
                <a:ext cx="192" cy="0"/>
              </a:xfrm>
              <a:prstGeom prst="line">
                <a:avLst/>
              </a:prstGeom>
              <a:noFill/>
              <a:ln w="3810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3" name="Text Box 43"/>
              <p:cNvSpPr txBox="1">
                <a:spLocks noChangeArrowheads="1"/>
              </p:cNvSpPr>
              <p:nvPr/>
            </p:nvSpPr>
            <p:spPr bwMode="auto">
              <a:xfrm>
                <a:off x="3772" y="2832"/>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dirty="0">
                    <a:solidFill>
                      <a:srgbClr val="0000FF"/>
                    </a:solidFill>
                  </a:rPr>
                  <a:t>2</a:t>
                </a:r>
              </a:p>
            </p:txBody>
          </p:sp>
          <p:sp>
            <p:nvSpPr>
              <p:cNvPr id="6164" name="Line 44"/>
              <p:cNvSpPr>
                <a:spLocks noChangeShapeType="1"/>
              </p:cNvSpPr>
              <p:nvPr/>
            </p:nvSpPr>
            <p:spPr bwMode="auto">
              <a:xfrm>
                <a:off x="3120" y="3168"/>
                <a:ext cx="1632"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5" name="Line 45"/>
              <p:cNvSpPr>
                <a:spLocks noChangeShapeType="1"/>
              </p:cNvSpPr>
              <p:nvPr/>
            </p:nvSpPr>
            <p:spPr bwMode="auto">
              <a:xfrm flipV="1">
                <a:off x="3120" y="2064"/>
                <a:ext cx="0" cy="11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66" name="Freeform 46"/>
              <p:cNvSpPr>
                <a:spLocks/>
              </p:cNvSpPr>
              <p:nvPr/>
            </p:nvSpPr>
            <p:spPr bwMode="auto">
              <a:xfrm>
                <a:off x="3456" y="2304"/>
                <a:ext cx="912" cy="530"/>
              </a:xfrm>
              <a:custGeom>
                <a:avLst/>
                <a:gdLst>
                  <a:gd name="T0" fmla="*/ 0 w 1296"/>
                  <a:gd name="T1" fmla="*/ 33 h 624"/>
                  <a:gd name="T2" fmla="*/ 20 w 1296"/>
                  <a:gd name="T3" fmla="*/ 0 h 624"/>
                  <a:gd name="T4" fmla="*/ 37 w 1296"/>
                  <a:gd name="T5" fmla="*/ 33 h 624"/>
                  <a:gd name="T6" fmla="*/ 55 w 1296"/>
                  <a:gd name="T7" fmla="*/ 144 h 624"/>
                  <a:gd name="T8" fmla="*/ 0 60000 65536"/>
                  <a:gd name="T9" fmla="*/ 0 60000 65536"/>
                  <a:gd name="T10" fmla="*/ 0 60000 65536"/>
                  <a:gd name="T11" fmla="*/ 0 60000 65536"/>
                  <a:gd name="T12" fmla="*/ 0 w 1296"/>
                  <a:gd name="T13" fmla="*/ 0 h 624"/>
                  <a:gd name="T14" fmla="*/ 1296 w 1296"/>
                  <a:gd name="T15" fmla="*/ 624 h 624"/>
                </a:gdLst>
                <a:ahLst/>
                <a:cxnLst>
                  <a:cxn ang="T8">
                    <a:pos x="T0" y="T1"/>
                  </a:cxn>
                  <a:cxn ang="T9">
                    <a:pos x="T2" y="T3"/>
                  </a:cxn>
                  <a:cxn ang="T10">
                    <a:pos x="T4" y="T5"/>
                  </a:cxn>
                  <a:cxn ang="T11">
                    <a:pos x="T6" y="T7"/>
                  </a:cxn>
                </a:cxnLst>
                <a:rect l="T12" t="T13" r="T14" b="T15"/>
                <a:pathLst>
                  <a:path w="1296" h="624">
                    <a:moveTo>
                      <a:pt x="0" y="144"/>
                    </a:moveTo>
                    <a:cubicBezTo>
                      <a:pt x="168" y="72"/>
                      <a:pt x="336" y="0"/>
                      <a:pt x="480" y="0"/>
                    </a:cubicBezTo>
                    <a:cubicBezTo>
                      <a:pt x="624" y="0"/>
                      <a:pt x="728" y="40"/>
                      <a:pt x="864" y="144"/>
                    </a:cubicBezTo>
                    <a:cubicBezTo>
                      <a:pt x="1000" y="248"/>
                      <a:pt x="1224" y="544"/>
                      <a:pt x="1296" y="624"/>
                    </a:cubicBezTo>
                  </a:path>
                </a:pathLst>
              </a:cu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67" name="Line 47"/>
              <p:cNvSpPr>
                <a:spLocks noChangeShapeType="1"/>
              </p:cNvSpPr>
              <p:nvPr/>
            </p:nvSpPr>
            <p:spPr bwMode="auto">
              <a:xfrm>
                <a:off x="3984" y="2352"/>
                <a:ext cx="144" cy="144"/>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70" name="Text Box 50"/>
              <p:cNvSpPr txBox="1">
                <a:spLocks noChangeArrowheads="1"/>
              </p:cNvSpPr>
              <p:nvPr/>
            </p:nvSpPr>
            <p:spPr bwMode="auto">
              <a:xfrm>
                <a:off x="4128" y="225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a:solidFill>
                      <a:srgbClr val="0000FF"/>
                    </a:solidFill>
                  </a:rPr>
                  <a:t>1</a:t>
                </a:r>
              </a:p>
            </p:txBody>
          </p:sp>
          <p:sp>
            <p:nvSpPr>
              <p:cNvPr id="6171" name="Text Box 51"/>
              <p:cNvSpPr txBox="1">
                <a:spLocks noChangeArrowheads="1"/>
              </p:cNvSpPr>
              <p:nvPr/>
            </p:nvSpPr>
            <p:spPr bwMode="auto">
              <a:xfrm>
                <a:off x="3358" y="2297"/>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spcBef>
                    <a:spcPct val="50000"/>
                  </a:spcBef>
                </a:pPr>
                <a:r>
                  <a:rPr kumimoji="1" lang="en-US" altLang="zh-CN" sz="2400">
                    <a:solidFill>
                      <a:srgbClr val="FF0000"/>
                    </a:solidFill>
                  </a:rPr>
                  <a:t>*</a:t>
                </a:r>
                <a:endParaRPr kumimoji="1" lang="en-US" altLang="zh-CN" sz="2400">
                  <a:solidFill>
                    <a:schemeClr val="tx1"/>
                  </a:solidFill>
                </a:endParaRPr>
              </a:p>
            </p:txBody>
          </p:sp>
          <p:sp>
            <p:nvSpPr>
              <p:cNvPr id="6172" name="Rectangle 52"/>
              <p:cNvSpPr>
                <a:spLocks noChangeArrowheads="1"/>
              </p:cNvSpPr>
              <p:nvPr/>
            </p:nvSpPr>
            <p:spPr bwMode="auto">
              <a:xfrm>
                <a:off x="4252" y="273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eaLnBrk="1" hangingPunct="1"/>
                <a:r>
                  <a:rPr kumimoji="1" lang="en-US" altLang="zh-CN" sz="2400">
                    <a:solidFill>
                      <a:srgbClr val="FF0000"/>
                    </a:solidFill>
                  </a:rPr>
                  <a:t>*</a:t>
                </a:r>
              </a:p>
            </p:txBody>
          </p:sp>
        </p:grpSp>
        <mc:AlternateContent xmlns:mc="http://schemas.openxmlformats.org/markup-compatibility/2006" xmlns:a14="http://schemas.microsoft.com/office/drawing/2010/main">
          <mc:Choice Requires="a14">
            <p:sp>
              <p:nvSpPr>
                <p:cNvPr id="42" name="文本框 41"/>
                <p:cNvSpPr txBox="1"/>
                <p:nvPr/>
              </p:nvSpPr>
              <p:spPr>
                <a:xfrm>
                  <a:off x="6873077" y="221565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6873077" y="2215655"/>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9555828" y="4082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9555828" y="4082033"/>
                  <a:ext cx="335220"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p:cNvSpPr txBox="1"/>
                <p:nvPr/>
              </p:nvSpPr>
              <p:spPr>
                <a:xfrm>
                  <a:off x="6920209" y="404724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6920209" y="4047242"/>
                  <a:ext cx="35022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9245465" y="3396180"/>
                  <a:ext cx="34464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9245465" y="3396180"/>
                  <a:ext cx="344645"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7402752" y="2499349"/>
                  <a:ext cx="3305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7402752" y="2499349"/>
                  <a:ext cx="330539" cy="430887"/>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文本框 50"/>
              <p:cNvSpPr txBox="1"/>
              <p:nvPr/>
            </p:nvSpPr>
            <p:spPr>
              <a:xfrm>
                <a:off x="7405762" y="5167701"/>
                <a:ext cx="20120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7405762" y="5167701"/>
                <a:ext cx="2012025" cy="430887"/>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95435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2352"/>
                                        </p:tgtEl>
                                        <p:attrNameLst>
                                          <p:attrName>style.visibility</p:attrName>
                                        </p:attrNameLst>
                                      </p:cBhvr>
                                      <p:to>
                                        <p:strVal val="visible"/>
                                      </p:to>
                                    </p:set>
                                    <p:animEffect transition="in" filter="wipe(left)">
                                      <p:cBhvr>
                                        <p:cTn id="7" dur="2000"/>
                                        <p:tgtEl>
                                          <p:spTgt spid="1423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2" grpId="0" autoUpdateAnimBg="0"/>
      <p:bldP spid="47" grpId="0"/>
      <p:bldP spid="51"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86" name="Text Box 38"/>
          <p:cNvSpPr txBox="1">
            <a:spLocks noChangeArrowheads="1"/>
          </p:cNvSpPr>
          <p:nvPr/>
        </p:nvSpPr>
        <p:spPr bwMode="auto">
          <a:xfrm>
            <a:off x="504571" y="416815"/>
            <a:ext cx="9042400" cy="3062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例：关于热功转换和热量传递过程，有下面一些叙述：</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（１）功可以完全变为热量，而热量不能完全变为功；</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（２）一切热机的效率都只能够小于１；</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（３）热量不能从低温物体向高温物体传递；</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（４）热量从高温物体向低温物体传递是不可逆的．</a:t>
            </a:r>
          </a:p>
          <a:p>
            <a:pPr eaLnBrk="1" hangingPunct="1">
              <a:spcBef>
                <a:spcPts val="6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以上这些叙述 </a:t>
            </a:r>
          </a:p>
        </p:txBody>
      </p:sp>
      <p:sp>
        <p:nvSpPr>
          <p:cNvPr id="27687" name="Text Box 39"/>
          <p:cNvSpPr txBox="1">
            <a:spLocks noChangeArrowheads="1"/>
          </p:cNvSpPr>
          <p:nvPr/>
        </p:nvSpPr>
        <p:spPr bwMode="auto">
          <a:xfrm>
            <a:off x="504571" y="3479192"/>
            <a:ext cx="58324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（Ａ）只有（２）、（４）正确． </a:t>
            </a:r>
          </a:p>
        </p:txBody>
      </p:sp>
      <p:sp>
        <p:nvSpPr>
          <p:cNvPr id="27688" name="Text Box 40"/>
          <p:cNvSpPr txBox="1">
            <a:spLocks noChangeArrowheads="1"/>
          </p:cNvSpPr>
          <p:nvPr/>
        </p:nvSpPr>
        <p:spPr bwMode="auto">
          <a:xfrm>
            <a:off x="504570" y="4080855"/>
            <a:ext cx="75612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（Ｂ）只有（２）、（３）、（４）正确．</a:t>
            </a:r>
          </a:p>
        </p:txBody>
      </p:sp>
      <p:sp>
        <p:nvSpPr>
          <p:cNvPr id="27689" name="Text Box 41"/>
          <p:cNvSpPr txBox="1">
            <a:spLocks noChangeArrowheads="1"/>
          </p:cNvSpPr>
          <p:nvPr/>
        </p:nvSpPr>
        <p:spPr bwMode="auto">
          <a:xfrm>
            <a:off x="504570" y="4682517"/>
            <a:ext cx="7345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（Ｃ）只有（１）、（３）、（４）正确．</a:t>
            </a:r>
          </a:p>
        </p:txBody>
      </p:sp>
      <p:sp>
        <p:nvSpPr>
          <p:cNvPr id="27690" name="Text Box 42"/>
          <p:cNvSpPr txBox="1">
            <a:spLocks noChangeArrowheads="1"/>
          </p:cNvSpPr>
          <p:nvPr/>
        </p:nvSpPr>
        <p:spPr bwMode="auto">
          <a:xfrm>
            <a:off x="504571" y="5284180"/>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（Ｄ）全部正确． </a:t>
            </a:r>
          </a:p>
        </p:txBody>
      </p:sp>
      <p:sp>
        <p:nvSpPr>
          <p:cNvPr id="27691" name="Text Box 43"/>
          <p:cNvSpPr txBox="1">
            <a:spLocks noChangeArrowheads="1"/>
          </p:cNvSpPr>
          <p:nvPr/>
        </p:nvSpPr>
        <p:spPr bwMode="auto">
          <a:xfrm>
            <a:off x="3369753" y="5885844"/>
            <a:ext cx="15128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（Ａ） </a:t>
            </a:r>
          </a:p>
        </p:txBody>
      </p:sp>
    </p:spTree>
    <p:extLst>
      <p:ext uri="{BB962C8B-B14F-4D97-AF65-F5344CB8AC3E}">
        <p14:creationId xmlns:p14="http://schemas.microsoft.com/office/powerpoint/2010/main" val="41263381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86"/>
                                        </p:tgtEl>
                                        <p:attrNameLst>
                                          <p:attrName>style.visibility</p:attrName>
                                        </p:attrNameLst>
                                      </p:cBhvr>
                                      <p:to>
                                        <p:strVal val="visible"/>
                                      </p:to>
                                    </p:set>
                                    <p:animEffect transition="in" filter="wipe(left)">
                                      <p:cBhvr>
                                        <p:cTn id="7" dur="500"/>
                                        <p:tgtEl>
                                          <p:spTgt spid="276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687"/>
                                        </p:tgtEl>
                                        <p:attrNameLst>
                                          <p:attrName>style.visibility</p:attrName>
                                        </p:attrNameLst>
                                      </p:cBhvr>
                                      <p:to>
                                        <p:strVal val="visible"/>
                                      </p:to>
                                    </p:set>
                                    <p:animEffect transition="in" filter="wipe(left)">
                                      <p:cBhvr>
                                        <p:cTn id="12" dur="500"/>
                                        <p:tgtEl>
                                          <p:spTgt spid="2768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688"/>
                                        </p:tgtEl>
                                        <p:attrNameLst>
                                          <p:attrName>style.visibility</p:attrName>
                                        </p:attrNameLst>
                                      </p:cBhvr>
                                      <p:to>
                                        <p:strVal val="visible"/>
                                      </p:to>
                                    </p:set>
                                    <p:animEffect transition="in" filter="wipe(left)">
                                      <p:cBhvr>
                                        <p:cTn id="17" dur="500"/>
                                        <p:tgtEl>
                                          <p:spTgt spid="2768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689"/>
                                        </p:tgtEl>
                                        <p:attrNameLst>
                                          <p:attrName>style.visibility</p:attrName>
                                        </p:attrNameLst>
                                      </p:cBhvr>
                                      <p:to>
                                        <p:strVal val="visible"/>
                                      </p:to>
                                    </p:set>
                                    <p:animEffect transition="in" filter="wipe(left)">
                                      <p:cBhvr>
                                        <p:cTn id="22" dur="500"/>
                                        <p:tgtEl>
                                          <p:spTgt spid="2768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690"/>
                                        </p:tgtEl>
                                        <p:attrNameLst>
                                          <p:attrName>style.visibility</p:attrName>
                                        </p:attrNameLst>
                                      </p:cBhvr>
                                      <p:to>
                                        <p:strVal val="visible"/>
                                      </p:to>
                                    </p:set>
                                    <p:animEffect transition="in" filter="wipe(left)">
                                      <p:cBhvr>
                                        <p:cTn id="27" dur="500"/>
                                        <p:tgtEl>
                                          <p:spTgt spid="2769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691"/>
                                        </p:tgtEl>
                                        <p:attrNameLst>
                                          <p:attrName>style.visibility</p:attrName>
                                        </p:attrNameLst>
                                      </p:cBhvr>
                                      <p:to>
                                        <p:strVal val="visible"/>
                                      </p:to>
                                    </p:set>
                                    <p:animEffect transition="in" filter="wipe(left)">
                                      <p:cBhvr>
                                        <p:cTn id="32" dur="500"/>
                                        <p:tgtEl>
                                          <p:spTgt spid="276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86" grpId="0"/>
      <p:bldP spid="27687" grpId="0"/>
      <p:bldP spid="27688" grpId="0"/>
      <p:bldP spid="27689" grpId="0"/>
      <p:bldP spid="27690" grpId="0"/>
      <p:bldP spid="27691"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44" name="Text Box 32"/>
          <p:cNvSpPr txBox="1">
            <a:spLocks noChangeArrowheads="1"/>
          </p:cNvSpPr>
          <p:nvPr/>
        </p:nvSpPr>
        <p:spPr bwMode="auto">
          <a:xfrm>
            <a:off x="616903" y="523241"/>
            <a:ext cx="67691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例：热力学第一定律表明： </a:t>
            </a:r>
          </a:p>
        </p:txBody>
      </p:sp>
      <p:sp>
        <p:nvSpPr>
          <p:cNvPr id="38945" name="Text Box 33"/>
          <p:cNvSpPr txBox="1">
            <a:spLocks noChangeArrowheads="1"/>
          </p:cNvSpPr>
          <p:nvPr/>
        </p:nvSpPr>
        <p:spPr bwMode="auto">
          <a:xfrm>
            <a:off x="616903" y="1086803"/>
            <a:ext cx="8343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（Ａ）系统对外作的功不可能大于系统从外界吸收的热量． </a:t>
            </a:r>
          </a:p>
        </p:txBody>
      </p:sp>
      <p:sp>
        <p:nvSpPr>
          <p:cNvPr id="38946" name="Text Box 34"/>
          <p:cNvSpPr txBox="1">
            <a:spLocks noChangeArrowheads="1"/>
          </p:cNvSpPr>
          <p:nvPr/>
        </p:nvSpPr>
        <p:spPr bwMode="auto">
          <a:xfrm>
            <a:off x="616904" y="2077403"/>
            <a:ext cx="705643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（Ｂ）系统内能的增量等于系统从外界吸收的热量． </a:t>
            </a:r>
          </a:p>
        </p:txBody>
      </p:sp>
      <p:sp>
        <p:nvSpPr>
          <p:cNvPr id="38947" name="Text Box 35"/>
          <p:cNvSpPr txBox="1">
            <a:spLocks noChangeArrowheads="1"/>
          </p:cNvSpPr>
          <p:nvPr/>
        </p:nvSpPr>
        <p:spPr bwMode="auto">
          <a:xfrm>
            <a:off x="616903" y="3068003"/>
            <a:ext cx="85328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（Ｃ）不可能存在这样的循环过程，在此循环过程中，外界对系统作的功不等于系统传给外界的热量． </a:t>
            </a:r>
          </a:p>
        </p:txBody>
      </p:sp>
      <p:sp>
        <p:nvSpPr>
          <p:cNvPr id="38948" name="Text Box 36"/>
          <p:cNvSpPr txBox="1">
            <a:spLocks noChangeArrowheads="1"/>
          </p:cNvSpPr>
          <p:nvPr/>
        </p:nvSpPr>
        <p:spPr bwMode="auto">
          <a:xfrm>
            <a:off x="616903" y="4058603"/>
            <a:ext cx="6985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（Ｄ）热机的效率不可能等于１． </a:t>
            </a:r>
          </a:p>
        </p:txBody>
      </p:sp>
      <p:sp>
        <p:nvSpPr>
          <p:cNvPr id="38949" name="Text Box 37"/>
          <p:cNvSpPr txBox="1">
            <a:spLocks noChangeArrowheads="1"/>
          </p:cNvSpPr>
          <p:nvPr/>
        </p:nvSpPr>
        <p:spPr bwMode="auto">
          <a:xfrm>
            <a:off x="3192908" y="5211573"/>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a:t>
            </a:r>
          </a:p>
        </p:txBody>
      </p:sp>
    </p:spTree>
    <p:extLst>
      <p:ext uri="{BB962C8B-B14F-4D97-AF65-F5344CB8AC3E}">
        <p14:creationId xmlns:p14="http://schemas.microsoft.com/office/powerpoint/2010/main" val="265909867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8944"/>
                                        </p:tgtEl>
                                        <p:attrNameLst>
                                          <p:attrName>style.visibility</p:attrName>
                                        </p:attrNameLst>
                                      </p:cBhvr>
                                      <p:to>
                                        <p:strVal val="visible"/>
                                      </p:to>
                                    </p:set>
                                    <p:animEffect transition="in" filter="wipe(left)">
                                      <p:cBhvr>
                                        <p:cTn id="7" dur="500"/>
                                        <p:tgtEl>
                                          <p:spTgt spid="389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8945"/>
                                        </p:tgtEl>
                                        <p:attrNameLst>
                                          <p:attrName>style.visibility</p:attrName>
                                        </p:attrNameLst>
                                      </p:cBhvr>
                                      <p:to>
                                        <p:strVal val="visible"/>
                                      </p:to>
                                    </p:set>
                                    <p:animEffect transition="in" filter="wipe(left)">
                                      <p:cBhvr>
                                        <p:cTn id="12" dur="500"/>
                                        <p:tgtEl>
                                          <p:spTgt spid="389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946"/>
                                        </p:tgtEl>
                                        <p:attrNameLst>
                                          <p:attrName>style.visibility</p:attrName>
                                        </p:attrNameLst>
                                      </p:cBhvr>
                                      <p:to>
                                        <p:strVal val="visible"/>
                                      </p:to>
                                    </p:set>
                                    <p:animEffect transition="in" filter="wipe(left)">
                                      <p:cBhvr>
                                        <p:cTn id="17" dur="500"/>
                                        <p:tgtEl>
                                          <p:spTgt spid="3894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947"/>
                                        </p:tgtEl>
                                        <p:attrNameLst>
                                          <p:attrName>style.visibility</p:attrName>
                                        </p:attrNameLst>
                                      </p:cBhvr>
                                      <p:to>
                                        <p:strVal val="visible"/>
                                      </p:to>
                                    </p:set>
                                    <p:animEffect transition="in" filter="wipe(left)">
                                      <p:cBhvr>
                                        <p:cTn id="22" dur="500"/>
                                        <p:tgtEl>
                                          <p:spTgt spid="3894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8948"/>
                                        </p:tgtEl>
                                        <p:attrNameLst>
                                          <p:attrName>style.visibility</p:attrName>
                                        </p:attrNameLst>
                                      </p:cBhvr>
                                      <p:to>
                                        <p:strVal val="visible"/>
                                      </p:to>
                                    </p:set>
                                    <p:animEffect transition="in" filter="wipe(left)">
                                      <p:cBhvr>
                                        <p:cTn id="27" dur="500"/>
                                        <p:tgtEl>
                                          <p:spTgt spid="3894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8949"/>
                                        </p:tgtEl>
                                        <p:attrNameLst>
                                          <p:attrName>style.visibility</p:attrName>
                                        </p:attrNameLst>
                                      </p:cBhvr>
                                      <p:to>
                                        <p:strVal val="visible"/>
                                      </p:to>
                                    </p:set>
                                    <p:animEffect transition="in" filter="wipe(left)">
                                      <p:cBhvr>
                                        <p:cTn id="32" dur="500"/>
                                        <p:tgtEl>
                                          <p:spTgt spid="389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44" grpId="0"/>
      <p:bldP spid="38945" grpId="0"/>
      <p:bldP spid="38946" grpId="0"/>
      <p:bldP spid="38947" grpId="0"/>
      <p:bldP spid="38948" grpId="0"/>
      <p:bldP spid="38949"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54" name="Text Box 90"/>
          <p:cNvSpPr txBox="1">
            <a:spLocks noChangeArrowheads="1"/>
          </p:cNvSpPr>
          <p:nvPr/>
        </p:nvSpPr>
        <p:spPr bwMode="auto">
          <a:xfrm>
            <a:off x="588392" y="513080"/>
            <a:ext cx="10396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3</a:t>
            </a:r>
            <a:r>
              <a:rPr lang="zh-CN" altLang="en-US" sz="2800" dirty="0">
                <a:solidFill>
                  <a:srgbClr val="0000FF"/>
                </a:solidFill>
                <a:latin typeface="微软雅黑" panose="020B0503020204020204" pitchFamily="34" charset="-122"/>
                <a:ea typeface="微软雅黑" panose="020B0503020204020204" pitchFamily="34" charset="-122"/>
              </a:rPr>
              <a:t>：“理想气体和单一热源接触作等温膨胀时，吸收的热量全部用来对外作功．”对此说法，有如下几种评论，哪种是正确的？ </a:t>
            </a:r>
          </a:p>
        </p:txBody>
      </p:sp>
      <p:sp>
        <p:nvSpPr>
          <p:cNvPr id="36955" name="Text Box 91"/>
          <p:cNvSpPr txBox="1">
            <a:spLocks noChangeArrowheads="1"/>
          </p:cNvSpPr>
          <p:nvPr/>
        </p:nvSpPr>
        <p:spPr bwMode="auto">
          <a:xfrm>
            <a:off x="588390" y="1871980"/>
            <a:ext cx="96894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（Ａ）不违反热力学第一定律，但违反热力学第二定律． </a:t>
            </a:r>
          </a:p>
        </p:txBody>
      </p:sp>
      <p:sp>
        <p:nvSpPr>
          <p:cNvPr id="36956" name="Text Box 92"/>
          <p:cNvSpPr txBox="1">
            <a:spLocks noChangeArrowheads="1"/>
          </p:cNvSpPr>
          <p:nvPr/>
        </p:nvSpPr>
        <p:spPr bwMode="auto">
          <a:xfrm>
            <a:off x="588392" y="2803843"/>
            <a:ext cx="1009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（Ｂ）不违反热力学第二定律，但违反热力学第一定律． </a:t>
            </a:r>
          </a:p>
        </p:txBody>
      </p:sp>
      <p:sp>
        <p:nvSpPr>
          <p:cNvPr id="36957" name="Text Box 93"/>
          <p:cNvSpPr txBox="1">
            <a:spLocks noChangeArrowheads="1"/>
          </p:cNvSpPr>
          <p:nvPr/>
        </p:nvSpPr>
        <p:spPr bwMode="auto">
          <a:xfrm>
            <a:off x="588392" y="3734118"/>
            <a:ext cx="9884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（Ｃ）不违反热力学第一定律，也不违反热力学第二定律． </a:t>
            </a:r>
          </a:p>
        </p:txBody>
      </p:sp>
      <p:sp>
        <p:nvSpPr>
          <p:cNvPr id="36958" name="Text Box 94"/>
          <p:cNvSpPr txBox="1">
            <a:spLocks noChangeArrowheads="1"/>
          </p:cNvSpPr>
          <p:nvPr/>
        </p:nvSpPr>
        <p:spPr bwMode="auto">
          <a:xfrm>
            <a:off x="588390" y="4665980"/>
            <a:ext cx="98845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（Ｄ）违反热力学第一定律，也违反热力学第二定律． </a:t>
            </a:r>
          </a:p>
        </p:txBody>
      </p:sp>
      <p:sp>
        <p:nvSpPr>
          <p:cNvPr id="36959" name="Text Box 95"/>
          <p:cNvSpPr txBox="1">
            <a:spLocks noChangeArrowheads="1"/>
          </p:cNvSpPr>
          <p:nvPr/>
        </p:nvSpPr>
        <p:spPr bwMode="auto">
          <a:xfrm>
            <a:off x="3577146" y="5596255"/>
            <a:ext cx="14398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 </a:t>
            </a:r>
          </a:p>
        </p:txBody>
      </p:sp>
    </p:spTree>
    <p:extLst>
      <p:ext uri="{BB962C8B-B14F-4D97-AF65-F5344CB8AC3E}">
        <p14:creationId xmlns:p14="http://schemas.microsoft.com/office/powerpoint/2010/main" val="364479036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954"/>
                                        </p:tgtEl>
                                        <p:attrNameLst>
                                          <p:attrName>style.visibility</p:attrName>
                                        </p:attrNameLst>
                                      </p:cBhvr>
                                      <p:to>
                                        <p:strVal val="visible"/>
                                      </p:to>
                                    </p:set>
                                    <p:animEffect transition="in" filter="wipe(left)">
                                      <p:cBhvr>
                                        <p:cTn id="7" dur="500"/>
                                        <p:tgtEl>
                                          <p:spTgt spid="3695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955"/>
                                        </p:tgtEl>
                                        <p:attrNameLst>
                                          <p:attrName>style.visibility</p:attrName>
                                        </p:attrNameLst>
                                      </p:cBhvr>
                                      <p:to>
                                        <p:strVal val="visible"/>
                                      </p:to>
                                    </p:set>
                                    <p:animEffect transition="in" filter="wipe(left)">
                                      <p:cBhvr>
                                        <p:cTn id="12" dur="500"/>
                                        <p:tgtEl>
                                          <p:spTgt spid="3695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956"/>
                                        </p:tgtEl>
                                        <p:attrNameLst>
                                          <p:attrName>style.visibility</p:attrName>
                                        </p:attrNameLst>
                                      </p:cBhvr>
                                      <p:to>
                                        <p:strVal val="visible"/>
                                      </p:to>
                                    </p:set>
                                    <p:animEffect transition="in" filter="wipe(left)">
                                      <p:cBhvr>
                                        <p:cTn id="17" dur="500"/>
                                        <p:tgtEl>
                                          <p:spTgt spid="3695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957"/>
                                        </p:tgtEl>
                                        <p:attrNameLst>
                                          <p:attrName>style.visibility</p:attrName>
                                        </p:attrNameLst>
                                      </p:cBhvr>
                                      <p:to>
                                        <p:strVal val="visible"/>
                                      </p:to>
                                    </p:set>
                                    <p:animEffect transition="in" filter="wipe(left)">
                                      <p:cBhvr>
                                        <p:cTn id="22" dur="500"/>
                                        <p:tgtEl>
                                          <p:spTgt spid="3695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958"/>
                                        </p:tgtEl>
                                        <p:attrNameLst>
                                          <p:attrName>style.visibility</p:attrName>
                                        </p:attrNameLst>
                                      </p:cBhvr>
                                      <p:to>
                                        <p:strVal val="visible"/>
                                      </p:to>
                                    </p:set>
                                    <p:animEffect transition="in" filter="wipe(left)">
                                      <p:cBhvr>
                                        <p:cTn id="27" dur="500"/>
                                        <p:tgtEl>
                                          <p:spTgt spid="369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6959"/>
                                        </p:tgtEl>
                                        <p:attrNameLst>
                                          <p:attrName>style.visibility</p:attrName>
                                        </p:attrNameLst>
                                      </p:cBhvr>
                                      <p:to>
                                        <p:strVal val="visible"/>
                                      </p:to>
                                    </p:set>
                                    <p:animEffect transition="in" filter="wipe(left)">
                                      <p:cBhvr>
                                        <p:cTn id="32" dur="500"/>
                                        <p:tgtEl>
                                          <p:spTgt spid="36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54" grpId="0"/>
      <p:bldP spid="36955" grpId="0"/>
      <p:bldP spid="36956" grpId="0"/>
      <p:bldP spid="36957" grpId="0"/>
      <p:bldP spid="36958" grpId="0"/>
      <p:bldP spid="36959"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48" name="Text Box 1084"/>
          <p:cNvSpPr txBox="1">
            <a:spLocks noChangeArrowheads="1"/>
          </p:cNvSpPr>
          <p:nvPr/>
        </p:nvSpPr>
        <p:spPr bwMode="auto">
          <a:xfrm>
            <a:off x="628142" y="549212"/>
            <a:ext cx="9503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例：根据热力学第二定律判断下列哪种说法是正确的</a:t>
            </a:r>
          </a:p>
        </p:txBody>
      </p:sp>
      <p:sp>
        <p:nvSpPr>
          <p:cNvPr id="37949" name="Text Box 1085"/>
          <p:cNvSpPr txBox="1">
            <a:spLocks noChangeArrowheads="1"/>
          </p:cNvSpPr>
          <p:nvPr/>
        </p:nvSpPr>
        <p:spPr bwMode="auto">
          <a:xfrm>
            <a:off x="628142" y="1190816"/>
            <a:ext cx="880846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（Ａ）热量能从高温物体传到低温物体，但不能从低温物体传到高温物体． </a:t>
            </a:r>
          </a:p>
        </p:txBody>
      </p:sp>
      <p:sp>
        <p:nvSpPr>
          <p:cNvPr id="37950" name="Text Box 1086"/>
          <p:cNvSpPr txBox="1">
            <a:spLocks noChangeArrowheads="1"/>
          </p:cNvSpPr>
          <p:nvPr/>
        </p:nvSpPr>
        <p:spPr bwMode="auto">
          <a:xfrm>
            <a:off x="628143" y="2294129"/>
            <a:ext cx="84042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（Ｂ）功可以全部变为热，但热不能全部变为功． </a:t>
            </a:r>
          </a:p>
        </p:txBody>
      </p:sp>
      <p:sp>
        <p:nvSpPr>
          <p:cNvPr id="37951" name="Text Box 1087"/>
          <p:cNvSpPr txBox="1">
            <a:spLocks noChangeArrowheads="1"/>
          </p:cNvSpPr>
          <p:nvPr/>
        </p:nvSpPr>
        <p:spPr bwMode="auto">
          <a:xfrm>
            <a:off x="628142" y="2971991"/>
            <a:ext cx="797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（Ｃ）气体能够自由膨胀，但不能自动收缩． </a:t>
            </a:r>
          </a:p>
        </p:txBody>
      </p:sp>
      <p:sp>
        <p:nvSpPr>
          <p:cNvPr id="37952" name="Text Box 1088"/>
          <p:cNvSpPr txBox="1">
            <a:spLocks noChangeArrowheads="1"/>
          </p:cNvSpPr>
          <p:nvPr/>
        </p:nvSpPr>
        <p:spPr bwMode="auto">
          <a:xfrm>
            <a:off x="628143" y="3648267"/>
            <a:ext cx="880846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（Ｄ）有规则运动的能量能够变为无规则运动的能量，但无规则运动的能量不能变为有规则运动的能量． </a:t>
            </a:r>
          </a:p>
        </p:txBody>
      </p:sp>
      <p:sp>
        <p:nvSpPr>
          <p:cNvPr id="37953" name="Text Box 1089"/>
          <p:cNvSpPr txBox="1">
            <a:spLocks noChangeArrowheads="1"/>
          </p:cNvSpPr>
          <p:nvPr/>
        </p:nvSpPr>
        <p:spPr bwMode="auto">
          <a:xfrm>
            <a:off x="3291016" y="4759538"/>
            <a:ext cx="1908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latin typeface="微软雅黑" panose="020B0503020204020204" pitchFamily="34" charset="-122"/>
                <a:ea typeface="微软雅黑" panose="020B0503020204020204" pitchFamily="34" charset="-122"/>
              </a:rPr>
              <a:t> </a:t>
            </a:r>
            <a:r>
              <a:rPr lang="zh-CN" altLang="en-US" sz="2800">
                <a:solidFill>
                  <a:srgbClr val="0000FF"/>
                </a:solidFill>
                <a:latin typeface="微软雅黑" panose="020B0503020204020204" pitchFamily="34" charset="-122"/>
                <a:ea typeface="微软雅黑" panose="020B0503020204020204" pitchFamily="34" charset="-122"/>
              </a:rPr>
              <a:t>（Ｃ） </a:t>
            </a:r>
          </a:p>
        </p:txBody>
      </p:sp>
    </p:spTree>
    <p:extLst>
      <p:ext uri="{BB962C8B-B14F-4D97-AF65-F5344CB8AC3E}">
        <p14:creationId xmlns:p14="http://schemas.microsoft.com/office/powerpoint/2010/main" val="173819980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948"/>
                                        </p:tgtEl>
                                        <p:attrNameLst>
                                          <p:attrName>style.visibility</p:attrName>
                                        </p:attrNameLst>
                                      </p:cBhvr>
                                      <p:to>
                                        <p:strVal val="visible"/>
                                      </p:to>
                                    </p:set>
                                    <p:animEffect transition="in" filter="wipe(left)">
                                      <p:cBhvr>
                                        <p:cTn id="7" dur="500"/>
                                        <p:tgtEl>
                                          <p:spTgt spid="3794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949"/>
                                        </p:tgtEl>
                                        <p:attrNameLst>
                                          <p:attrName>style.visibility</p:attrName>
                                        </p:attrNameLst>
                                      </p:cBhvr>
                                      <p:to>
                                        <p:strVal val="visible"/>
                                      </p:to>
                                    </p:set>
                                    <p:animEffect transition="in" filter="wipe(left)">
                                      <p:cBhvr>
                                        <p:cTn id="12" dur="500"/>
                                        <p:tgtEl>
                                          <p:spTgt spid="3794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950"/>
                                        </p:tgtEl>
                                        <p:attrNameLst>
                                          <p:attrName>style.visibility</p:attrName>
                                        </p:attrNameLst>
                                      </p:cBhvr>
                                      <p:to>
                                        <p:strVal val="visible"/>
                                      </p:to>
                                    </p:set>
                                    <p:animEffect transition="in" filter="wipe(left)">
                                      <p:cBhvr>
                                        <p:cTn id="17" dur="500"/>
                                        <p:tgtEl>
                                          <p:spTgt spid="3795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7951"/>
                                        </p:tgtEl>
                                        <p:attrNameLst>
                                          <p:attrName>style.visibility</p:attrName>
                                        </p:attrNameLst>
                                      </p:cBhvr>
                                      <p:to>
                                        <p:strVal val="visible"/>
                                      </p:to>
                                    </p:set>
                                    <p:animEffect transition="in" filter="wipe(left)">
                                      <p:cBhvr>
                                        <p:cTn id="22" dur="500"/>
                                        <p:tgtEl>
                                          <p:spTgt spid="379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952"/>
                                        </p:tgtEl>
                                        <p:attrNameLst>
                                          <p:attrName>style.visibility</p:attrName>
                                        </p:attrNameLst>
                                      </p:cBhvr>
                                      <p:to>
                                        <p:strVal val="visible"/>
                                      </p:to>
                                    </p:set>
                                    <p:animEffect transition="in" filter="wipe(left)">
                                      <p:cBhvr>
                                        <p:cTn id="27" dur="500"/>
                                        <p:tgtEl>
                                          <p:spTgt spid="379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7953"/>
                                        </p:tgtEl>
                                        <p:attrNameLst>
                                          <p:attrName>style.visibility</p:attrName>
                                        </p:attrNameLst>
                                      </p:cBhvr>
                                      <p:to>
                                        <p:strVal val="visible"/>
                                      </p:to>
                                    </p:set>
                                    <p:animEffect transition="in" filter="wipe(left)">
                                      <p:cBhvr>
                                        <p:cTn id="32" dur="500"/>
                                        <p:tgtEl>
                                          <p:spTgt spid="37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48" grpId="0"/>
      <p:bldP spid="37949" grpId="0"/>
      <p:bldP spid="37950" grpId="0"/>
      <p:bldP spid="37951" grpId="0"/>
      <p:bldP spid="37952" grpId="0"/>
      <p:bldP spid="3795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Text Box 3"/>
          <p:cNvSpPr txBox="1">
            <a:spLocks noChangeArrowheads="1"/>
          </p:cNvSpPr>
          <p:nvPr/>
        </p:nvSpPr>
        <p:spPr bwMode="auto">
          <a:xfrm>
            <a:off x="668783" y="567373"/>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例：根据热力学第二定律可知</a:t>
            </a:r>
          </a:p>
        </p:txBody>
      </p:sp>
      <p:sp>
        <p:nvSpPr>
          <p:cNvPr id="62468" name="Text Box 4"/>
          <p:cNvSpPr txBox="1">
            <a:spLocks noChangeArrowheads="1"/>
          </p:cNvSpPr>
          <p:nvPr/>
        </p:nvSpPr>
        <p:spPr bwMode="auto">
          <a:xfrm>
            <a:off x="668782" y="1294448"/>
            <a:ext cx="94261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（Ａ）功可以全部转换为热，但热不能全部转换为功． </a:t>
            </a:r>
          </a:p>
        </p:txBody>
      </p:sp>
      <p:sp>
        <p:nvSpPr>
          <p:cNvPr id="62469" name="Text Box 5"/>
          <p:cNvSpPr txBox="1">
            <a:spLocks noChangeArrowheads="1"/>
          </p:cNvSpPr>
          <p:nvPr/>
        </p:nvSpPr>
        <p:spPr bwMode="auto">
          <a:xfrm>
            <a:off x="668783" y="2025631"/>
            <a:ext cx="863371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（Ｂ）热可以从高温物体传到低温物体，但不能从低温物体传到高温物体．</a:t>
            </a:r>
          </a:p>
        </p:txBody>
      </p:sp>
      <p:sp>
        <p:nvSpPr>
          <p:cNvPr id="62470" name="Text Box 6"/>
          <p:cNvSpPr txBox="1">
            <a:spLocks noChangeArrowheads="1"/>
          </p:cNvSpPr>
          <p:nvPr/>
        </p:nvSpPr>
        <p:spPr bwMode="auto">
          <a:xfrm>
            <a:off x="668782" y="3178157"/>
            <a:ext cx="85169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（Ｃ）不可逆过程就是不能向相反方向进行的过程．</a:t>
            </a:r>
          </a:p>
        </p:txBody>
      </p:sp>
      <p:sp>
        <p:nvSpPr>
          <p:cNvPr id="62471" name="Text Box 7"/>
          <p:cNvSpPr txBox="1">
            <a:spLocks noChangeArrowheads="1"/>
          </p:cNvSpPr>
          <p:nvPr/>
        </p:nvSpPr>
        <p:spPr bwMode="auto">
          <a:xfrm>
            <a:off x="668782" y="3905232"/>
            <a:ext cx="67706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（Ｄ）一切自发过程都是不可逆的．</a:t>
            </a:r>
          </a:p>
        </p:txBody>
      </p:sp>
      <p:sp>
        <p:nvSpPr>
          <p:cNvPr id="62472" name="Text Box 8"/>
          <p:cNvSpPr txBox="1">
            <a:spLocks noChangeArrowheads="1"/>
          </p:cNvSpPr>
          <p:nvPr/>
        </p:nvSpPr>
        <p:spPr bwMode="auto">
          <a:xfrm>
            <a:off x="3414269" y="4632307"/>
            <a:ext cx="2519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a:t>
            </a:r>
            <a:endParaRPr lang="zh-CN" altLang="en-US" sz="2800" dirty="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600466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467"/>
                                        </p:tgtEl>
                                        <p:attrNameLst>
                                          <p:attrName>style.visibility</p:attrName>
                                        </p:attrNameLst>
                                      </p:cBhvr>
                                      <p:to>
                                        <p:strVal val="visible"/>
                                      </p:to>
                                    </p:set>
                                    <p:animEffect transition="in" filter="wipe(left)">
                                      <p:cBhvr>
                                        <p:cTn id="7" dur="500"/>
                                        <p:tgtEl>
                                          <p:spTgt spid="62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2468"/>
                                        </p:tgtEl>
                                        <p:attrNameLst>
                                          <p:attrName>style.visibility</p:attrName>
                                        </p:attrNameLst>
                                      </p:cBhvr>
                                      <p:to>
                                        <p:strVal val="visible"/>
                                      </p:to>
                                    </p:set>
                                    <p:animEffect transition="in" filter="wipe(left)">
                                      <p:cBhvr>
                                        <p:cTn id="12" dur="500"/>
                                        <p:tgtEl>
                                          <p:spTgt spid="62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469"/>
                                        </p:tgtEl>
                                        <p:attrNameLst>
                                          <p:attrName>style.visibility</p:attrName>
                                        </p:attrNameLst>
                                      </p:cBhvr>
                                      <p:to>
                                        <p:strVal val="visible"/>
                                      </p:to>
                                    </p:set>
                                    <p:animEffect transition="in" filter="wipe(left)">
                                      <p:cBhvr>
                                        <p:cTn id="17" dur="500"/>
                                        <p:tgtEl>
                                          <p:spTgt spid="6246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470"/>
                                        </p:tgtEl>
                                        <p:attrNameLst>
                                          <p:attrName>style.visibility</p:attrName>
                                        </p:attrNameLst>
                                      </p:cBhvr>
                                      <p:to>
                                        <p:strVal val="visible"/>
                                      </p:to>
                                    </p:set>
                                    <p:animEffect transition="in" filter="wipe(left)">
                                      <p:cBhvr>
                                        <p:cTn id="22" dur="500"/>
                                        <p:tgtEl>
                                          <p:spTgt spid="6247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1"/>
                                        </p:tgtEl>
                                        <p:attrNameLst>
                                          <p:attrName>style.visibility</p:attrName>
                                        </p:attrNameLst>
                                      </p:cBhvr>
                                      <p:to>
                                        <p:strVal val="visible"/>
                                      </p:to>
                                    </p:set>
                                    <p:animEffect transition="in" filter="wipe(left)">
                                      <p:cBhvr>
                                        <p:cTn id="27" dur="500"/>
                                        <p:tgtEl>
                                          <p:spTgt spid="6247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2472"/>
                                        </p:tgtEl>
                                        <p:attrNameLst>
                                          <p:attrName>style.visibility</p:attrName>
                                        </p:attrNameLst>
                                      </p:cBhvr>
                                      <p:to>
                                        <p:strVal val="visible"/>
                                      </p:to>
                                    </p:set>
                                    <p:animEffect transition="in" filter="wipe(left)">
                                      <p:cBhvr>
                                        <p:cTn id="32" dur="500"/>
                                        <p:tgtEl>
                                          <p:spTgt spid="624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p:bldP spid="62468" grpId="0"/>
      <p:bldP spid="62469" grpId="0"/>
      <p:bldP spid="62470" grpId="0"/>
      <p:bldP spid="62471" grpId="0"/>
      <p:bldP spid="6247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Text Box 3"/>
          <p:cNvSpPr txBox="1">
            <a:spLocks noChangeArrowheads="1"/>
          </p:cNvSpPr>
          <p:nvPr/>
        </p:nvSpPr>
        <p:spPr bwMode="auto">
          <a:xfrm>
            <a:off x="593471" y="540957"/>
            <a:ext cx="8064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zh-CN" altLang="en-US" sz="2800">
                <a:solidFill>
                  <a:srgbClr val="0000FF"/>
                </a:solidFill>
                <a:latin typeface="微软雅黑" panose="020B0503020204020204" pitchFamily="34" charset="-122"/>
                <a:ea typeface="微软雅黑" panose="020B0503020204020204" pitchFamily="34" charset="-122"/>
              </a:rPr>
              <a:t>热力学第二定律表明</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63492" name="Text Box 4"/>
          <p:cNvSpPr txBox="1">
            <a:spLocks noChangeArrowheads="1"/>
          </p:cNvSpPr>
          <p:nvPr/>
        </p:nvSpPr>
        <p:spPr bwMode="auto">
          <a:xfrm>
            <a:off x="593472" y="1191832"/>
            <a:ext cx="100013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（Ａ）不可能从单一热源吸收热量使之全部变为有用的功．</a:t>
            </a:r>
          </a:p>
        </p:txBody>
      </p:sp>
      <p:sp>
        <p:nvSpPr>
          <p:cNvPr id="63493" name="Text Box 5"/>
          <p:cNvSpPr txBox="1">
            <a:spLocks noChangeArrowheads="1"/>
          </p:cNvSpPr>
          <p:nvPr/>
        </p:nvSpPr>
        <p:spPr bwMode="auto">
          <a:xfrm>
            <a:off x="593470" y="2110574"/>
            <a:ext cx="100013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（Ｂ）在一个可逆过程中，工作物质净吸热等于对外作的功．</a:t>
            </a:r>
          </a:p>
        </p:txBody>
      </p:sp>
      <p:sp>
        <p:nvSpPr>
          <p:cNvPr id="63494" name="Text Box 6"/>
          <p:cNvSpPr txBox="1">
            <a:spLocks noChangeArrowheads="1"/>
          </p:cNvSpPr>
          <p:nvPr/>
        </p:nvSpPr>
        <p:spPr bwMode="auto">
          <a:xfrm>
            <a:off x="593472" y="3029316"/>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（Ｃ）摩擦生热的过程是不可逆的．</a:t>
            </a:r>
          </a:p>
        </p:txBody>
      </p:sp>
      <p:sp>
        <p:nvSpPr>
          <p:cNvPr id="63495" name="Text Box 7"/>
          <p:cNvSpPr txBox="1">
            <a:spLocks noChangeArrowheads="1"/>
          </p:cNvSpPr>
          <p:nvPr/>
        </p:nvSpPr>
        <p:spPr bwMode="auto">
          <a:xfrm>
            <a:off x="593470" y="3943952"/>
            <a:ext cx="101598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（Ｄ）热量不可能从温度低的物体传到温度高的物体．</a:t>
            </a:r>
          </a:p>
        </p:txBody>
      </p:sp>
      <p:sp>
        <p:nvSpPr>
          <p:cNvPr id="63496" name="Text Box 8"/>
          <p:cNvSpPr txBox="1">
            <a:spLocks noChangeArrowheads="1"/>
          </p:cNvSpPr>
          <p:nvPr/>
        </p:nvSpPr>
        <p:spPr bwMode="auto">
          <a:xfrm>
            <a:off x="3291459" y="4858587"/>
            <a:ext cx="21605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（Ｃ）</a:t>
            </a:r>
            <a:endParaRPr lang="zh-CN" altLang="en-US" sz="2800" dirty="0">
              <a:solidFill>
                <a:srgbClr val="3333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46297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3491"/>
                                        </p:tgtEl>
                                        <p:attrNameLst>
                                          <p:attrName>style.visibility</p:attrName>
                                        </p:attrNameLst>
                                      </p:cBhvr>
                                      <p:to>
                                        <p:strVal val="visible"/>
                                      </p:to>
                                    </p:set>
                                    <p:animEffect transition="in" filter="wipe(left)">
                                      <p:cBhvr>
                                        <p:cTn id="7" dur="500"/>
                                        <p:tgtEl>
                                          <p:spTgt spid="6349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3492"/>
                                        </p:tgtEl>
                                        <p:attrNameLst>
                                          <p:attrName>style.visibility</p:attrName>
                                        </p:attrNameLst>
                                      </p:cBhvr>
                                      <p:to>
                                        <p:strVal val="visible"/>
                                      </p:to>
                                    </p:set>
                                    <p:animEffect transition="in" filter="wipe(left)">
                                      <p:cBhvr>
                                        <p:cTn id="12" dur="500"/>
                                        <p:tgtEl>
                                          <p:spTgt spid="6349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3493"/>
                                        </p:tgtEl>
                                        <p:attrNameLst>
                                          <p:attrName>style.visibility</p:attrName>
                                        </p:attrNameLst>
                                      </p:cBhvr>
                                      <p:to>
                                        <p:strVal val="visible"/>
                                      </p:to>
                                    </p:set>
                                    <p:animEffect transition="in" filter="wipe(left)">
                                      <p:cBhvr>
                                        <p:cTn id="17" dur="500"/>
                                        <p:tgtEl>
                                          <p:spTgt spid="6349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494"/>
                                        </p:tgtEl>
                                        <p:attrNameLst>
                                          <p:attrName>style.visibility</p:attrName>
                                        </p:attrNameLst>
                                      </p:cBhvr>
                                      <p:to>
                                        <p:strVal val="visible"/>
                                      </p:to>
                                    </p:set>
                                    <p:animEffect transition="in" filter="wipe(left)">
                                      <p:cBhvr>
                                        <p:cTn id="22" dur="500"/>
                                        <p:tgtEl>
                                          <p:spTgt spid="6349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495"/>
                                        </p:tgtEl>
                                        <p:attrNameLst>
                                          <p:attrName>style.visibility</p:attrName>
                                        </p:attrNameLst>
                                      </p:cBhvr>
                                      <p:to>
                                        <p:strVal val="visible"/>
                                      </p:to>
                                    </p:set>
                                    <p:animEffect transition="in" filter="wipe(left)">
                                      <p:cBhvr>
                                        <p:cTn id="27" dur="500"/>
                                        <p:tgtEl>
                                          <p:spTgt spid="6349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496"/>
                                        </p:tgtEl>
                                        <p:attrNameLst>
                                          <p:attrName>style.visibility</p:attrName>
                                        </p:attrNameLst>
                                      </p:cBhvr>
                                      <p:to>
                                        <p:strVal val="visible"/>
                                      </p:to>
                                    </p:set>
                                    <p:animEffect transition="in" filter="wipe(left)">
                                      <p:cBhvr>
                                        <p:cTn id="32" dur="500"/>
                                        <p:tgtEl>
                                          <p:spTgt spid="63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p:bldP spid="63492" grpId="0"/>
      <p:bldP spid="63493" grpId="0"/>
      <p:bldP spid="63494" grpId="0"/>
      <p:bldP spid="63495" grpId="0"/>
      <p:bldP spid="6349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750062" y="2377694"/>
            <a:ext cx="742950" cy="858838"/>
            <a:chOff x="1616982" y="1979050"/>
            <a:chExt cx="743946" cy="859387"/>
          </a:xfrm>
        </p:grpSpPr>
        <p:grpSp>
          <p:nvGrpSpPr>
            <p:cNvPr id="95302" name="组合 4"/>
            <p:cNvGrpSpPr>
              <a:grpSpLocks/>
            </p:cNvGrpSpPr>
            <p:nvPr/>
          </p:nvGrpSpPr>
          <p:grpSpPr bwMode="auto">
            <a:xfrm>
              <a:off x="1616982" y="2412325"/>
              <a:ext cx="743946" cy="426112"/>
              <a:chOff x="1459367" y="2127931"/>
              <a:chExt cx="5060950" cy="2898775"/>
            </a:xfrm>
          </p:grpSpPr>
          <p:sp>
            <p:nvSpPr>
              <p:cNvPr id="9530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30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grpSp>
        <p:nvGrpSpPr>
          <p:cNvPr id="9" name="组合 8"/>
          <p:cNvGrpSpPr>
            <a:grpSpLocks/>
          </p:cNvGrpSpPr>
          <p:nvPr/>
        </p:nvGrpSpPr>
        <p:grpSpPr bwMode="auto">
          <a:xfrm>
            <a:off x="4847400" y="2384044"/>
            <a:ext cx="744537" cy="860425"/>
            <a:chOff x="1616982" y="3488536"/>
            <a:chExt cx="743946" cy="859387"/>
          </a:xfrm>
        </p:grpSpPr>
        <p:grpSp>
          <p:nvGrpSpPr>
            <p:cNvPr id="95298" name="组合 9"/>
            <p:cNvGrpSpPr>
              <a:grpSpLocks/>
            </p:cNvGrpSpPr>
            <p:nvPr/>
          </p:nvGrpSpPr>
          <p:grpSpPr bwMode="auto">
            <a:xfrm>
              <a:off x="1616982" y="3921811"/>
              <a:ext cx="743946" cy="426112"/>
              <a:chOff x="1459367" y="2127931"/>
              <a:chExt cx="5060950" cy="2898775"/>
            </a:xfrm>
          </p:grpSpPr>
          <p:sp>
            <p:nvSpPr>
              <p:cNvPr id="953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grpSp>
        <p:nvGrpSpPr>
          <p:cNvPr id="14" name="组合 13"/>
          <p:cNvGrpSpPr>
            <a:grpSpLocks/>
          </p:cNvGrpSpPr>
          <p:nvPr/>
        </p:nvGrpSpPr>
        <p:grpSpPr bwMode="auto">
          <a:xfrm>
            <a:off x="750062" y="4743069"/>
            <a:ext cx="742950" cy="858838"/>
            <a:chOff x="1616982" y="4998022"/>
            <a:chExt cx="743946" cy="859387"/>
          </a:xfrm>
        </p:grpSpPr>
        <p:grpSp>
          <p:nvGrpSpPr>
            <p:cNvPr id="95294" name="组合 14"/>
            <p:cNvGrpSpPr>
              <a:grpSpLocks/>
            </p:cNvGrpSpPr>
            <p:nvPr/>
          </p:nvGrpSpPr>
          <p:grpSpPr bwMode="auto">
            <a:xfrm>
              <a:off x="1616982" y="5431297"/>
              <a:ext cx="743946" cy="426112"/>
              <a:chOff x="1459367" y="2127931"/>
              <a:chExt cx="5060950" cy="2898775"/>
            </a:xfrm>
          </p:grpSpPr>
          <p:sp>
            <p:nvSpPr>
              <p:cNvPr id="952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grpSp>
        <p:nvGrpSpPr>
          <p:cNvPr id="22" name="组合 21"/>
          <p:cNvGrpSpPr>
            <a:grpSpLocks/>
          </p:cNvGrpSpPr>
          <p:nvPr/>
        </p:nvGrpSpPr>
        <p:grpSpPr bwMode="auto">
          <a:xfrm>
            <a:off x="524637" y="344107"/>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9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7" name="组合 26"/>
          <p:cNvGrpSpPr>
            <a:grpSpLocks/>
          </p:cNvGrpSpPr>
          <p:nvPr/>
        </p:nvGrpSpPr>
        <p:grpSpPr bwMode="auto">
          <a:xfrm>
            <a:off x="4847400" y="4743069"/>
            <a:ext cx="744537" cy="858838"/>
            <a:chOff x="1616982" y="4998022"/>
            <a:chExt cx="743946" cy="859387"/>
          </a:xfrm>
        </p:grpSpPr>
        <p:grpSp>
          <p:nvGrpSpPr>
            <p:cNvPr id="95288" name="组合 27"/>
            <p:cNvGrpSpPr>
              <a:grpSpLocks/>
            </p:cNvGrpSpPr>
            <p:nvPr/>
          </p:nvGrpSpPr>
          <p:grpSpPr bwMode="auto">
            <a:xfrm>
              <a:off x="1616982" y="5431297"/>
              <a:ext cx="743946" cy="426112"/>
              <a:chOff x="1459367" y="2127931"/>
              <a:chExt cx="5060950" cy="2898775"/>
            </a:xfrm>
          </p:grpSpPr>
          <p:sp>
            <p:nvSpPr>
              <p:cNvPr id="952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grpSp>
        <p:nvGrpSpPr>
          <p:cNvPr id="33" name="组合 32"/>
          <p:cNvGrpSpPr>
            <a:grpSpLocks/>
          </p:cNvGrpSpPr>
          <p:nvPr/>
        </p:nvGrpSpPr>
        <p:grpSpPr bwMode="auto">
          <a:xfrm>
            <a:off x="4750562" y="2455482"/>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8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627950" y="512382"/>
            <a:ext cx="8251825"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0057</a:t>
            </a:r>
            <a:r>
              <a:rPr kumimoji="1" lang="zh-CN" altLang="en-US" sz="2800" b="1" dirty="0">
                <a:solidFill>
                  <a:srgbClr val="0000FF"/>
                </a:solidFill>
                <a:latin typeface="楷体" pitchFamily="49" charset="-122"/>
                <a:ea typeface="楷体" pitchFamily="49" charset="-122"/>
              </a:rPr>
              <a:t>下列四个假想的循环过程，哪个可行？</a:t>
            </a:r>
          </a:p>
        </p:txBody>
      </p:sp>
      <p:grpSp>
        <p:nvGrpSpPr>
          <p:cNvPr id="40" name="Group 70"/>
          <p:cNvGrpSpPr>
            <a:grpSpLocks/>
          </p:cNvGrpSpPr>
          <p:nvPr/>
        </p:nvGrpSpPr>
        <p:grpSpPr bwMode="auto">
          <a:xfrm>
            <a:off x="1165987" y="1488694"/>
            <a:ext cx="3579813" cy="2611438"/>
            <a:chOff x="796" y="754"/>
            <a:chExt cx="2255" cy="1645"/>
          </a:xfrm>
        </p:grpSpPr>
        <p:sp>
          <p:nvSpPr>
            <p:cNvPr id="95275" name="Line 4"/>
            <p:cNvSpPr>
              <a:spLocks noChangeShapeType="1"/>
            </p:cNvSpPr>
            <p:nvPr/>
          </p:nvSpPr>
          <p:spPr bwMode="auto">
            <a:xfrm>
              <a:off x="110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76" name="Line 5"/>
            <p:cNvSpPr>
              <a:spLocks noChangeShapeType="1"/>
            </p:cNvSpPr>
            <p:nvPr/>
          </p:nvSpPr>
          <p:spPr bwMode="auto">
            <a:xfrm flipV="1">
              <a:off x="110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77" name="Text Box 6"/>
                <p:cNvSpPr txBox="1">
                  <a:spLocks noChangeArrowheads="1"/>
                </p:cNvSpPr>
                <p:nvPr/>
              </p:nvSpPr>
              <p:spPr bwMode="auto">
                <a:xfrm>
                  <a:off x="79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77" name="Text Box 6"/>
                <p:cNvSpPr txBox="1">
                  <a:spLocks noRot="1" noChangeAspect="1" noMove="1" noResize="1" noEditPoints="1" noAdjustHandles="1" noChangeArrowheads="1" noChangeShapeType="1" noTextEdit="1"/>
                </p:cNvSpPr>
                <p:nvPr/>
              </p:nvSpPr>
              <p:spPr bwMode="auto">
                <a:xfrm>
                  <a:off x="796" y="754"/>
                  <a:ext cx="480" cy="327"/>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78" name="Text Box 7"/>
                <p:cNvSpPr txBox="1">
                  <a:spLocks noChangeArrowheads="1"/>
                </p:cNvSpPr>
                <p:nvPr/>
              </p:nvSpPr>
              <p:spPr bwMode="auto">
                <a:xfrm>
                  <a:off x="2571" y="2072"/>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78" name="Text Box 7"/>
                <p:cNvSpPr txBox="1">
                  <a:spLocks noRot="1" noChangeAspect="1" noMove="1" noResize="1" noEditPoints="1" noAdjustHandles="1" noChangeArrowheads="1" noChangeShapeType="1" noTextEdit="1"/>
                </p:cNvSpPr>
                <p:nvPr/>
              </p:nvSpPr>
              <p:spPr bwMode="auto">
                <a:xfrm>
                  <a:off x="2571" y="2072"/>
                  <a:ext cx="480" cy="327"/>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nvGrpSpPr>
            <p:cNvPr id="95279" name="Group 69"/>
            <p:cNvGrpSpPr>
              <a:grpSpLocks/>
            </p:cNvGrpSpPr>
            <p:nvPr/>
          </p:nvGrpSpPr>
          <p:grpSpPr bwMode="auto">
            <a:xfrm>
              <a:off x="1393" y="1024"/>
              <a:ext cx="864" cy="987"/>
              <a:chOff x="1393" y="1024"/>
              <a:chExt cx="864" cy="987"/>
            </a:xfrm>
          </p:grpSpPr>
          <p:sp>
            <p:nvSpPr>
              <p:cNvPr id="95283" name="Freeform 9"/>
              <p:cNvSpPr>
                <a:spLocks/>
              </p:cNvSpPr>
              <p:nvPr/>
            </p:nvSpPr>
            <p:spPr bwMode="auto">
              <a:xfrm>
                <a:off x="1393" y="1024"/>
                <a:ext cx="864" cy="494"/>
              </a:xfrm>
              <a:custGeom>
                <a:avLst/>
                <a:gdLst>
                  <a:gd name="T0" fmla="*/ 0 w 864"/>
                  <a:gd name="T1" fmla="*/ 0 h 528"/>
                  <a:gd name="T2" fmla="*/ 384 w 864"/>
                  <a:gd name="T3" fmla="*/ 294 h 528"/>
                  <a:gd name="T4" fmla="*/ 864 w 864"/>
                  <a:gd name="T5" fmla="*/ 462 h 528"/>
                  <a:gd name="T6" fmla="*/ 0 60000 65536"/>
                  <a:gd name="T7" fmla="*/ 0 60000 65536"/>
                  <a:gd name="T8" fmla="*/ 0 60000 65536"/>
                  <a:gd name="T9" fmla="*/ 0 w 864"/>
                  <a:gd name="T10" fmla="*/ 0 h 528"/>
                  <a:gd name="T11" fmla="*/ 864 w 864"/>
                  <a:gd name="T12" fmla="*/ 528 h 528"/>
                </a:gdLst>
                <a:ahLst/>
                <a:cxnLst>
                  <a:cxn ang="T6">
                    <a:pos x="T0" y="T1"/>
                  </a:cxn>
                  <a:cxn ang="T7">
                    <a:pos x="T2" y="T3"/>
                  </a:cxn>
                  <a:cxn ang="T8">
                    <a:pos x="T4" y="T5"/>
                  </a:cxn>
                </a:cxnLst>
                <a:rect l="T9" t="T10" r="T11" b="T12"/>
                <a:pathLst>
                  <a:path w="864" h="528">
                    <a:moveTo>
                      <a:pt x="0" y="0"/>
                    </a:moveTo>
                    <a:cubicBezTo>
                      <a:pt x="120" y="124"/>
                      <a:pt x="240" y="248"/>
                      <a:pt x="384" y="336"/>
                    </a:cubicBezTo>
                    <a:cubicBezTo>
                      <a:pt x="528" y="424"/>
                      <a:pt x="696" y="476"/>
                      <a:pt x="864" y="528"/>
                    </a:cubicBezTo>
                  </a:path>
                </a:pathLst>
              </a:custGeom>
              <a:noFill/>
              <a:ln w="25400" cmpd="sng">
                <a:solidFill>
                  <a:srgbClr val="FF3300"/>
                </a:solidFill>
                <a:round/>
                <a:headEnd/>
                <a:tailEnd type="triangle" w="sm" len="lg"/>
              </a:ln>
            </p:spPr>
            <p:txBody>
              <a:bodyPr wrap="none" anchor="ctr"/>
              <a:lstStyle/>
              <a:p>
                <a:endParaRPr lang="zh-CN" altLang="en-US"/>
              </a:p>
            </p:txBody>
          </p:sp>
          <p:sp>
            <p:nvSpPr>
              <p:cNvPr id="95284" name="Line 10"/>
              <p:cNvSpPr>
                <a:spLocks noChangeShapeType="1"/>
              </p:cNvSpPr>
              <p:nvPr/>
            </p:nvSpPr>
            <p:spPr bwMode="auto">
              <a:xfrm>
                <a:off x="2257" y="1518"/>
                <a:ext cx="0" cy="493"/>
              </a:xfrm>
              <a:prstGeom prst="line">
                <a:avLst/>
              </a:prstGeom>
              <a:noFill/>
              <a:ln w="25400">
                <a:solidFill>
                  <a:srgbClr val="FF3300"/>
                </a:solidFill>
                <a:round/>
                <a:headEnd/>
                <a:tailEnd type="triangle" w="sm" len="lg"/>
              </a:ln>
            </p:spPr>
            <p:txBody>
              <a:bodyPr wrap="none" anchor="ctr"/>
              <a:lstStyle/>
              <a:p>
                <a:endParaRPr lang="zh-CN" altLang="en-US"/>
              </a:p>
            </p:txBody>
          </p:sp>
          <p:sp>
            <p:nvSpPr>
              <p:cNvPr id="95285" name="Freeform 11"/>
              <p:cNvSpPr>
                <a:spLocks/>
              </p:cNvSpPr>
              <p:nvPr/>
            </p:nvSpPr>
            <p:spPr bwMode="auto">
              <a:xfrm>
                <a:off x="1393" y="1024"/>
                <a:ext cx="864" cy="987"/>
              </a:xfrm>
              <a:custGeom>
                <a:avLst/>
                <a:gdLst>
                  <a:gd name="T0" fmla="*/ 0 w 864"/>
                  <a:gd name="T1" fmla="*/ 0 h 1056"/>
                  <a:gd name="T2" fmla="*/ 384 w 864"/>
                  <a:gd name="T3" fmla="*/ 629 h 1056"/>
                  <a:gd name="T4" fmla="*/ 864 w 864"/>
                  <a:gd name="T5" fmla="*/ 923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3300"/>
                </a:solidFill>
                <a:round/>
                <a:headEnd type="triangle" w="sm" len="lg"/>
                <a:tailEnd type="none" w="sm" len="lg"/>
              </a:ln>
            </p:spPr>
            <p:txBody>
              <a:bodyPr wrap="none" anchor="ctr"/>
              <a:lstStyle/>
              <a:p>
                <a:endParaRPr lang="zh-CN" altLang="en-US"/>
              </a:p>
            </p:txBody>
          </p:sp>
        </p:grpSp>
        <p:sp>
          <p:nvSpPr>
            <p:cNvPr id="95280" name="Text Box 15"/>
            <p:cNvSpPr txBox="1">
              <a:spLocks noChangeArrowheads="1"/>
            </p:cNvSpPr>
            <p:nvPr/>
          </p:nvSpPr>
          <p:spPr bwMode="auto">
            <a:xfrm>
              <a:off x="1681" y="980"/>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81" name="Text Box 16"/>
            <p:cNvSpPr txBox="1">
              <a:spLocks noChangeArrowheads="1"/>
            </p:cNvSpPr>
            <p:nvPr/>
          </p:nvSpPr>
          <p:spPr bwMode="auto">
            <a:xfrm>
              <a:off x="1200" y="1584"/>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82" name="Text Box 62"/>
                <p:cNvSpPr txBox="1">
                  <a:spLocks noChangeArrowheads="1"/>
                </p:cNvSpPr>
                <p:nvPr/>
              </p:nvSpPr>
              <p:spPr bwMode="auto">
                <a:xfrm>
                  <a:off x="844" y="201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82" name="Text Box 62"/>
                <p:cNvSpPr txBox="1">
                  <a:spLocks noRot="1" noChangeAspect="1" noMove="1" noResize="1" noEditPoints="1" noAdjustHandles="1" noChangeArrowheads="1" noChangeShapeType="1" noTextEdit="1"/>
                </p:cNvSpPr>
                <p:nvPr/>
              </p:nvSpPr>
              <p:spPr bwMode="auto">
                <a:xfrm>
                  <a:off x="844" y="2016"/>
                  <a:ext cx="317"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3" name="Group 72"/>
          <p:cNvGrpSpPr>
            <a:grpSpLocks/>
          </p:cNvGrpSpPr>
          <p:nvPr/>
        </p:nvGrpSpPr>
        <p:grpSpPr bwMode="auto">
          <a:xfrm>
            <a:off x="5337938" y="1504569"/>
            <a:ext cx="3592514" cy="2587625"/>
            <a:chOff x="729" y="2301"/>
            <a:chExt cx="2263" cy="1630"/>
          </a:xfrm>
        </p:grpSpPr>
        <p:sp>
          <p:nvSpPr>
            <p:cNvPr id="95265" name="Line 31"/>
            <p:cNvSpPr>
              <a:spLocks noChangeShapeType="1"/>
            </p:cNvSpPr>
            <p:nvPr/>
          </p:nvSpPr>
          <p:spPr bwMode="auto">
            <a:xfrm>
              <a:off x="1057" y="3777"/>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66" name="Line 32"/>
            <p:cNvSpPr>
              <a:spLocks noChangeShapeType="1"/>
            </p:cNvSpPr>
            <p:nvPr/>
          </p:nvSpPr>
          <p:spPr bwMode="auto">
            <a:xfrm flipV="1">
              <a:off x="1057" y="2476"/>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67" name="Text Box 33"/>
                <p:cNvSpPr txBox="1">
                  <a:spLocks noChangeArrowheads="1"/>
                </p:cNvSpPr>
                <p:nvPr/>
              </p:nvSpPr>
              <p:spPr bwMode="auto">
                <a:xfrm>
                  <a:off x="729" y="2301"/>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67" name="Text Box 33"/>
                <p:cNvSpPr txBox="1">
                  <a:spLocks noRot="1" noChangeAspect="1" noMove="1" noResize="1" noEditPoints="1" noAdjustHandles="1" noChangeArrowheads="1" noChangeShapeType="1" noTextEdit="1"/>
                </p:cNvSpPr>
                <p:nvPr/>
              </p:nvSpPr>
              <p:spPr bwMode="auto">
                <a:xfrm>
                  <a:off x="729" y="2301"/>
                  <a:ext cx="480" cy="327"/>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8" name="Text Box 34"/>
                <p:cNvSpPr txBox="1">
                  <a:spLocks noChangeArrowheads="1"/>
                </p:cNvSpPr>
                <p:nvPr/>
              </p:nvSpPr>
              <p:spPr bwMode="auto">
                <a:xfrm>
                  <a:off x="2512" y="360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8" name="Text Box 34"/>
                <p:cNvSpPr txBox="1">
                  <a:spLocks noRot="1" noChangeAspect="1" noMove="1" noResize="1" noEditPoints="1" noAdjustHandles="1" noChangeArrowheads="1" noChangeShapeType="1" noTextEdit="1"/>
                </p:cNvSpPr>
                <p:nvPr/>
              </p:nvSpPr>
              <p:spPr bwMode="auto">
                <a:xfrm>
                  <a:off x="2512" y="3604"/>
                  <a:ext cx="480" cy="327"/>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95269" name="Line 36"/>
            <p:cNvSpPr>
              <a:spLocks noChangeShapeType="1"/>
            </p:cNvSpPr>
            <p:nvPr/>
          </p:nvSpPr>
          <p:spPr bwMode="auto">
            <a:xfrm flipH="1">
              <a:off x="1393" y="2656"/>
              <a:ext cx="0" cy="538"/>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70" name="Freeform 37"/>
            <p:cNvSpPr>
              <a:spLocks/>
            </p:cNvSpPr>
            <p:nvPr/>
          </p:nvSpPr>
          <p:spPr bwMode="auto">
            <a:xfrm rot="4541250" flipH="1">
              <a:off x="1317" y="2698"/>
              <a:ext cx="1175" cy="808"/>
            </a:xfrm>
            <a:custGeom>
              <a:avLst/>
              <a:gdLst>
                <a:gd name="T0" fmla="*/ 0 w 864"/>
                <a:gd name="T1" fmla="*/ 0 h 1056"/>
                <a:gd name="T2" fmla="*/ 710 w 864"/>
                <a:gd name="T3" fmla="*/ 422 h 1056"/>
                <a:gd name="T4" fmla="*/ 1598 w 864"/>
                <a:gd name="T5" fmla="*/ 618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1" name="Freeform 38"/>
            <p:cNvSpPr>
              <a:spLocks/>
            </p:cNvSpPr>
            <p:nvPr/>
          </p:nvSpPr>
          <p:spPr bwMode="auto">
            <a:xfrm>
              <a:off x="1393" y="3194"/>
              <a:ext cx="1055" cy="359"/>
            </a:xfrm>
            <a:custGeom>
              <a:avLst/>
              <a:gdLst>
                <a:gd name="T0" fmla="*/ 0 w 1200"/>
                <a:gd name="T1" fmla="*/ 0 h 384"/>
                <a:gd name="T2" fmla="*/ 408 w 1200"/>
                <a:gd name="T3" fmla="*/ 251 h 384"/>
                <a:gd name="T4" fmla="*/ 928 w 1200"/>
                <a:gd name="T5" fmla="*/ 336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cubicBezTo>
                    <a:pt x="164" y="112"/>
                    <a:pt x="328" y="224"/>
                    <a:pt x="528" y="288"/>
                  </a:cubicBezTo>
                  <a:cubicBezTo>
                    <a:pt x="728" y="352"/>
                    <a:pt x="1088" y="368"/>
                    <a:pt x="1200" y="384"/>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2" name="Text Box 42"/>
            <p:cNvSpPr txBox="1">
              <a:spLocks noChangeArrowheads="1"/>
            </p:cNvSpPr>
            <p:nvPr/>
          </p:nvSpPr>
          <p:spPr bwMode="auto">
            <a:xfrm>
              <a:off x="1200" y="3321"/>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p:sp>
          <p:nvSpPr>
            <p:cNvPr id="95273" name="Text Box 43"/>
            <p:cNvSpPr txBox="1">
              <a:spLocks noChangeArrowheads="1"/>
            </p:cNvSpPr>
            <p:nvPr/>
          </p:nvSpPr>
          <p:spPr bwMode="auto">
            <a:xfrm>
              <a:off x="1729" y="2835"/>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74" name="Text Box 64"/>
                <p:cNvSpPr txBox="1">
                  <a:spLocks noChangeArrowheads="1"/>
                </p:cNvSpPr>
                <p:nvPr/>
              </p:nvSpPr>
              <p:spPr bwMode="auto">
                <a:xfrm>
                  <a:off x="786" y="3552"/>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74" name="Text Box 64"/>
                <p:cNvSpPr txBox="1">
                  <a:spLocks noRot="1" noChangeAspect="1" noMove="1" noResize="1" noEditPoints="1" noAdjustHandles="1" noChangeArrowheads="1" noChangeShapeType="1" noTextEdit="1"/>
                </p:cNvSpPr>
                <p:nvPr/>
              </p:nvSpPr>
              <p:spPr bwMode="auto">
                <a:xfrm>
                  <a:off x="786" y="3552"/>
                  <a:ext cx="317" cy="327"/>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grpSp>
      <p:grpSp>
        <p:nvGrpSpPr>
          <p:cNvPr id="65" name="Group 73"/>
          <p:cNvGrpSpPr>
            <a:grpSpLocks/>
          </p:cNvGrpSpPr>
          <p:nvPr/>
        </p:nvGrpSpPr>
        <p:grpSpPr bwMode="auto">
          <a:xfrm>
            <a:off x="1142176" y="3939794"/>
            <a:ext cx="3624263" cy="2592388"/>
            <a:chOff x="3326" y="754"/>
            <a:chExt cx="2283" cy="1633"/>
          </a:xfrm>
        </p:grpSpPr>
        <p:sp>
          <p:nvSpPr>
            <p:cNvPr id="95255" name="Line 18"/>
            <p:cNvSpPr>
              <a:spLocks noChangeShapeType="1"/>
            </p:cNvSpPr>
            <p:nvPr/>
          </p:nvSpPr>
          <p:spPr bwMode="auto">
            <a:xfrm>
              <a:off x="366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56" name="Line 19"/>
            <p:cNvSpPr>
              <a:spLocks noChangeShapeType="1"/>
            </p:cNvSpPr>
            <p:nvPr/>
          </p:nvSpPr>
          <p:spPr bwMode="auto">
            <a:xfrm flipV="1">
              <a:off x="366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57" name="Text Box 20"/>
                <p:cNvSpPr txBox="1">
                  <a:spLocks noChangeArrowheads="1"/>
                </p:cNvSpPr>
                <p:nvPr/>
              </p:nvSpPr>
              <p:spPr bwMode="auto">
                <a:xfrm>
                  <a:off x="332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57" name="Text Box 20"/>
                <p:cNvSpPr txBox="1">
                  <a:spLocks noRot="1" noChangeAspect="1" noMove="1" noResize="1" noEditPoints="1" noAdjustHandles="1" noChangeArrowheads="1" noChangeShapeType="1" noTextEdit="1"/>
                </p:cNvSpPr>
                <p:nvPr/>
              </p:nvSpPr>
              <p:spPr bwMode="auto">
                <a:xfrm>
                  <a:off x="3326" y="754"/>
                  <a:ext cx="480" cy="327"/>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95258" name="Line 22"/>
            <p:cNvSpPr>
              <a:spLocks noChangeShapeType="1"/>
            </p:cNvSpPr>
            <p:nvPr/>
          </p:nvSpPr>
          <p:spPr bwMode="auto">
            <a:xfrm>
              <a:off x="4015" y="1152"/>
              <a:ext cx="528" cy="0"/>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59" name="Freeform 23"/>
            <p:cNvSpPr>
              <a:spLocks/>
            </p:cNvSpPr>
            <p:nvPr/>
          </p:nvSpPr>
          <p:spPr bwMode="auto">
            <a:xfrm>
              <a:off x="4543" y="1152"/>
              <a:ext cx="528" cy="808"/>
            </a:xfrm>
            <a:custGeom>
              <a:avLst/>
              <a:gdLst>
                <a:gd name="T0" fmla="*/ 0 w 384"/>
                <a:gd name="T1" fmla="*/ 0 h 768"/>
                <a:gd name="T2" fmla="*/ 272 w 384"/>
                <a:gd name="T3" fmla="*/ 585 h 768"/>
                <a:gd name="T4" fmla="*/ 726 w 384"/>
                <a:gd name="T5" fmla="*/ 850 h 768"/>
                <a:gd name="T6" fmla="*/ 0 60000 65536"/>
                <a:gd name="T7" fmla="*/ 0 60000 65536"/>
                <a:gd name="T8" fmla="*/ 0 60000 65536"/>
                <a:gd name="T9" fmla="*/ 0 w 384"/>
                <a:gd name="T10" fmla="*/ 0 h 768"/>
                <a:gd name="T11" fmla="*/ 384 w 384"/>
                <a:gd name="T12" fmla="*/ 768 h 768"/>
              </a:gdLst>
              <a:ahLst/>
              <a:cxnLst>
                <a:cxn ang="T6">
                  <a:pos x="T0" y="T1"/>
                </a:cxn>
                <a:cxn ang="T7">
                  <a:pos x="T2" y="T3"/>
                </a:cxn>
                <a:cxn ang="T8">
                  <a:pos x="T4" y="T5"/>
                </a:cxn>
              </a:cxnLst>
              <a:rect l="T9" t="T10" r="T11" b="T12"/>
              <a:pathLst>
                <a:path w="384" h="768">
                  <a:moveTo>
                    <a:pt x="0" y="0"/>
                  </a:moveTo>
                  <a:cubicBezTo>
                    <a:pt x="40" y="200"/>
                    <a:pt x="80" y="400"/>
                    <a:pt x="144" y="528"/>
                  </a:cubicBezTo>
                  <a:cubicBezTo>
                    <a:pt x="208" y="656"/>
                    <a:pt x="296" y="712"/>
                    <a:pt x="384" y="768"/>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60" name="Freeform 24"/>
            <p:cNvSpPr>
              <a:spLocks/>
            </p:cNvSpPr>
            <p:nvPr/>
          </p:nvSpPr>
          <p:spPr bwMode="auto">
            <a:xfrm>
              <a:off x="4015" y="1152"/>
              <a:ext cx="1056" cy="808"/>
            </a:xfrm>
            <a:custGeom>
              <a:avLst/>
              <a:gdLst>
                <a:gd name="T0" fmla="*/ 0 w 1056"/>
                <a:gd name="T1" fmla="*/ 0 h 864"/>
                <a:gd name="T2" fmla="*/ 48 w 1056"/>
                <a:gd name="T3" fmla="*/ 168 h 864"/>
                <a:gd name="T4" fmla="*/ 192 w 1056"/>
                <a:gd name="T5" fmla="*/ 420 h 864"/>
                <a:gd name="T6" fmla="*/ 624 w 1056"/>
                <a:gd name="T7" fmla="*/ 671 h 864"/>
                <a:gd name="T8" fmla="*/ 1056 w 1056"/>
                <a:gd name="T9" fmla="*/ 756 h 864"/>
                <a:gd name="T10" fmla="*/ 0 60000 65536"/>
                <a:gd name="T11" fmla="*/ 0 60000 65536"/>
                <a:gd name="T12" fmla="*/ 0 60000 65536"/>
                <a:gd name="T13" fmla="*/ 0 60000 65536"/>
                <a:gd name="T14" fmla="*/ 0 60000 65536"/>
                <a:gd name="T15" fmla="*/ 0 w 1056"/>
                <a:gd name="T16" fmla="*/ 0 h 864"/>
                <a:gd name="T17" fmla="*/ 1056 w 1056"/>
                <a:gd name="T18" fmla="*/ 864 h 864"/>
              </a:gdLst>
              <a:ahLst/>
              <a:cxnLst>
                <a:cxn ang="T10">
                  <a:pos x="T0" y="T1"/>
                </a:cxn>
                <a:cxn ang="T11">
                  <a:pos x="T2" y="T3"/>
                </a:cxn>
                <a:cxn ang="T12">
                  <a:pos x="T4" y="T5"/>
                </a:cxn>
                <a:cxn ang="T13">
                  <a:pos x="T6" y="T7"/>
                </a:cxn>
                <a:cxn ang="T14">
                  <a:pos x="T8" y="T9"/>
                </a:cxn>
              </a:cxnLst>
              <a:rect l="T15" t="T16" r="T17" b="T18"/>
              <a:pathLst>
                <a:path w="1056" h="864">
                  <a:moveTo>
                    <a:pt x="0" y="0"/>
                  </a:moveTo>
                  <a:cubicBezTo>
                    <a:pt x="8" y="56"/>
                    <a:pt x="16" y="112"/>
                    <a:pt x="48" y="192"/>
                  </a:cubicBezTo>
                  <a:cubicBezTo>
                    <a:pt x="80" y="272"/>
                    <a:pt x="96" y="384"/>
                    <a:pt x="192" y="480"/>
                  </a:cubicBezTo>
                  <a:cubicBezTo>
                    <a:pt x="288" y="576"/>
                    <a:pt x="480" y="704"/>
                    <a:pt x="624" y="768"/>
                  </a:cubicBezTo>
                  <a:cubicBezTo>
                    <a:pt x="768" y="832"/>
                    <a:pt x="912" y="848"/>
                    <a:pt x="1056" y="864"/>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61" name="Text Box 28"/>
            <p:cNvSpPr txBox="1">
              <a:spLocks noChangeArrowheads="1"/>
            </p:cNvSpPr>
            <p:nvPr/>
          </p:nvSpPr>
          <p:spPr bwMode="auto">
            <a:xfrm>
              <a:off x="4752" y="1339"/>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62" name="Text Box 29"/>
            <p:cNvSpPr txBox="1">
              <a:spLocks noChangeArrowheads="1"/>
            </p:cNvSpPr>
            <p:nvPr/>
          </p:nvSpPr>
          <p:spPr bwMode="auto">
            <a:xfrm>
              <a:off x="3744" y="1632"/>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63" name="Text Box 48"/>
                <p:cNvSpPr txBox="1">
                  <a:spLocks noChangeArrowheads="1"/>
                </p:cNvSpPr>
                <p:nvPr/>
              </p:nvSpPr>
              <p:spPr bwMode="auto">
                <a:xfrm>
                  <a:off x="5129" y="2060"/>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3" name="Text Box 48"/>
                <p:cNvSpPr txBox="1">
                  <a:spLocks noRot="1" noChangeAspect="1" noMove="1" noResize="1" noEditPoints="1" noAdjustHandles="1" noChangeArrowheads="1" noChangeShapeType="1" noTextEdit="1"/>
                </p:cNvSpPr>
                <p:nvPr/>
              </p:nvSpPr>
              <p:spPr bwMode="auto">
                <a:xfrm>
                  <a:off x="5129" y="2060"/>
                  <a:ext cx="480" cy="327"/>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4" name="Text Box 63"/>
                <p:cNvSpPr txBox="1">
                  <a:spLocks noChangeArrowheads="1"/>
                </p:cNvSpPr>
                <p:nvPr/>
              </p:nvSpPr>
              <p:spPr bwMode="auto">
                <a:xfrm>
                  <a:off x="3388" y="200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64" name="Text Box 63"/>
                <p:cNvSpPr txBox="1">
                  <a:spLocks noRot="1" noChangeAspect="1" noMove="1" noResize="1" noEditPoints="1" noAdjustHandles="1" noChangeArrowheads="1" noChangeShapeType="1" noTextEdit="1"/>
                </p:cNvSpPr>
                <p:nvPr/>
              </p:nvSpPr>
              <p:spPr bwMode="auto">
                <a:xfrm>
                  <a:off x="3388" y="2006"/>
                  <a:ext cx="317" cy="327"/>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p:grpSp>
      <p:grpSp>
        <p:nvGrpSpPr>
          <p:cNvPr id="77" name="Group 75"/>
          <p:cNvGrpSpPr>
            <a:grpSpLocks/>
          </p:cNvGrpSpPr>
          <p:nvPr/>
        </p:nvGrpSpPr>
        <p:grpSpPr bwMode="auto">
          <a:xfrm>
            <a:off x="5333175" y="3928681"/>
            <a:ext cx="3622675" cy="2546349"/>
            <a:chOff x="3302" y="2419"/>
            <a:chExt cx="2282" cy="1604"/>
          </a:xfrm>
        </p:grpSpPr>
        <p:sp>
          <p:nvSpPr>
            <p:cNvPr id="95244" name="Line 45"/>
            <p:cNvSpPr>
              <a:spLocks noChangeShapeType="1"/>
            </p:cNvSpPr>
            <p:nvPr/>
          </p:nvSpPr>
          <p:spPr bwMode="auto">
            <a:xfrm>
              <a:off x="3640" y="3894"/>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45" name="Line 46"/>
            <p:cNvSpPr>
              <a:spLocks noChangeShapeType="1"/>
            </p:cNvSpPr>
            <p:nvPr/>
          </p:nvSpPr>
          <p:spPr bwMode="auto">
            <a:xfrm flipV="1">
              <a:off x="3640" y="2594"/>
              <a:ext cx="0" cy="13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46" name="Text Box 47"/>
                <p:cNvSpPr txBox="1">
                  <a:spLocks noChangeArrowheads="1"/>
                </p:cNvSpPr>
                <p:nvPr/>
              </p:nvSpPr>
              <p:spPr bwMode="auto">
                <a:xfrm>
                  <a:off x="3302" y="2419"/>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46" name="Text Box 47"/>
                <p:cNvSpPr txBox="1">
                  <a:spLocks noRot="1" noChangeAspect="1" noMove="1" noResize="1" noEditPoints="1" noAdjustHandles="1" noChangeArrowheads="1" noChangeShapeType="1" noTextEdit="1"/>
                </p:cNvSpPr>
                <p:nvPr/>
              </p:nvSpPr>
              <p:spPr bwMode="auto">
                <a:xfrm>
                  <a:off x="3302" y="2419"/>
                  <a:ext cx="480" cy="327"/>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47" name="Text Box 49"/>
                <p:cNvSpPr txBox="1">
                  <a:spLocks noChangeArrowheads="1"/>
                </p:cNvSpPr>
                <p:nvPr/>
              </p:nvSpPr>
              <p:spPr bwMode="auto">
                <a:xfrm>
                  <a:off x="5104" y="3696"/>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47" name="Text Box 49"/>
                <p:cNvSpPr txBox="1">
                  <a:spLocks noRot="1" noChangeAspect="1" noMove="1" noResize="1" noEditPoints="1" noAdjustHandles="1" noChangeArrowheads="1" noChangeShapeType="1" noTextEdit="1"/>
                </p:cNvSpPr>
                <p:nvPr/>
              </p:nvSpPr>
              <p:spPr bwMode="auto">
                <a:xfrm>
                  <a:off x="5104" y="3696"/>
                  <a:ext cx="480" cy="327"/>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p:sp>
          <p:nvSpPr>
            <p:cNvPr id="95248" name="Freeform 51"/>
            <p:cNvSpPr>
              <a:spLocks/>
            </p:cNvSpPr>
            <p:nvPr/>
          </p:nvSpPr>
          <p:spPr bwMode="auto">
            <a:xfrm>
              <a:off x="3880" y="2818"/>
              <a:ext cx="733" cy="237"/>
            </a:xfrm>
            <a:custGeom>
              <a:avLst/>
              <a:gdLst>
                <a:gd name="T0" fmla="*/ 0 w 528"/>
                <a:gd name="T1" fmla="*/ 0 h 240"/>
                <a:gd name="T2" fmla="*/ 462 w 528"/>
                <a:gd name="T3" fmla="*/ 188 h 240"/>
                <a:gd name="T4" fmla="*/ 1018 w 528"/>
                <a:gd name="T5" fmla="*/ 234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0"/>
                  </a:moveTo>
                  <a:cubicBezTo>
                    <a:pt x="76" y="76"/>
                    <a:pt x="152" y="152"/>
                    <a:pt x="240" y="192"/>
                  </a:cubicBezTo>
                  <a:cubicBezTo>
                    <a:pt x="328" y="232"/>
                    <a:pt x="428" y="236"/>
                    <a:pt x="528" y="240"/>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49" name="Freeform 52"/>
            <p:cNvSpPr>
              <a:spLocks/>
            </p:cNvSpPr>
            <p:nvPr/>
          </p:nvSpPr>
          <p:spPr bwMode="auto">
            <a:xfrm>
              <a:off x="4613" y="3055"/>
              <a:ext cx="467" cy="570"/>
            </a:xfrm>
            <a:custGeom>
              <a:avLst/>
              <a:gdLst>
                <a:gd name="T0" fmla="*/ 0 w 336"/>
                <a:gd name="T1" fmla="*/ 0 h 576"/>
                <a:gd name="T2" fmla="*/ 185 w 336"/>
                <a:gd name="T3" fmla="*/ 329 h 576"/>
                <a:gd name="T4" fmla="*/ 649 w 336"/>
                <a:gd name="T5" fmla="*/ 564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cubicBezTo>
                    <a:pt x="20" y="120"/>
                    <a:pt x="40" y="240"/>
                    <a:pt x="96" y="336"/>
                  </a:cubicBezTo>
                  <a:cubicBezTo>
                    <a:pt x="152" y="432"/>
                    <a:pt x="244" y="504"/>
                    <a:pt x="336" y="57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50" name="Freeform 53"/>
            <p:cNvSpPr>
              <a:spLocks/>
            </p:cNvSpPr>
            <p:nvPr/>
          </p:nvSpPr>
          <p:spPr bwMode="auto">
            <a:xfrm>
              <a:off x="3880" y="2818"/>
              <a:ext cx="1200" cy="807"/>
            </a:xfrm>
            <a:custGeom>
              <a:avLst/>
              <a:gdLst>
                <a:gd name="T0" fmla="*/ 0 w 864"/>
                <a:gd name="T1" fmla="*/ 0 h 816"/>
                <a:gd name="T2" fmla="*/ 740 w 864"/>
                <a:gd name="T3" fmla="*/ 610 h 816"/>
                <a:gd name="T4" fmla="*/ 1667 w 864"/>
                <a:gd name="T5" fmla="*/ 798 h 816"/>
                <a:gd name="T6" fmla="*/ 0 60000 65536"/>
                <a:gd name="T7" fmla="*/ 0 60000 65536"/>
                <a:gd name="T8" fmla="*/ 0 60000 65536"/>
                <a:gd name="T9" fmla="*/ 0 w 864"/>
                <a:gd name="T10" fmla="*/ 0 h 816"/>
                <a:gd name="T11" fmla="*/ 864 w 864"/>
                <a:gd name="T12" fmla="*/ 816 h 816"/>
              </a:gdLst>
              <a:ahLst/>
              <a:cxnLst>
                <a:cxn ang="T6">
                  <a:pos x="T0" y="T1"/>
                </a:cxn>
                <a:cxn ang="T7">
                  <a:pos x="T2" y="T3"/>
                </a:cxn>
                <a:cxn ang="T8">
                  <a:pos x="T4" y="T5"/>
                </a:cxn>
              </a:cxnLst>
              <a:rect l="T9" t="T10" r="T11" b="T12"/>
              <a:pathLst>
                <a:path w="864" h="816">
                  <a:moveTo>
                    <a:pt x="0" y="0"/>
                  </a:moveTo>
                  <a:cubicBezTo>
                    <a:pt x="120" y="244"/>
                    <a:pt x="240" y="488"/>
                    <a:pt x="384" y="624"/>
                  </a:cubicBezTo>
                  <a:cubicBezTo>
                    <a:pt x="528" y="760"/>
                    <a:pt x="696" y="788"/>
                    <a:pt x="864" y="816"/>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51" name="Text Box 57"/>
            <p:cNvSpPr txBox="1">
              <a:spLocks noChangeArrowheads="1"/>
            </p:cNvSpPr>
            <p:nvPr/>
          </p:nvSpPr>
          <p:spPr bwMode="auto">
            <a:xfrm>
              <a:off x="3784" y="331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2" name="Text Box 58"/>
            <p:cNvSpPr txBox="1">
              <a:spLocks noChangeArrowheads="1"/>
            </p:cNvSpPr>
            <p:nvPr/>
          </p:nvSpPr>
          <p:spPr bwMode="auto">
            <a:xfrm>
              <a:off x="4704" y="309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3" name="Text Box 59"/>
            <p:cNvSpPr txBox="1">
              <a:spLocks noChangeArrowheads="1"/>
            </p:cNvSpPr>
            <p:nvPr/>
          </p:nvSpPr>
          <p:spPr bwMode="auto">
            <a:xfrm>
              <a:off x="4032" y="2659"/>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54" name="Text Box 65"/>
                <p:cNvSpPr txBox="1">
                  <a:spLocks noChangeArrowheads="1"/>
                </p:cNvSpPr>
                <p:nvPr/>
              </p:nvSpPr>
              <p:spPr bwMode="auto">
                <a:xfrm>
                  <a:off x="3368" y="3687"/>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54" name="Text Box 65"/>
                <p:cNvSpPr txBox="1">
                  <a:spLocks noRot="1" noChangeAspect="1" noMove="1" noResize="1" noEditPoints="1" noAdjustHandles="1" noChangeArrowheads="1" noChangeShapeType="1" noTextEdit="1"/>
                </p:cNvSpPr>
                <p:nvPr/>
              </p:nvSpPr>
              <p:spPr bwMode="auto">
                <a:xfrm>
                  <a:off x="3368" y="3687"/>
                  <a:ext cx="317" cy="327"/>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2397087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par>
                          <p:cTn id="38" fill="hold">
                            <p:stCondLst>
                              <p:cond delay="4250"/>
                            </p:stCondLst>
                            <p:childTnLst>
                              <p:par>
                                <p:cTn id="39" presetID="2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par>
                          <p:cTn id="42" fill="hold">
                            <p:stCondLst>
                              <p:cond delay="4750"/>
                            </p:stCondLst>
                            <p:childTnLst>
                              <p:par>
                                <p:cTn id="43" presetID="22" presetClass="entr" presetSubtype="8"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AutoShape 4"/>
          <p:cNvSpPr>
            <a:spLocks noChangeArrowheads="1"/>
          </p:cNvSpPr>
          <p:nvPr/>
        </p:nvSpPr>
        <p:spPr bwMode="auto">
          <a:xfrm>
            <a:off x="2063750" y="693738"/>
            <a:ext cx="2736850" cy="1511300"/>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35174" name="Text Box 6"/>
          <p:cNvSpPr txBox="1">
            <a:spLocks noChangeArrowheads="1"/>
          </p:cNvSpPr>
          <p:nvPr/>
        </p:nvSpPr>
        <p:spPr bwMode="auto">
          <a:xfrm>
            <a:off x="1847851" y="2703514"/>
            <a:ext cx="962024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怎样区别内能与热量？下面哪种说法是正确的？（</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）物体的温度越高，则热量越多；（</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）物体的温度越高，则内能越大。</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5194" name="Object 26"/>
          <p:cNvGraphicFramePr>
            <a:graphicFrameLocks noChangeAspect="1"/>
          </p:cNvGraphicFramePr>
          <p:nvPr>
            <p:extLst>
              <p:ext uri="{D42A27DB-BD31-4B8C-83A1-F6EECF244321}">
                <p14:modId xmlns:p14="http://schemas.microsoft.com/office/powerpoint/2010/main" val="3149576531"/>
              </p:ext>
            </p:extLst>
          </p:nvPr>
        </p:nvGraphicFramePr>
        <p:xfrm>
          <a:off x="9637715" y="2703514"/>
          <a:ext cx="485236" cy="538152"/>
        </p:xfrm>
        <a:graphic>
          <a:graphicData uri="http://schemas.openxmlformats.org/presentationml/2006/ole">
            <mc:AlternateContent xmlns:mc="http://schemas.openxmlformats.org/markup-compatibility/2006">
              <mc:Choice xmlns:v="urn:schemas-microsoft-com:vml" Requires="v">
                <p:oleObj spid="_x0000_s103501" name="公式" r:id="rId3" imgW="114120" imgH="126720" progId="Equation.3">
                  <p:embed/>
                </p:oleObj>
              </mc:Choice>
              <mc:Fallback>
                <p:oleObj name="公式" r:id="rId3" imgW="114120" imgH="126720" progId="Equation.3">
                  <p:embed/>
                  <p:pic>
                    <p:nvPicPr>
                      <p:cNvPr id="135194"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7715" y="2703514"/>
                        <a:ext cx="485236" cy="538152"/>
                      </a:xfrm>
                      <a:prstGeom prst="rect">
                        <a:avLst/>
                      </a:prstGeom>
                      <a:noFill/>
                      <a:ln>
                        <a:noFill/>
                      </a:ln>
                      <a:effectLst/>
                      <a:extLst/>
                    </p:spPr>
                  </p:pic>
                </p:oleObj>
              </mc:Fallback>
            </mc:AlternateContent>
          </a:graphicData>
        </a:graphic>
      </p:graphicFrame>
      <p:sp>
        <p:nvSpPr>
          <p:cNvPr id="135196" name="Text Box 28"/>
          <p:cNvSpPr txBox="1">
            <a:spLocks noChangeArrowheads="1"/>
          </p:cNvSpPr>
          <p:nvPr/>
        </p:nvSpPr>
        <p:spPr bwMode="auto">
          <a:xfrm>
            <a:off x="6054204" y="3134399"/>
            <a:ext cx="4735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3600" dirty="0">
                <a:solidFill>
                  <a:srgbClr val="FF339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415420970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5172"/>
                                        </p:tgtEl>
                                        <p:attrNameLst>
                                          <p:attrName>style.visibility</p:attrName>
                                        </p:attrNameLst>
                                      </p:cBhvr>
                                      <p:to>
                                        <p:strVal val="visible"/>
                                      </p:to>
                                    </p:set>
                                    <p:animEffect transition="in" filter="wipe(left)">
                                      <p:cBhvr>
                                        <p:cTn id="7" dur="500"/>
                                        <p:tgtEl>
                                          <p:spTgt spid="13517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5174"/>
                                        </p:tgtEl>
                                        <p:attrNameLst>
                                          <p:attrName>style.visibility</p:attrName>
                                        </p:attrNameLst>
                                      </p:cBhvr>
                                      <p:to>
                                        <p:strVal val="visible"/>
                                      </p:to>
                                    </p:set>
                                    <p:animEffect transition="in" filter="wipe(left)">
                                      <p:cBhvr>
                                        <p:cTn id="11" dur="500"/>
                                        <p:tgtEl>
                                          <p:spTgt spid="135174"/>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35194"/>
                                        </p:tgtEl>
                                        <p:attrNameLst>
                                          <p:attrName>style.visibility</p:attrName>
                                        </p:attrNameLst>
                                      </p:cBhvr>
                                      <p:to>
                                        <p:strVal val="visible"/>
                                      </p:to>
                                    </p:set>
                                    <p:anim calcmode="lin" valueType="num">
                                      <p:cBhvr>
                                        <p:cTn id="16" dur="500" fill="hold"/>
                                        <p:tgtEl>
                                          <p:spTgt spid="135194"/>
                                        </p:tgtEl>
                                        <p:attrNameLst>
                                          <p:attrName>ppt_w</p:attrName>
                                        </p:attrNameLst>
                                      </p:cBhvr>
                                      <p:tavLst>
                                        <p:tav tm="0">
                                          <p:val>
                                            <p:strVal val="#ppt_w*0.05"/>
                                          </p:val>
                                        </p:tav>
                                        <p:tav tm="100000">
                                          <p:val>
                                            <p:strVal val="#ppt_w"/>
                                          </p:val>
                                        </p:tav>
                                      </p:tavLst>
                                    </p:anim>
                                    <p:anim calcmode="lin" valueType="num">
                                      <p:cBhvr>
                                        <p:cTn id="17" dur="500" fill="hold"/>
                                        <p:tgtEl>
                                          <p:spTgt spid="135194"/>
                                        </p:tgtEl>
                                        <p:attrNameLst>
                                          <p:attrName>ppt_h</p:attrName>
                                        </p:attrNameLst>
                                      </p:cBhvr>
                                      <p:tavLst>
                                        <p:tav tm="0">
                                          <p:val>
                                            <p:strVal val="#ppt_h"/>
                                          </p:val>
                                        </p:tav>
                                        <p:tav tm="100000">
                                          <p:val>
                                            <p:strVal val="#ppt_h"/>
                                          </p:val>
                                        </p:tav>
                                      </p:tavLst>
                                    </p:anim>
                                    <p:anim calcmode="lin" valueType="num">
                                      <p:cBhvr>
                                        <p:cTn id="18" dur="500" fill="hold"/>
                                        <p:tgtEl>
                                          <p:spTgt spid="135194"/>
                                        </p:tgtEl>
                                        <p:attrNameLst>
                                          <p:attrName>ppt_x</p:attrName>
                                        </p:attrNameLst>
                                      </p:cBhvr>
                                      <p:tavLst>
                                        <p:tav tm="0">
                                          <p:val>
                                            <p:strVal val="#ppt_x-.2"/>
                                          </p:val>
                                        </p:tav>
                                        <p:tav tm="100000">
                                          <p:val>
                                            <p:strVal val="#ppt_x"/>
                                          </p:val>
                                        </p:tav>
                                      </p:tavLst>
                                    </p:anim>
                                    <p:anim calcmode="lin" valueType="num">
                                      <p:cBhvr>
                                        <p:cTn id="19" dur="500" fill="hold"/>
                                        <p:tgtEl>
                                          <p:spTgt spid="135194"/>
                                        </p:tgtEl>
                                        <p:attrNameLst>
                                          <p:attrName>ppt_y</p:attrName>
                                        </p:attrNameLst>
                                      </p:cBhvr>
                                      <p:tavLst>
                                        <p:tav tm="0">
                                          <p:val>
                                            <p:strVal val="#ppt_y"/>
                                          </p:val>
                                        </p:tav>
                                        <p:tav tm="100000">
                                          <p:val>
                                            <p:strVal val="#ppt_y"/>
                                          </p:val>
                                        </p:tav>
                                      </p:tavLst>
                                    </p:anim>
                                    <p:animEffect transition="in" filter="fade">
                                      <p:cBhvr>
                                        <p:cTn id="20" dur="500"/>
                                        <p:tgtEl>
                                          <p:spTgt spid="135194"/>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4" presetClass="entr" presetSubtype="0" accel="100000" fill="hold" grpId="0" nodeType="clickEffect">
                                  <p:stCondLst>
                                    <p:cond delay="0"/>
                                  </p:stCondLst>
                                  <p:childTnLst>
                                    <p:set>
                                      <p:cBhvr>
                                        <p:cTn id="24" dur="1" fill="hold">
                                          <p:stCondLst>
                                            <p:cond delay="0"/>
                                          </p:stCondLst>
                                        </p:cTn>
                                        <p:tgtEl>
                                          <p:spTgt spid="135196"/>
                                        </p:tgtEl>
                                        <p:attrNameLst>
                                          <p:attrName>style.visibility</p:attrName>
                                        </p:attrNameLst>
                                      </p:cBhvr>
                                      <p:to>
                                        <p:strVal val="visible"/>
                                      </p:to>
                                    </p:set>
                                    <p:anim calcmode="lin" valueType="num">
                                      <p:cBhvr>
                                        <p:cTn id="25" dur="500" fill="hold"/>
                                        <p:tgtEl>
                                          <p:spTgt spid="135196"/>
                                        </p:tgtEl>
                                        <p:attrNameLst>
                                          <p:attrName>ppt_w</p:attrName>
                                        </p:attrNameLst>
                                      </p:cBhvr>
                                      <p:tavLst>
                                        <p:tav tm="0">
                                          <p:val>
                                            <p:strVal val="#ppt_w*0.05"/>
                                          </p:val>
                                        </p:tav>
                                        <p:tav tm="100000">
                                          <p:val>
                                            <p:strVal val="#ppt_w"/>
                                          </p:val>
                                        </p:tav>
                                      </p:tavLst>
                                    </p:anim>
                                    <p:anim calcmode="lin" valueType="num">
                                      <p:cBhvr>
                                        <p:cTn id="26" dur="500" fill="hold"/>
                                        <p:tgtEl>
                                          <p:spTgt spid="135196"/>
                                        </p:tgtEl>
                                        <p:attrNameLst>
                                          <p:attrName>ppt_h</p:attrName>
                                        </p:attrNameLst>
                                      </p:cBhvr>
                                      <p:tavLst>
                                        <p:tav tm="0">
                                          <p:val>
                                            <p:strVal val="#ppt_h"/>
                                          </p:val>
                                        </p:tav>
                                        <p:tav tm="100000">
                                          <p:val>
                                            <p:strVal val="#ppt_h"/>
                                          </p:val>
                                        </p:tav>
                                      </p:tavLst>
                                    </p:anim>
                                    <p:anim calcmode="lin" valueType="num">
                                      <p:cBhvr>
                                        <p:cTn id="27" dur="500" fill="hold"/>
                                        <p:tgtEl>
                                          <p:spTgt spid="135196"/>
                                        </p:tgtEl>
                                        <p:attrNameLst>
                                          <p:attrName>ppt_x</p:attrName>
                                        </p:attrNameLst>
                                      </p:cBhvr>
                                      <p:tavLst>
                                        <p:tav tm="0">
                                          <p:val>
                                            <p:strVal val="#ppt_x-.2"/>
                                          </p:val>
                                        </p:tav>
                                        <p:tav tm="100000">
                                          <p:val>
                                            <p:strVal val="#ppt_x"/>
                                          </p:val>
                                        </p:tav>
                                      </p:tavLst>
                                    </p:anim>
                                    <p:anim calcmode="lin" valueType="num">
                                      <p:cBhvr>
                                        <p:cTn id="28" dur="500" fill="hold"/>
                                        <p:tgtEl>
                                          <p:spTgt spid="135196"/>
                                        </p:tgtEl>
                                        <p:attrNameLst>
                                          <p:attrName>ppt_y</p:attrName>
                                        </p:attrNameLst>
                                      </p:cBhvr>
                                      <p:tavLst>
                                        <p:tav tm="0">
                                          <p:val>
                                            <p:strVal val="#ppt_y"/>
                                          </p:val>
                                        </p:tav>
                                        <p:tav tm="100000">
                                          <p:val>
                                            <p:strVal val="#ppt_y"/>
                                          </p:val>
                                        </p:tav>
                                      </p:tavLst>
                                    </p:anim>
                                    <p:animEffect transition="in" filter="fade">
                                      <p:cBhvr>
                                        <p:cTn id="29" dur="500"/>
                                        <p:tgtEl>
                                          <p:spTgt spid="135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2" grpId="0" animBg="1"/>
      <p:bldP spid="135174" grpId="0"/>
      <p:bldP spid="13519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Text Box 3"/>
          <p:cNvSpPr txBox="1">
            <a:spLocks noChangeArrowheads="1"/>
          </p:cNvSpPr>
          <p:nvPr/>
        </p:nvSpPr>
        <p:spPr bwMode="auto">
          <a:xfrm>
            <a:off x="755560" y="519448"/>
            <a:ext cx="89164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二、热力学第一定律（</a:t>
            </a:r>
            <a:r>
              <a:rPr lang="en-US" altLang="zh-CN" sz="2800" dirty="0">
                <a:solidFill>
                  <a:srgbClr val="6600CC"/>
                </a:solidFill>
                <a:ea typeface="微软雅黑" panose="020B0503020204020204" pitchFamily="34" charset="-122"/>
                <a:cs typeface="Times New Roman" panose="02020603050405020304" pitchFamily="18" charset="0"/>
              </a:rPr>
              <a:t>The first law of thermodynamics</a:t>
            </a:r>
            <a:r>
              <a:rPr lang="zh-CN" altLang="en-US" sz="2800" dirty="0">
                <a:solidFill>
                  <a:srgbClr val="6600CC"/>
                </a:solidFill>
                <a:ea typeface="微软雅黑" panose="020B0503020204020204" pitchFamily="34" charset="-122"/>
                <a:cs typeface="Times New Roman" panose="02020603050405020304" pitchFamily="18" charset="0"/>
              </a:rPr>
              <a:t>） </a:t>
            </a:r>
          </a:p>
        </p:txBody>
      </p:sp>
      <p:grpSp>
        <p:nvGrpSpPr>
          <p:cNvPr id="2" name="Group 6"/>
          <p:cNvGrpSpPr>
            <a:grpSpLocks/>
          </p:cNvGrpSpPr>
          <p:nvPr/>
        </p:nvGrpSpPr>
        <p:grpSpPr bwMode="auto">
          <a:xfrm>
            <a:off x="755560" y="2356162"/>
            <a:ext cx="1676400" cy="1371600"/>
            <a:chOff x="528" y="1440"/>
            <a:chExt cx="1056" cy="864"/>
          </a:xfrm>
        </p:grpSpPr>
        <p:sp>
          <p:nvSpPr>
            <p:cNvPr id="57371" name="AutoShape 7"/>
            <p:cNvSpPr>
              <a:spLocks noChangeArrowheads="1"/>
            </p:cNvSpPr>
            <p:nvPr/>
          </p:nvSpPr>
          <p:spPr bwMode="auto">
            <a:xfrm>
              <a:off x="528" y="1440"/>
              <a:ext cx="1056" cy="864"/>
            </a:xfrm>
            <a:prstGeom prst="irregularSeal1">
              <a:avLst/>
            </a:prstGeom>
            <a:solidFill>
              <a:srgbClr val="CC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7372" name="Text Box 8"/>
            <p:cNvSpPr txBox="1">
              <a:spLocks noChangeArrowheads="1"/>
            </p:cNvSpPr>
            <p:nvPr/>
          </p:nvSpPr>
          <p:spPr bwMode="auto">
            <a:xfrm>
              <a:off x="816" y="1728"/>
              <a:ext cx="576" cy="330"/>
            </a:xfrm>
            <a:prstGeom prst="rect">
              <a:avLst/>
            </a:prstGeom>
            <a:solidFill>
              <a:srgbClr val="CC66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规定</a:t>
              </a:r>
            </a:p>
          </p:txBody>
        </p:sp>
      </p:grpSp>
      <mc:AlternateContent xmlns:mc="http://schemas.openxmlformats.org/markup-compatibility/2006" xmlns:a14="http://schemas.microsoft.com/office/drawing/2010/main">
        <mc:Choice Requires="a14">
          <p:sp>
            <p:nvSpPr>
              <p:cNvPr id="27" name="矩形 26"/>
              <p:cNvSpPr/>
              <p:nvPr/>
            </p:nvSpPr>
            <p:spPr>
              <a:xfrm>
                <a:off x="2543611" y="1448922"/>
                <a:ext cx="31238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2543611" y="1448922"/>
                <a:ext cx="312380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179169" y="1437805"/>
                <a:ext cx="2525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𝑑𝑄</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𝑑𝐸</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𝑑𝐴</m:t>
                      </m:r>
                    </m:oMath>
                  </m:oMathPara>
                </a14:m>
                <a:endParaRPr lang="zh-CN" altLang="en-US" sz="2800" dirty="0">
                  <a:solidFill>
                    <a:srgbClr val="FF0000"/>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6179169" y="1437805"/>
                <a:ext cx="25258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3090375102"/>
                  </p:ext>
                </p:extLst>
              </p:nvPr>
            </p:nvGraphicFramePr>
            <p:xfrm>
              <a:off x="1729055" y="3864599"/>
              <a:ext cx="8128000" cy="2529840"/>
            </p:xfrm>
            <a:graphic>
              <a:graphicData uri="http://schemas.openxmlformats.org/drawingml/2006/table">
                <a:tbl>
                  <a:tblPr firstRow="1" bandRow="1">
                    <a:tableStyleId>{08FB837D-C827-4EFA-A057-4D05807E0F7C}</a:tableStyleId>
                  </a:tblPr>
                  <a:tblGrid>
                    <a:gridCol w="1469480">
                      <a:extLst>
                        <a:ext uri="{9D8B030D-6E8A-4147-A177-3AD203B41FA5}">
                          <a16:colId xmlns:a16="http://schemas.microsoft.com/office/drawing/2014/main" val="2547321286"/>
                        </a:ext>
                      </a:extLst>
                    </a:gridCol>
                    <a:gridCol w="1783080">
                      <a:extLst>
                        <a:ext uri="{9D8B030D-6E8A-4147-A177-3AD203B41FA5}">
                          <a16:colId xmlns:a16="http://schemas.microsoft.com/office/drawing/2014/main" val="1893383103"/>
                        </a:ext>
                      </a:extLst>
                    </a:gridCol>
                    <a:gridCol w="1889760">
                      <a:extLst>
                        <a:ext uri="{9D8B030D-6E8A-4147-A177-3AD203B41FA5}">
                          <a16:colId xmlns:a16="http://schemas.microsoft.com/office/drawing/2014/main" val="4067659721"/>
                        </a:ext>
                      </a:extLst>
                    </a:gridCol>
                    <a:gridCol w="2985680">
                      <a:extLst>
                        <a:ext uri="{9D8B030D-6E8A-4147-A177-3AD203B41FA5}">
                          <a16:colId xmlns:a16="http://schemas.microsoft.com/office/drawing/2014/main" val="2858362255"/>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𝑄</m:t>
                                </m:r>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a:latin typeface="Cambria Math" panose="02040503050406030204" pitchFamily="18" charset="0"/>
                                      </a:rPr>
                                      <m:t>𝐸</m:t>
                                    </m:r>
                                  </m:e>
                                  <m:sub>
                                    <m:r>
                                      <a:rPr lang="en-US" altLang="zh-CN" sz="2800">
                                        <a:latin typeface="Cambria Math" panose="02040503050406030204" pitchFamily="18" charset="0"/>
                                      </a:rPr>
                                      <m:t>2</m:t>
                                    </m:r>
                                  </m:sub>
                                </m:sSub>
                                <m:r>
                                  <a:rPr lang="en-US" altLang="zh-CN" sz="2800">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a:latin typeface="Cambria Math" panose="02040503050406030204" pitchFamily="18" charset="0"/>
                                      </a:rPr>
                                      <m:t>𝐸</m:t>
                                    </m:r>
                                  </m:e>
                                  <m:sub>
                                    <m:r>
                                      <a:rPr lang="en-US" altLang="zh-CN" sz="2800">
                                        <a:latin typeface="Cambria Math" panose="02040503050406030204" pitchFamily="18" charset="0"/>
                                      </a:rPr>
                                      <m:t>1</m:t>
                                    </m:r>
                                  </m:sub>
                                </m:sSub>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14:m>
                            <m:oMathPara xmlns:m="http://schemas.openxmlformats.org/officeDocument/2006/math">
                              <m:oMathParaPr>
                                <m:jc m:val="center"/>
                              </m:oMathParaPr>
                              <m:oMath xmlns:m="http://schemas.openxmlformats.org/officeDocument/2006/math">
                                <m:r>
                                  <a:rPr lang="en-US" altLang="zh-CN" sz="2800" b="0" i="1" smtClean="0">
                                    <a:latin typeface="Cambria Math" panose="02040503050406030204" pitchFamily="18" charset="0"/>
                                  </a:rPr>
                                  <m:t>𝐴</m:t>
                                </m:r>
                              </m:oMath>
                            </m:oMathPara>
                          </a14:m>
                          <a:endParaRPr lang="zh-CN" altLang="en-US" sz="2800" b="0" i="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2989747"/>
                      </a:ext>
                    </a:extLst>
                  </a:tr>
                  <a:tr h="944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m:t>
                                </m:r>
                              </m:oMath>
                            </m:oMathPara>
                          </a14:m>
                          <a:endParaRPr lang="en-US" altLang="zh-CN"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系统吸热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内能增加</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系统对外界做功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161632"/>
                      </a:ext>
                    </a:extLst>
                  </a:tr>
                  <a:tr h="944880">
                    <a:tc>
                      <a:txBody>
                        <a:bodyPr/>
                        <a:lstStyle/>
                        <a:p>
                          <a:pPr/>
                          <a14:m>
                            <m:oMathPara xmlns:m="http://schemas.openxmlformats.org/officeDocument/2006/math">
                              <m:oMathParaPr>
                                <m:jc m:val="center"/>
                              </m:oMathParaPr>
                              <m:oMath xmlns:m="http://schemas.openxmlformats.org/officeDocument/2006/math">
                                <m:r>
                                  <a:rPr lang="en-US" altLang="zh-CN" sz="2800" smtClean="0">
                                    <a:latin typeface="Cambria Math" panose="02040503050406030204" pitchFamily="18" charset="0"/>
                                  </a:rPr>
                                  <m:t>−</m:t>
                                </m:r>
                              </m:oMath>
                            </m:oMathPara>
                          </a14:m>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系统放热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内能减少</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外界对系统做功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21179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3090375102"/>
                  </p:ext>
                </p:extLst>
              </p:nvPr>
            </p:nvGraphicFramePr>
            <p:xfrm>
              <a:off x="1729055" y="3864599"/>
              <a:ext cx="8128000" cy="2529840"/>
            </p:xfrm>
            <a:graphic>
              <a:graphicData uri="http://schemas.openxmlformats.org/drawingml/2006/table">
                <a:tbl>
                  <a:tblPr firstRow="1" bandRow="1">
                    <a:tableStyleId>{08FB837D-C827-4EFA-A057-4D05807E0F7C}</a:tableStyleId>
                  </a:tblPr>
                  <a:tblGrid>
                    <a:gridCol w="1469480">
                      <a:extLst>
                        <a:ext uri="{9D8B030D-6E8A-4147-A177-3AD203B41FA5}">
                          <a16:colId xmlns:a16="http://schemas.microsoft.com/office/drawing/2014/main" val="2547321286"/>
                        </a:ext>
                      </a:extLst>
                    </a:gridCol>
                    <a:gridCol w="1783080">
                      <a:extLst>
                        <a:ext uri="{9D8B030D-6E8A-4147-A177-3AD203B41FA5}">
                          <a16:colId xmlns:a16="http://schemas.microsoft.com/office/drawing/2014/main" val="1893383103"/>
                        </a:ext>
                      </a:extLst>
                    </a:gridCol>
                    <a:gridCol w="1889760">
                      <a:extLst>
                        <a:ext uri="{9D8B030D-6E8A-4147-A177-3AD203B41FA5}">
                          <a16:colId xmlns:a16="http://schemas.microsoft.com/office/drawing/2014/main" val="4067659721"/>
                        </a:ext>
                      </a:extLst>
                    </a:gridCol>
                    <a:gridCol w="2985680">
                      <a:extLst>
                        <a:ext uri="{9D8B030D-6E8A-4147-A177-3AD203B41FA5}">
                          <a16:colId xmlns:a16="http://schemas.microsoft.com/office/drawing/2014/main" val="2858362255"/>
                        </a:ext>
                      </a:extLst>
                    </a:gridCol>
                  </a:tblGrid>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28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82594" t="-952" r="-274061" b="-29904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2581" t="-952" r="-159032" b="-299048"/>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172449" t="-952" r="-612" b="-299048"/>
                          </a:stretch>
                        </a:blipFill>
                      </a:tcPr>
                    </a:tc>
                    <a:extLst>
                      <a:ext uri="{0D108BD9-81ED-4DB2-BD59-A6C34878D82A}">
                        <a16:rowId xmlns:a16="http://schemas.microsoft.com/office/drawing/2014/main" val="1492989747"/>
                      </a:ext>
                    </a:extLst>
                  </a:tr>
                  <a:tr h="94488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15" t="-67949" r="-454772" b="-10128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系统吸热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内能增加</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系统对外界做功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161632"/>
                      </a:ext>
                    </a:extLst>
                  </a:tr>
                  <a:tr h="944880">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5"/>
                          <a:stretch>
                            <a:fillRect l="-415" t="-169032" r="-454772" b="-1935"/>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系统放热</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内能减少</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dirty="0">
                              <a:latin typeface="微软雅黑" panose="020B0503020204020204" pitchFamily="34" charset="-122"/>
                              <a:ea typeface="微软雅黑" panose="020B0503020204020204" pitchFamily="34" charset="-122"/>
                            </a:rPr>
                            <a:t>外界对系统做功</a:t>
                          </a:r>
                          <a:endParaRPr lang="zh-CN" altLang="en-US" sz="2800" b="0" dirty="0">
                            <a:solidFill>
                              <a:srgbClr val="0000FF"/>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75211797"/>
                      </a:ext>
                    </a:extLst>
                  </a:tr>
                </a:tbl>
              </a:graphicData>
            </a:graphic>
          </p:graphicFrame>
        </mc:Fallback>
      </mc:AlternateContent>
      <p:sp>
        <p:nvSpPr>
          <p:cNvPr id="28" name="Rectangle 27"/>
          <p:cNvSpPr>
            <a:spLocks noChangeArrowheads="1"/>
          </p:cNvSpPr>
          <p:nvPr/>
        </p:nvSpPr>
        <p:spPr bwMode="auto">
          <a:xfrm>
            <a:off x="3533815" y="3000837"/>
            <a:ext cx="4267200" cy="588963"/>
          </a:xfrm>
          <a:prstGeom prst="rect">
            <a:avLst/>
          </a:prstGeom>
          <a:gradFill rotWithShape="0">
            <a:gsLst>
              <a:gs pos="0">
                <a:srgbClr val="FFDDFF"/>
              </a:gs>
              <a:gs pos="50000">
                <a:srgbClr val="FFFFFF"/>
              </a:gs>
              <a:gs pos="100000">
                <a:srgbClr val="FFDDFF"/>
              </a:gs>
            </a:gsLst>
            <a:lin ang="5400000" scaled="1"/>
          </a:gradFill>
          <a:ln w="9525">
            <a:solidFill>
              <a:srgbClr val="CC00CC"/>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b="1" dirty="0">
                <a:solidFill>
                  <a:srgbClr val="0000FF"/>
                </a:solidFill>
              </a:rPr>
              <a:t>第一定律的符号规定</a:t>
            </a:r>
          </a:p>
        </p:txBody>
      </p:sp>
      <mc:AlternateContent xmlns:mc="http://schemas.openxmlformats.org/markup-compatibility/2006" xmlns:a14="http://schemas.microsoft.com/office/drawing/2010/main">
        <mc:Choice Requires="a14">
          <p:sp>
            <p:nvSpPr>
              <p:cNvPr id="5" name="对话气泡: 圆角矩形 4"/>
              <p:cNvSpPr/>
              <p:nvPr/>
            </p:nvSpPr>
            <p:spPr>
              <a:xfrm>
                <a:off x="9293007" y="2107554"/>
                <a:ext cx="2533233" cy="917568"/>
              </a:xfrm>
              <a:prstGeom prst="wedgeRoundRectCallout">
                <a:avLst>
                  <a:gd name="adj1" fmla="val -75603"/>
                  <a:gd name="adj2" fmla="val -73442"/>
                  <a:gd name="adj3" fmla="val 16667"/>
                </a:avLst>
              </a:prstGeom>
              <a:solidFill>
                <a:srgbClr val="0000FF">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FF0000"/>
                    </a:solidFill>
                    <a:latin typeface="微软雅黑" panose="020B0503020204020204" pitchFamily="34" charset="-122"/>
                    <a:ea typeface="微软雅黑" panose="020B0503020204020204" pitchFamily="34" charset="-122"/>
                  </a:rPr>
                  <a:t>准静态过程：</a:t>
                </a:r>
                <a:endParaRPr lang="en-US" altLang="zh-CN" sz="2800" dirty="0">
                  <a:solidFill>
                    <a:srgbClr val="FF0000"/>
                  </a:solidFill>
                  <a:latin typeface="微软雅黑" panose="020B0503020204020204" pitchFamily="34" charset="-122"/>
                  <a:ea typeface="微软雅黑" panose="020B0503020204020204" pitchFamily="34" charset="-122"/>
                </a:endParaRPr>
              </a:p>
              <a:p>
                <a:pPr algn="ctr"/>
                <a14:m>
                  <m:oMathPara xmlns:m="http://schemas.openxmlformats.org/officeDocument/2006/math">
                    <m:oMathParaPr>
                      <m:jc m:val="center"/>
                    </m:oMathParaPr>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𝑊</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FF0000"/>
                  </a:solidFill>
                </a:endParaRPr>
              </a:p>
            </p:txBody>
          </p:sp>
        </mc:Choice>
        <mc:Fallback xmlns="">
          <p:sp>
            <p:nvSpPr>
              <p:cNvPr id="5" name="对话气泡: 圆角矩形 4"/>
              <p:cNvSpPr>
                <a:spLocks noRot="1" noChangeAspect="1" noMove="1" noResize="1" noEditPoints="1" noAdjustHandles="1" noChangeArrowheads="1" noChangeShapeType="1" noTextEdit="1"/>
              </p:cNvSpPr>
              <p:nvPr/>
            </p:nvSpPr>
            <p:spPr>
              <a:xfrm>
                <a:off x="9293007" y="2107554"/>
                <a:ext cx="2533233" cy="917568"/>
              </a:xfrm>
              <a:prstGeom prst="wedgeRoundRectCallout">
                <a:avLst>
                  <a:gd name="adj1" fmla="val -75603"/>
                  <a:gd name="adj2" fmla="val -73442"/>
                  <a:gd name="adj3" fmla="val 16667"/>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9873896"/>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5603"/>
                                        </p:tgtEl>
                                        <p:attrNameLst>
                                          <p:attrName>style.visibility</p:attrName>
                                        </p:attrNameLst>
                                      </p:cBhvr>
                                      <p:to>
                                        <p:strVal val="visible"/>
                                      </p:to>
                                    </p:set>
                                    <p:animEffect transition="in" filter="wipe(left)">
                                      <p:cBhvr>
                                        <p:cTn id="7" dur="500"/>
                                        <p:tgtEl>
                                          <p:spTgt spid="256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p:bldP spid="27" grpId="0"/>
      <p:bldP spid="49" grpId="0"/>
      <p:bldP spid="28"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1384524" y="4085669"/>
            <a:ext cx="7086600" cy="2127250"/>
            <a:chOff x="672" y="2736"/>
            <a:chExt cx="4464" cy="1340"/>
          </a:xfrm>
        </p:grpSpPr>
        <p:pic>
          <p:nvPicPr>
            <p:cNvPr id="59410" name="Picture 3" descr="第一台永动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 y="2736"/>
              <a:ext cx="1584" cy="1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11" name="Picture 4" descr="永动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0" y="2736"/>
              <a:ext cx="2496" cy="1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5"/>
          <p:cNvGrpSpPr>
            <a:grpSpLocks/>
          </p:cNvGrpSpPr>
          <p:nvPr/>
        </p:nvGrpSpPr>
        <p:grpSpPr bwMode="auto">
          <a:xfrm>
            <a:off x="397099" y="466726"/>
            <a:ext cx="2355850" cy="1439863"/>
            <a:chOff x="288" y="240"/>
            <a:chExt cx="1484" cy="907"/>
          </a:xfrm>
        </p:grpSpPr>
        <p:sp>
          <p:nvSpPr>
            <p:cNvPr id="59408"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CC00"/>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409" name="Text Box 7"/>
            <p:cNvSpPr txBox="1">
              <a:spLocks noChangeArrowheads="1"/>
            </p:cNvSpPr>
            <p:nvPr/>
          </p:nvSpPr>
          <p:spPr bwMode="auto">
            <a:xfrm>
              <a:off x="768" y="384"/>
              <a:ext cx="576" cy="327"/>
            </a:xfrm>
            <a:prstGeom prst="rect">
              <a:avLst/>
            </a:prstGeom>
            <a:solidFill>
              <a:srgbClr val="FFCC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讨论</a:t>
              </a:r>
            </a:p>
          </p:txBody>
        </p:sp>
      </p:grpSp>
      <p:grpSp>
        <p:nvGrpSpPr>
          <p:cNvPr id="4" name="Group 8"/>
          <p:cNvGrpSpPr>
            <a:grpSpLocks/>
          </p:cNvGrpSpPr>
          <p:nvPr/>
        </p:nvGrpSpPr>
        <p:grpSpPr bwMode="auto">
          <a:xfrm>
            <a:off x="1006699" y="2715520"/>
            <a:ext cx="8794750" cy="523875"/>
            <a:chOff x="672" y="1856"/>
            <a:chExt cx="5540" cy="330"/>
          </a:xfrm>
        </p:grpSpPr>
        <p:pic>
          <p:nvPicPr>
            <p:cNvPr id="59406" name="Picture 9"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87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7" name="Text Box 10"/>
            <p:cNvSpPr txBox="1">
              <a:spLocks noChangeArrowheads="1"/>
            </p:cNvSpPr>
            <p:nvPr/>
          </p:nvSpPr>
          <p:spPr bwMode="auto">
            <a:xfrm>
              <a:off x="960" y="1856"/>
              <a:ext cx="52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热力学第一定律表明</a:t>
              </a:r>
              <a:r>
                <a:rPr kumimoji="0" lang="zh-CN" altLang="en-US" sz="2800" dirty="0">
                  <a:solidFill>
                    <a:srgbClr val="FF0000"/>
                  </a:solidFill>
                  <a:ea typeface="微软雅黑" panose="020B0503020204020204" pitchFamily="34" charset="-122"/>
                  <a:cs typeface="Times New Roman" panose="02020603050405020304" pitchFamily="18" charset="0"/>
                </a:rPr>
                <a:t>第一类永动机是不可能制成的</a:t>
              </a:r>
            </a:p>
          </p:txBody>
        </p:sp>
      </p:grpSp>
      <p:grpSp>
        <p:nvGrpSpPr>
          <p:cNvPr id="5" name="Group 11"/>
          <p:cNvGrpSpPr>
            <a:grpSpLocks/>
          </p:cNvGrpSpPr>
          <p:nvPr/>
        </p:nvGrpSpPr>
        <p:grpSpPr bwMode="auto">
          <a:xfrm>
            <a:off x="1006699" y="3286125"/>
            <a:ext cx="8691563" cy="523875"/>
            <a:chOff x="672" y="2304"/>
            <a:chExt cx="5475" cy="330"/>
          </a:xfrm>
        </p:grpSpPr>
        <p:pic>
          <p:nvPicPr>
            <p:cNvPr id="59404" name="Picture 12"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2336"/>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5" name="Text Box 13"/>
            <p:cNvSpPr txBox="1">
              <a:spLocks noChangeArrowheads="1"/>
            </p:cNvSpPr>
            <p:nvPr/>
          </p:nvSpPr>
          <p:spPr bwMode="auto">
            <a:xfrm>
              <a:off x="960" y="2304"/>
              <a:ext cx="51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热力学第一定律是能量守恒定律的最初表达形式</a:t>
              </a:r>
            </a:p>
          </p:txBody>
        </p:sp>
      </p:grpSp>
      <p:grpSp>
        <p:nvGrpSpPr>
          <p:cNvPr id="6" name="Group 14"/>
          <p:cNvGrpSpPr>
            <a:grpSpLocks/>
          </p:cNvGrpSpPr>
          <p:nvPr/>
        </p:nvGrpSpPr>
        <p:grpSpPr bwMode="auto">
          <a:xfrm>
            <a:off x="1006699" y="2143125"/>
            <a:ext cx="8575676" cy="523875"/>
            <a:chOff x="672" y="1392"/>
            <a:chExt cx="5402" cy="330"/>
          </a:xfrm>
        </p:grpSpPr>
        <p:pic>
          <p:nvPicPr>
            <p:cNvPr id="59402" name="Picture 15"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 y="139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Text Box 16"/>
            <p:cNvSpPr txBox="1">
              <a:spLocks noChangeArrowheads="1"/>
            </p:cNvSpPr>
            <p:nvPr/>
          </p:nvSpPr>
          <p:spPr bwMode="auto">
            <a:xfrm>
              <a:off x="957" y="1392"/>
              <a:ext cx="51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热力学第一定律为获取有效的动力指明了方向</a:t>
              </a:r>
            </a:p>
          </p:txBody>
        </p:sp>
      </p:grpSp>
    </p:spTree>
    <p:extLst>
      <p:ext uri="{BB962C8B-B14F-4D97-AF65-F5344CB8AC3E}">
        <p14:creationId xmlns:p14="http://schemas.microsoft.com/office/powerpoint/2010/main" val="25745720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7"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系统的内能一定减少</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系统的内能一定保持不变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系统的内能可能增加，也可能减少或保持不变</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0010</a:t>
            </a:r>
            <a:r>
              <a:rPr kumimoji="1" lang="zh-CN" altLang="en-US" sz="2800" b="1" dirty="0">
                <a:solidFill>
                  <a:srgbClr val="0000FF"/>
                </a:solidFill>
                <a:latin typeface="楷体" pitchFamily="49" charset="-122"/>
                <a:ea typeface="楷体" pitchFamily="49" charset="-122"/>
              </a:rPr>
              <a:t>一物质系统从外界吸收一定的热量，则</a:t>
            </a:r>
          </a:p>
        </p:txBody>
      </p:sp>
    </p:spTree>
    <p:extLst>
      <p:ext uri="{BB962C8B-B14F-4D97-AF65-F5344CB8AC3E}">
        <p14:creationId xmlns:p14="http://schemas.microsoft.com/office/powerpoint/2010/main" val="33649097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膨胀后，温度不变，压强减小</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膨胀后，温度降低，压强减小</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膨胀后，温度升高，压强减小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膨胀后，温度不变，压强不变</a:t>
              </a:r>
            </a:p>
          </p:txBody>
        </p:sp>
      </p:grpSp>
      <p:grpSp>
        <p:nvGrpSpPr>
          <p:cNvPr id="33" name="组合 32"/>
          <p:cNvGrpSpPr>
            <a:grpSpLocks/>
          </p:cNvGrpSpPr>
          <p:nvPr/>
        </p:nvGrpSpPr>
        <p:grpSpPr bwMode="auto">
          <a:xfrm>
            <a:off x="695325" y="2144712"/>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0011</a:t>
            </a:r>
            <a:r>
              <a:rPr kumimoji="1" lang="zh-CN" altLang="en-US" sz="2800" b="1" dirty="0">
                <a:solidFill>
                  <a:srgbClr val="0000FF"/>
                </a:solidFill>
                <a:latin typeface="楷体" pitchFamily="49" charset="-122"/>
                <a:ea typeface="楷体" pitchFamily="49" charset="-122"/>
              </a:rPr>
              <a:t>理想气体向真空作绝热膨胀</a:t>
            </a:r>
          </a:p>
        </p:txBody>
      </p:sp>
    </p:spTree>
    <p:extLst>
      <p:ext uri="{BB962C8B-B14F-4D97-AF65-F5344CB8AC3E}">
        <p14:creationId xmlns:p14="http://schemas.microsoft.com/office/powerpoint/2010/main" val="4093781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2"/>
          <p:cNvSpPr txBox="1">
            <a:spLocks noChangeArrowheads="1"/>
          </p:cNvSpPr>
          <p:nvPr/>
        </p:nvSpPr>
        <p:spPr bwMode="auto">
          <a:xfrm>
            <a:off x="789570" y="680702"/>
            <a:ext cx="894685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例：要使一热力学系统的内能增加，可以通过</a:t>
            </a:r>
            <a:r>
              <a:rPr lang="en-US" altLang="zh-CN" sz="2800" dirty="0">
                <a:solidFill>
                  <a:srgbClr val="0000FF"/>
                </a:solidFill>
                <a:ea typeface="微软雅黑" panose="020B0503020204020204" pitchFamily="34" charset="-122"/>
                <a:cs typeface="Times New Roman" panose="02020603050405020304" pitchFamily="18" charset="0"/>
              </a:rPr>
              <a:t>_______</a:t>
            </a:r>
            <a:r>
              <a:rPr lang="zh-CN" altLang="en-US" sz="2800" dirty="0">
                <a:solidFill>
                  <a:srgbClr val="0000FF"/>
                </a:solidFill>
                <a:ea typeface="微软雅黑" panose="020B0503020204020204" pitchFamily="34" charset="-122"/>
                <a:cs typeface="Times New Roman" panose="02020603050405020304" pitchFamily="18" charset="0"/>
              </a:rPr>
              <a:t>或</a:t>
            </a:r>
            <a:r>
              <a:rPr lang="en-US" altLang="zh-CN" sz="2800" dirty="0">
                <a:solidFill>
                  <a:srgbClr val="0000FF"/>
                </a:solidFill>
                <a:ea typeface="微软雅黑" panose="020B0503020204020204" pitchFamily="34" charset="-122"/>
                <a:cs typeface="Times New Roman" panose="02020603050405020304" pitchFamily="18" charset="0"/>
              </a:rPr>
              <a:t>___________</a:t>
            </a:r>
            <a:r>
              <a:rPr lang="zh-CN" altLang="en-US" sz="2800" dirty="0">
                <a:solidFill>
                  <a:srgbClr val="0000FF"/>
                </a:solidFill>
                <a:ea typeface="微软雅黑" panose="020B0503020204020204" pitchFamily="34" charset="-122"/>
                <a:cs typeface="Times New Roman" panose="02020603050405020304" pitchFamily="18" charset="0"/>
              </a:rPr>
              <a:t>两种方式，或者两种方式兼用来完成。 </a:t>
            </a:r>
          </a:p>
        </p:txBody>
      </p:sp>
      <p:sp>
        <p:nvSpPr>
          <p:cNvPr id="66563" name="Text Box 3"/>
          <p:cNvSpPr txBox="1">
            <a:spLocks noChangeArrowheads="1"/>
          </p:cNvSpPr>
          <p:nvPr/>
        </p:nvSpPr>
        <p:spPr bwMode="auto">
          <a:xfrm>
            <a:off x="789570" y="2143685"/>
            <a:ext cx="894685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热力学系统的状态发生变化时，其内能的改变量只决定于</a:t>
            </a:r>
            <a:r>
              <a:rPr lang="en-US" altLang="zh-CN" sz="2800" dirty="0">
                <a:solidFill>
                  <a:srgbClr val="0000FF"/>
                </a:solidFill>
                <a:ea typeface="微软雅黑" panose="020B0503020204020204" pitchFamily="34" charset="-122"/>
                <a:cs typeface="Times New Roman" panose="02020603050405020304" pitchFamily="18" charset="0"/>
              </a:rPr>
              <a:t>______</a:t>
            </a:r>
            <a:r>
              <a:rPr lang="zh-CN" altLang="en-US" sz="2800" dirty="0">
                <a:solidFill>
                  <a:srgbClr val="0000FF"/>
                </a:solidFill>
                <a:ea typeface="微软雅黑" panose="020B0503020204020204" pitchFamily="34" charset="-122"/>
                <a:cs typeface="Times New Roman" panose="02020603050405020304" pitchFamily="18" charset="0"/>
              </a:rPr>
              <a:t>，而与</a:t>
            </a:r>
            <a:r>
              <a:rPr lang="en-US" altLang="zh-CN" sz="2800" dirty="0">
                <a:solidFill>
                  <a:srgbClr val="0000FF"/>
                </a:solidFill>
                <a:ea typeface="微软雅黑" panose="020B0503020204020204" pitchFamily="34" charset="-122"/>
                <a:cs typeface="Times New Roman" panose="02020603050405020304" pitchFamily="18" charset="0"/>
              </a:rPr>
              <a:t>_______</a:t>
            </a:r>
            <a:r>
              <a:rPr lang="zh-CN" altLang="en-US" sz="2800" dirty="0">
                <a:solidFill>
                  <a:srgbClr val="0000FF"/>
                </a:solidFill>
                <a:ea typeface="微软雅黑" panose="020B0503020204020204" pitchFamily="34" charset="-122"/>
                <a:cs typeface="Times New Roman" panose="02020603050405020304" pitchFamily="18" charset="0"/>
              </a:rPr>
              <a:t>无关。 </a:t>
            </a:r>
          </a:p>
        </p:txBody>
      </p:sp>
      <p:sp>
        <p:nvSpPr>
          <p:cNvPr id="66564" name="Text Box 4"/>
          <p:cNvSpPr txBox="1">
            <a:spLocks noChangeArrowheads="1"/>
          </p:cNvSpPr>
          <p:nvPr/>
        </p:nvSpPr>
        <p:spPr bwMode="auto">
          <a:xfrm>
            <a:off x="870531" y="4455778"/>
            <a:ext cx="68405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外界对系统作功      向系统传递热量 </a:t>
            </a:r>
          </a:p>
        </p:txBody>
      </p:sp>
      <p:sp>
        <p:nvSpPr>
          <p:cNvPr id="66565" name="Text Box 5"/>
          <p:cNvSpPr txBox="1">
            <a:spLocks noChangeArrowheads="1"/>
          </p:cNvSpPr>
          <p:nvPr/>
        </p:nvSpPr>
        <p:spPr bwMode="auto">
          <a:xfrm>
            <a:off x="870532" y="5306678"/>
            <a:ext cx="5688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始末两个状态        所经历的过程 </a:t>
            </a:r>
          </a:p>
        </p:txBody>
      </p:sp>
    </p:spTree>
    <p:extLst>
      <p:ext uri="{BB962C8B-B14F-4D97-AF65-F5344CB8AC3E}">
        <p14:creationId xmlns:p14="http://schemas.microsoft.com/office/powerpoint/2010/main" val="4687323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562"/>
                                        </p:tgtEl>
                                        <p:attrNameLst>
                                          <p:attrName>style.visibility</p:attrName>
                                        </p:attrNameLst>
                                      </p:cBhvr>
                                      <p:to>
                                        <p:strVal val="visible"/>
                                      </p:to>
                                    </p:set>
                                    <p:animEffect transition="in" filter="wipe(left)">
                                      <p:cBhvr>
                                        <p:cTn id="7" dur="500"/>
                                        <p:tgtEl>
                                          <p:spTgt spid="665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3"/>
                                        </p:tgtEl>
                                        <p:attrNameLst>
                                          <p:attrName>style.visibility</p:attrName>
                                        </p:attrNameLst>
                                      </p:cBhvr>
                                      <p:to>
                                        <p:strVal val="visible"/>
                                      </p:to>
                                    </p:set>
                                    <p:animEffect transition="in" filter="wipe(left)">
                                      <p:cBhvr>
                                        <p:cTn id="12" dur="500"/>
                                        <p:tgtEl>
                                          <p:spTgt spid="665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564"/>
                                        </p:tgtEl>
                                        <p:attrNameLst>
                                          <p:attrName>style.visibility</p:attrName>
                                        </p:attrNameLst>
                                      </p:cBhvr>
                                      <p:to>
                                        <p:strVal val="visible"/>
                                      </p:to>
                                    </p:set>
                                    <p:animEffect transition="in" filter="wipe(left)">
                                      <p:cBhvr>
                                        <p:cTn id="17" dur="500"/>
                                        <p:tgtEl>
                                          <p:spTgt spid="665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565"/>
                                        </p:tgtEl>
                                        <p:attrNameLst>
                                          <p:attrName>style.visibility</p:attrName>
                                        </p:attrNameLst>
                                      </p:cBhvr>
                                      <p:to>
                                        <p:strVal val="visible"/>
                                      </p:to>
                                    </p:set>
                                    <p:animEffect transition="in" filter="wipe(left)">
                                      <p:cBhvr>
                                        <p:cTn id="22" dur="500"/>
                                        <p:tgtEl>
                                          <p:spTgt spid="66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p:bldP spid="66563" grpId="0"/>
      <p:bldP spid="66564" grpId="0"/>
      <p:bldP spid="6656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6"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4"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8762" name="文本框 7"/>
              <p:cNvSpPr txBox="1">
                <a:spLocks noChangeArrowheads="1"/>
              </p:cNvSpPr>
              <p:nvPr/>
            </p:nvSpPr>
            <p:spPr bwMode="auto">
              <a:xfrm>
                <a:off x="1646238" y="250825"/>
                <a:ext cx="8996362"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如图所示，系统从状态</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𝐵𝐶</m:t>
                    </m:r>
                  </m:oMath>
                </a14:m>
                <a:r>
                  <a:rPr lang="zh-CN" altLang="en-US" sz="2800" b="1" dirty="0">
                    <a:solidFill>
                      <a:srgbClr val="0000FF"/>
                    </a:solidFill>
                    <a:latin typeface="楷体" pitchFamily="49" charset="-122"/>
                    <a:ea typeface="楷体" pitchFamily="49" charset="-122"/>
                  </a:rPr>
                  <a:t>变化到状态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的过程中，外界有</a:t>
                </a:r>
                <a14:m>
                  <m:oMath xmlns:m="http://schemas.openxmlformats.org/officeDocument/2006/math">
                    <m:r>
                      <a:rPr lang="en-US" altLang="zh-CN" sz="2800" b="0" i="1" smtClean="0">
                        <a:solidFill>
                          <a:srgbClr val="0000FF"/>
                        </a:solidFill>
                        <a:latin typeface="Cambria Math" panose="02040503050406030204" pitchFamily="18" charset="0"/>
                      </a:rPr>
                      <m:t>326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的热量传递给系统，同时系统对外作功</a:t>
                </a:r>
                <a14:m>
                  <m:oMath xmlns:m="http://schemas.openxmlformats.org/officeDocument/2006/math">
                    <m:r>
                      <a:rPr lang="en-US" altLang="zh-CN" sz="2800" b="0" i="1" smtClean="0">
                        <a:solidFill>
                          <a:srgbClr val="0000FF"/>
                        </a:solidFill>
                        <a:latin typeface="Cambria Math" panose="02040503050406030204" pitchFamily="18" charset="0"/>
                      </a:rPr>
                      <m:t>126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。当系统从状态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沿另一曲线</a:t>
                </a:r>
                <a14:m>
                  <m:oMath xmlns:m="http://schemas.openxmlformats.org/officeDocument/2006/math">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返回到状态</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时，外界对系统作功为</a:t>
                </a:r>
                <a14:m>
                  <m:oMath xmlns:m="http://schemas.openxmlformats.org/officeDocument/2006/math">
                    <m:r>
                      <a:rPr lang="en-US" altLang="zh-CN" sz="2800" b="0" i="1" smtClean="0">
                        <a:solidFill>
                          <a:srgbClr val="0000FF"/>
                        </a:solidFill>
                        <a:latin typeface="Cambria Math" panose="02040503050406030204" pitchFamily="18" charset="0"/>
                      </a:rPr>
                      <m:t>52</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，则此过程中系统是吸热还是放热？传递热量是多少？</a:t>
                </a:r>
              </a:p>
            </p:txBody>
          </p:sp>
        </mc:Choice>
        <mc:Fallback xmlns="">
          <p:sp>
            <p:nvSpPr>
              <p:cNvPr id="68762" name="文本框 7"/>
              <p:cNvSpPr txBox="1">
                <a:spLocks noRot="1" noChangeAspect="1" noMove="1" noResize="1" noEditPoints="1" noAdjustHandles="1" noChangeArrowheads="1" noChangeShapeType="1" noTextEdit="1"/>
              </p:cNvSpPr>
              <p:nvPr/>
            </p:nvSpPr>
            <p:spPr bwMode="auto">
              <a:xfrm>
                <a:off x="1646238" y="250825"/>
                <a:ext cx="8996362" cy="2247900"/>
              </a:xfrm>
              <a:prstGeom prst="rect">
                <a:avLst/>
              </a:prstGeom>
              <a:blipFill>
                <a:blip r:embed="rId3"/>
                <a:stretch>
                  <a:fillRect l="-1355" t="-3252" r="-5420"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7" name="TextBox 55"/>
              <p:cNvSpPr txBox="1">
                <a:spLocks noChangeArrowheads="1"/>
              </p:cNvSpPr>
              <p:nvPr/>
            </p:nvSpPr>
            <p:spPr bwMode="auto">
              <a:xfrm>
                <a:off x="1616075" y="2436813"/>
                <a:ext cx="8974138"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系统经</a:t>
                </a:r>
                <a14:m>
                  <m:oMath xmlns:m="http://schemas.openxmlformats.org/officeDocument/2006/math">
                    <m:r>
                      <a:rPr lang="en-US" altLang="zh-CN" sz="2800" i="1">
                        <a:solidFill>
                          <a:srgbClr val="0000FF"/>
                        </a:solidFill>
                        <a:latin typeface="Cambria Math" panose="02040503050406030204" pitchFamily="18" charset="0"/>
                      </a:rPr>
                      <m:t>𝐴𝐵𝐶</m:t>
                    </m:r>
                  </m:oMath>
                </a14:m>
                <a:r>
                  <a:rPr lang="zh-CN" altLang="zh-CN" sz="2800" b="1" dirty="0">
                    <a:solidFill>
                      <a:srgbClr val="0000FF"/>
                    </a:solidFill>
                    <a:latin typeface="楷体" pitchFamily="49" charset="-122"/>
                    <a:ea typeface="楷体" pitchFamily="49" charset="-122"/>
                  </a:rPr>
                  <a:t>过程所吸收的热量及对外所作的功分别为</a:t>
                </a:r>
                <a:endParaRPr lang="zh-CN" altLang="en-US" sz="2800" b="1" dirty="0">
                  <a:solidFill>
                    <a:srgbClr val="0000FF"/>
                  </a:solidFill>
                  <a:latin typeface="楷体" pitchFamily="49" charset="-122"/>
                  <a:ea typeface="楷体" pitchFamily="49" charset="-122"/>
                </a:endParaRPr>
              </a:p>
            </p:txBody>
          </p:sp>
        </mc:Choice>
        <mc:Fallback xmlns="">
          <p:sp>
            <p:nvSpPr>
              <p:cNvPr id="68747" name="TextBox 55"/>
              <p:cNvSpPr txBox="1">
                <a:spLocks noRot="1" noChangeAspect="1" noMove="1" noResize="1" noEditPoints="1" noAdjustHandles="1" noChangeArrowheads="1" noChangeShapeType="1" noTextEdit="1"/>
              </p:cNvSpPr>
              <p:nvPr/>
            </p:nvSpPr>
            <p:spPr bwMode="auto">
              <a:xfrm>
                <a:off x="1616075" y="2436813"/>
                <a:ext cx="8974138" cy="523875"/>
              </a:xfrm>
              <a:prstGeom prst="rect">
                <a:avLst/>
              </a:prstGeom>
              <a:blipFill>
                <a:blip r:embed="rId4"/>
                <a:stretch>
                  <a:fillRect l="-1359"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6" name="TextBox 58"/>
              <p:cNvSpPr txBox="1">
                <a:spLocks noChangeArrowheads="1"/>
              </p:cNvSpPr>
              <p:nvPr/>
            </p:nvSpPr>
            <p:spPr bwMode="auto">
              <a:xfrm>
                <a:off x="1606550" y="3579813"/>
                <a:ext cx="6478588" cy="9540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则由热力学第一定律可得由</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过程中系统内能</a:t>
                </a:r>
                <a:r>
                  <a:rPr lang="zh-CN" altLang="en-US" sz="2800" b="1" dirty="0">
                    <a:solidFill>
                      <a:srgbClr val="0000FF"/>
                    </a:solidFill>
                    <a:latin typeface="楷体" pitchFamily="49" charset="-122"/>
                    <a:ea typeface="楷体" pitchFamily="49" charset="-122"/>
                  </a:rPr>
                  <a:t>的增量</a:t>
                </a:r>
              </a:p>
            </p:txBody>
          </p:sp>
        </mc:Choice>
        <mc:Fallback xmlns="">
          <p:sp>
            <p:nvSpPr>
              <p:cNvPr id="68746" name="TextBox 58"/>
              <p:cNvSpPr txBox="1">
                <a:spLocks noRot="1" noChangeAspect="1" noMove="1" noResize="1" noEditPoints="1" noAdjustHandles="1" noChangeArrowheads="1" noChangeShapeType="1" noTextEdit="1"/>
              </p:cNvSpPr>
              <p:nvPr/>
            </p:nvSpPr>
            <p:spPr bwMode="auto">
              <a:xfrm>
                <a:off x="1606550" y="3579813"/>
                <a:ext cx="6478588" cy="954087"/>
              </a:xfrm>
              <a:prstGeom prst="rect">
                <a:avLst/>
              </a:prstGeom>
              <a:blipFill>
                <a:blip r:embed="rId6"/>
                <a:stretch>
                  <a:fillRect l="-1977" t="-7643"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5" name="TextBox 66"/>
              <p:cNvSpPr txBox="1">
                <a:spLocks noChangeArrowheads="1"/>
              </p:cNvSpPr>
              <p:nvPr/>
            </p:nvSpPr>
            <p:spPr bwMode="auto">
              <a:xfrm>
                <a:off x="1606550" y="5065711"/>
                <a:ext cx="5400504"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则</a:t>
                </a:r>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，系统内能的增量为</a:t>
                </a:r>
                <a:endParaRPr lang="zh-CN" altLang="en-US" sz="2800" b="1" dirty="0">
                  <a:solidFill>
                    <a:srgbClr val="0000FF"/>
                  </a:solidFill>
                  <a:latin typeface="楷体" pitchFamily="49" charset="-122"/>
                  <a:ea typeface="楷体" pitchFamily="49" charset="-122"/>
                </a:endParaRPr>
              </a:p>
            </p:txBody>
          </p:sp>
        </mc:Choice>
        <mc:Fallback xmlns="">
          <p:sp>
            <p:nvSpPr>
              <p:cNvPr id="68745" name="TextBox 66"/>
              <p:cNvSpPr txBox="1">
                <a:spLocks noRot="1" noChangeAspect="1" noMove="1" noResize="1" noEditPoints="1" noAdjustHandles="1" noChangeArrowheads="1" noChangeShapeType="1" noTextEdit="1"/>
              </p:cNvSpPr>
              <p:nvPr/>
            </p:nvSpPr>
            <p:spPr bwMode="auto">
              <a:xfrm>
                <a:off x="1606550" y="5065711"/>
                <a:ext cx="5400504" cy="523220"/>
              </a:xfrm>
              <a:prstGeom prst="rect">
                <a:avLst/>
              </a:prstGeom>
              <a:blipFill>
                <a:blip r:embed="rId7"/>
                <a:stretch>
                  <a:fillRect l="-2373"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4" name="TextBox 77"/>
              <p:cNvSpPr txBox="1">
                <a:spLocks noChangeArrowheads="1"/>
              </p:cNvSpPr>
              <p:nvPr/>
            </p:nvSpPr>
            <p:spPr bwMode="auto">
              <a:xfrm>
                <a:off x="1646238" y="5635183"/>
                <a:ext cx="5441950"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，系统所吸收的热量为</a:t>
                </a:r>
                <a:endParaRPr lang="zh-CN" altLang="en-US" sz="2800" b="1" dirty="0">
                  <a:solidFill>
                    <a:srgbClr val="0000FF"/>
                  </a:solidFill>
                  <a:latin typeface="楷体" pitchFamily="49" charset="-122"/>
                  <a:ea typeface="楷体" pitchFamily="49" charset="-122"/>
                </a:endParaRPr>
              </a:p>
            </p:txBody>
          </p:sp>
        </mc:Choice>
        <mc:Fallback xmlns="">
          <p:sp>
            <p:nvSpPr>
              <p:cNvPr id="68744" name="TextBox 77"/>
              <p:cNvSpPr txBox="1">
                <a:spLocks noRot="1" noChangeAspect="1" noMove="1" noResize="1" noEditPoints="1" noAdjustHandles="1" noChangeArrowheads="1" noChangeShapeType="1" noTextEdit="1"/>
              </p:cNvSpPr>
              <p:nvPr/>
            </p:nvSpPr>
            <p:spPr bwMode="auto">
              <a:xfrm>
                <a:off x="1646238" y="5635183"/>
                <a:ext cx="5441950" cy="523220"/>
              </a:xfrm>
              <a:prstGeom prst="rect">
                <a:avLst/>
              </a:prstGeom>
              <a:blipFill>
                <a:blip r:embed="rId8"/>
                <a:stretch>
                  <a:fillRect l="-224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flipH="1">
                <a:off x="1616075" y="3001857"/>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326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1" name="矩形 60"/>
              <p:cNvSpPr>
                <a:spLocks noRot="1" noChangeAspect="1" noMove="1" noResize="1" noEditPoints="1" noAdjustHandles="1" noChangeArrowheads="1" noChangeShapeType="1" noTextEdit="1"/>
              </p:cNvSpPr>
              <p:nvPr/>
            </p:nvSpPr>
            <p:spPr>
              <a:xfrm flipH="1">
                <a:off x="1616075" y="3001857"/>
                <a:ext cx="22558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flipH="1">
                <a:off x="4396008" y="3015424"/>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4396008" y="3015424"/>
                <a:ext cx="225583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664191" y="4580394"/>
                <a:ext cx="30242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1664191" y="4580394"/>
                <a:ext cx="302422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flipH="1">
                <a:off x="4581045" y="4556121"/>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4" name="矩形 63"/>
              <p:cNvSpPr>
                <a:spLocks noRot="1" noChangeAspect="1" noMove="1" noResize="1" noEditPoints="1" noAdjustHandles="1" noChangeArrowheads="1" noChangeShapeType="1" noTextEdit="1"/>
              </p:cNvSpPr>
              <p:nvPr/>
            </p:nvSpPr>
            <p:spPr>
              <a:xfrm flipH="1">
                <a:off x="4581045" y="4556121"/>
                <a:ext cx="152209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517377" y="5103372"/>
                <a:ext cx="22433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517377" y="5103372"/>
                <a:ext cx="22433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664191" y="6204655"/>
                <a:ext cx="29843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664191" y="6204655"/>
                <a:ext cx="298434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flipH="1">
                <a:off x="4688417" y="6210637"/>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=−252</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4688417" y="6210637"/>
                <a:ext cx="1522099" cy="523220"/>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8650294" y="3427646"/>
            <a:ext cx="3324219" cy="2577643"/>
            <a:chOff x="8681551" y="3659406"/>
            <a:chExt cx="3324219" cy="2577643"/>
          </a:xfrm>
        </p:grpSpPr>
        <p:grpSp>
          <p:nvGrpSpPr>
            <p:cNvPr id="52" name="Group 23"/>
            <p:cNvGrpSpPr>
              <a:grpSpLocks/>
            </p:cNvGrpSpPr>
            <p:nvPr/>
          </p:nvGrpSpPr>
          <p:grpSpPr bwMode="auto">
            <a:xfrm>
              <a:off x="9031288" y="3888006"/>
              <a:ext cx="2895600" cy="2133600"/>
              <a:chOff x="3696" y="2448"/>
              <a:chExt cx="1824" cy="1344"/>
            </a:xfrm>
          </p:grpSpPr>
          <p:sp>
            <p:nvSpPr>
              <p:cNvPr id="53" name="Line 24"/>
              <p:cNvSpPr>
                <a:spLocks noChangeShapeType="1"/>
              </p:cNvSpPr>
              <p:nvPr/>
            </p:nvSpPr>
            <p:spPr bwMode="auto">
              <a:xfrm>
                <a:off x="3696" y="3792"/>
                <a:ext cx="182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4" name="Line 25"/>
              <p:cNvSpPr>
                <a:spLocks noChangeShapeType="1"/>
              </p:cNvSpPr>
              <p:nvPr/>
            </p:nvSpPr>
            <p:spPr bwMode="auto">
              <a:xfrm flipV="1">
                <a:off x="3696" y="2448"/>
                <a:ext cx="0" cy="1344"/>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5" name="Line 26"/>
              <p:cNvSpPr>
                <a:spLocks noChangeShapeType="1"/>
              </p:cNvSpPr>
              <p:nvPr/>
            </p:nvSpPr>
            <p:spPr bwMode="auto">
              <a:xfrm>
                <a:off x="4080" y="2736"/>
                <a:ext cx="816" cy="0"/>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6" name="Line 27"/>
              <p:cNvSpPr>
                <a:spLocks noChangeShapeType="1"/>
              </p:cNvSpPr>
              <p:nvPr/>
            </p:nvSpPr>
            <p:spPr bwMode="auto">
              <a:xfrm>
                <a:off x="4080" y="2736"/>
                <a:ext cx="0" cy="768"/>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7" name="Freeform 28"/>
              <p:cNvSpPr>
                <a:spLocks/>
              </p:cNvSpPr>
              <p:nvPr/>
            </p:nvSpPr>
            <p:spPr bwMode="auto">
              <a:xfrm>
                <a:off x="4080" y="2736"/>
                <a:ext cx="816" cy="768"/>
              </a:xfrm>
              <a:custGeom>
                <a:avLst/>
                <a:gdLst>
                  <a:gd name="T0" fmla="*/ 816 w 816"/>
                  <a:gd name="T1" fmla="*/ 0 h 768"/>
                  <a:gd name="T2" fmla="*/ 432 w 816"/>
                  <a:gd name="T3" fmla="*/ 576 h 768"/>
                  <a:gd name="T4" fmla="*/ 144 w 816"/>
                  <a:gd name="T5" fmla="*/ 624 h 768"/>
                  <a:gd name="T6" fmla="*/ 0 w 816"/>
                  <a:gd name="T7" fmla="*/ 768 h 768"/>
                </a:gdLst>
                <a:ahLst/>
                <a:cxnLst>
                  <a:cxn ang="0">
                    <a:pos x="T0" y="T1"/>
                  </a:cxn>
                  <a:cxn ang="0">
                    <a:pos x="T2" y="T3"/>
                  </a:cxn>
                  <a:cxn ang="0">
                    <a:pos x="T4" y="T5"/>
                  </a:cxn>
                  <a:cxn ang="0">
                    <a:pos x="T6" y="T7"/>
                  </a:cxn>
                </a:cxnLst>
                <a:rect l="0" t="0" r="r" b="b"/>
                <a:pathLst>
                  <a:path w="816" h="768">
                    <a:moveTo>
                      <a:pt x="816" y="0"/>
                    </a:moveTo>
                    <a:cubicBezTo>
                      <a:pt x="680" y="236"/>
                      <a:pt x="544" y="472"/>
                      <a:pt x="432" y="576"/>
                    </a:cubicBezTo>
                    <a:cubicBezTo>
                      <a:pt x="320" y="680"/>
                      <a:pt x="216" y="592"/>
                      <a:pt x="144" y="624"/>
                    </a:cubicBezTo>
                    <a:cubicBezTo>
                      <a:pt x="72" y="656"/>
                      <a:pt x="36" y="712"/>
                      <a:pt x="0" y="768"/>
                    </a:cubicBezTo>
                  </a:path>
                </a:pathLst>
              </a:cu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8" name="Line 29"/>
              <p:cNvSpPr>
                <a:spLocks noChangeShapeType="1"/>
              </p:cNvSpPr>
              <p:nvPr/>
            </p:nvSpPr>
            <p:spPr bwMode="auto">
              <a:xfrm>
                <a:off x="4368" y="2736"/>
                <a:ext cx="14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9" name="Line 30"/>
              <p:cNvSpPr>
                <a:spLocks noChangeShapeType="1"/>
              </p:cNvSpPr>
              <p:nvPr/>
            </p:nvSpPr>
            <p:spPr bwMode="auto">
              <a:xfrm flipV="1">
                <a:off x="4080" y="2976"/>
                <a:ext cx="0" cy="192"/>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60" name="Line 31"/>
              <p:cNvSpPr>
                <a:spLocks noChangeShapeType="1"/>
              </p:cNvSpPr>
              <p:nvPr/>
            </p:nvSpPr>
            <p:spPr bwMode="auto">
              <a:xfrm flipH="1">
                <a:off x="4608" y="3120"/>
                <a:ext cx="48" cy="96"/>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8756" name="Text Box 32"/>
                  <p:cNvSpPr txBox="1">
                    <a:spLocks noChangeArrowheads="1"/>
                  </p:cNvSpPr>
                  <p:nvPr/>
                </p:nvSpPr>
                <p:spPr bwMode="auto">
                  <a:xfrm>
                    <a:off x="3840" y="3312"/>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6" name="Text Box 32"/>
                  <p:cNvSpPr txBox="1">
                    <a:spLocks noRot="1" noChangeAspect="1" noMove="1" noResize="1" noEditPoints="1" noAdjustHandles="1" noChangeArrowheads="1" noChangeShapeType="1" noTextEdit="1"/>
                  </p:cNvSpPr>
                  <p:nvPr/>
                </p:nvSpPr>
                <p:spPr bwMode="auto">
                  <a:xfrm>
                    <a:off x="3840" y="3312"/>
                    <a:ext cx="318" cy="330"/>
                  </a:xfrm>
                  <a:prstGeom prst="rect">
                    <a:avLst/>
                  </a:prstGeom>
                  <a:blipFill>
                    <a:blip r:embed="rId1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7" name="Text Box 33"/>
                  <p:cNvSpPr txBox="1">
                    <a:spLocks noChangeArrowheads="1"/>
                  </p:cNvSpPr>
                  <p:nvPr/>
                </p:nvSpPr>
                <p:spPr bwMode="auto">
                  <a:xfrm>
                    <a:off x="3838" y="2544"/>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7" name="Text Box 33"/>
                  <p:cNvSpPr txBox="1">
                    <a:spLocks noRot="1" noChangeAspect="1" noMove="1" noResize="1" noEditPoints="1" noAdjustHandles="1" noChangeArrowheads="1" noChangeShapeType="1" noTextEdit="1"/>
                  </p:cNvSpPr>
                  <p:nvPr/>
                </p:nvSpPr>
                <p:spPr bwMode="auto">
                  <a:xfrm>
                    <a:off x="3838" y="2544"/>
                    <a:ext cx="327"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8" name="Text Box 34"/>
                  <p:cNvSpPr txBox="1">
                    <a:spLocks noChangeArrowheads="1"/>
                  </p:cNvSpPr>
                  <p:nvPr/>
                </p:nvSpPr>
                <p:spPr bwMode="auto">
                  <a:xfrm>
                    <a:off x="4944" y="2544"/>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8" name="Text Box 34"/>
                  <p:cNvSpPr txBox="1">
                    <a:spLocks noRot="1" noChangeAspect="1" noMove="1" noResize="1" noEditPoints="1" noAdjustHandles="1" noChangeArrowheads="1" noChangeShapeType="1" noTextEdit="1"/>
                  </p:cNvSpPr>
                  <p:nvPr/>
                </p:nvSpPr>
                <p:spPr bwMode="auto">
                  <a:xfrm>
                    <a:off x="4944" y="2544"/>
                    <a:ext cx="318"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文本框 67"/>
                <p:cNvSpPr txBox="1"/>
                <p:nvPr/>
              </p:nvSpPr>
              <p:spPr>
                <a:xfrm>
                  <a:off x="9071759" y="365940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9071759" y="3659406"/>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1670550" y="559071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1670550" y="559071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8681551" y="580616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8681551" y="5806162"/>
                  <a:ext cx="350224" cy="430887"/>
                </a:xfrm>
                <a:prstGeom prst="rect">
                  <a:avLst/>
                </a:prstGeom>
                <a:blipFill>
                  <a:blip r:embed="rId21"/>
                  <a:stretch>
                    <a:fillRect/>
                  </a:stretch>
                </a:blipFill>
              </p:spPr>
              <p:txBody>
                <a:bodyPr/>
                <a:lstStyle/>
                <a:p>
                  <a:r>
                    <a:rPr lang="zh-CN" altLang="en-US">
                      <a:noFill/>
                    </a:rPr>
                    <a:t> </a:t>
                  </a:r>
                </a:p>
              </p:txBody>
            </p:sp>
          </mc:Fallback>
        </mc:AlternateContent>
      </p:grpSp>
      <p:sp>
        <p:nvSpPr>
          <p:cNvPr id="38" name="TextBox 77"/>
          <p:cNvSpPr txBox="1">
            <a:spLocks noChangeArrowheads="1"/>
          </p:cNvSpPr>
          <p:nvPr/>
        </p:nvSpPr>
        <p:spPr bwMode="auto">
          <a:xfrm>
            <a:off x="6464409" y="6202432"/>
            <a:ext cx="4813191"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负号表示</a:t>
            </a:r>
            <a:r>
              <a:rPr lang="zh-CN" altLang="zh-CN" sz="2800" b="1" dirty="0">
                <a:solidFill>
                  <a:srgbClr val="0000FF"/>
                </a:solidFill>
                <a:latin typeface="楷体" pitchFamily="49" charset="-122"/>
                <a:ea typeface="楷体" pitchFamily="49" charset="-122"/>
              </a:rPr>
              <a:t>系统</a:t>
            </a:r>
            <a:r>
              <a:rPr lang="zh-CN" altLang="en-US" sz="2800" b="1" dirty="0">
                <a:solidFill>
                  <a:srgbClr val="0000FF"/>
                </a:solidFill>
                <a:latin typeface="楷体" pitchFamily="49" charset="-122"/>
                <a:ea typeface="楷体" pitchFamily="49" charset="-122"/>
              </a:rPr>
              <a:t>实际为放热</a:t>
            </a:r>
          </a:p>
        </p:txBody>
      </p:sp>
    </p:spTree>
    <p:extLst>
      <p:ext uri="{BB962C8B-B14F-4D97-AF65-F5344CB8AC3E}">
        <p14:creationId xmlns:p14="http://schemas.microsoft.com/office/powerpoint/2010/main" val="9188607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8762"/>
                                        </p:tgtEl>
                                        <p:attrNameLst>
                                          <p:attrName>style.visibility</p:attrName>
                                        </p:attrNameLst>
                                      </p:cBhvr>
                                      <p:to>
                                        <p:strVal val="visible"/>
                                      </p:to>
                                    </p:set>
                                    <p:animEffect transition="in" filter="wipe(right)">
                                      <p:cBhvr>
                                        <p:cTn id="13" dur="500"/>
                                        <p:tgtEl>
                                          <p:spTgt spid="687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8747"/>
                                        </p:tgtEl>
                                        <p:attrNameLst>
                                          <p:attrName>style.visibility</p:attrName>
                                        </p:attrNameLst>
                                      </p:cBhvr>
                                      <p:to>
                                        <p:strVal val="visible"/>
                                      </p:to>
                                    </p:set>
                                    <p:animEffect transition="in" filter="wipe(left)">
                                      <p:cBhvr>
                                        <p:cTn id="29" dur="500"/>
                                        <p:tgtEl>
                                          <p:spTgt spid="687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8746"/>
                                        </p:tgtEl>
                                        <p:attrNameLst>
                                          <p:attrName>style.visibility</p:attrName>
                                        </p:attrNameLst>
                                      </p:cBhvr>
                                      <p:to>
                                        <p:strVal val="visible"/>
                                      </p:to>
                                    </p:set>
                                    <p:animEffect transition="in" filter="wipe(left)">
                                      <p:cBhvr>
                                        <p:cTn id="44" dur="500"/>
                                        <p:tgtEl>
                                          <p:spTgt spid="687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8745"/>
                                        </p:tgtEl>
                                        <p:attrNameLst>
                                          <p:attrName>style.visibility</p:attrName>
                                        </p:attrNameLst>
                                      </p:cBhvr>
                                      <p:to>
                                        <p:strVal val="visible"/>
                                      </p:to>
                                    </p:set>
                                    <p:animEffect transition="in" filter="wipe(left)">
                                      <p:cBhvr>
                                        <p:cTn id="59" dur="500"/>
                                        <p:tgtEl>
                                          <p:spTgt spid="6874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8744"/>
                                        </p:tgtEl>
                                        <p:attrNameLst>
                                          <p:attrName>style.visibility</p:attrName>
                                        </p:attrNameLst>
                                      </p:cBhvr>
                                      <p:to>
                                        <p:strVal val="visible"/>
                                      </p:to>
                                    </p:set>
                                    <p:animEffect transition="in" filter="wipe(left)">
                                      <p:cBhvr>
                                        <p:cTn id="69" dur="500"/>
                                        <p:tgtEl>
                                          <p:spTgt spid="687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62" grpId="0"/>
      <p:bldP spid="68747" grpId="0"/>
      <p:bldP spid="68746" grpId="0"/>
      <p:bldP spid="68745" grpId="0"/>
      <p:bldP spid="68744" grpId="0"/>
      <p:bldP spid="61" grpId="0"/>
      <p:bldP spid="62" grpId="0"/>
      <p:bldP spid="63" grpId="0"/>
      <p:bldP spid="64" grpId="0"/>
      <p:bldP spid="65" grpId="0"/>
      <p:bldP spid="66" grpId="0"/>
      <p:bldP spid="67"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1836665" y="252859"/>
            <a:ext cx="10355337"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107988"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热力学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970316"/>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任何宏观物体都由大量微观粒子（原子、分子等）所构成，大量微观粒子所作的永不停息的无规则运动就是</a:t>
            </a:r>
            <a:r>
              <a:rPr lang="zh-CN" altLang="en-US" sz="2800" dirty="0">
                <a:solidFill>
                  <a:srgbClr val="FF0000"/>
                </a:solidFill>
                <a:latin typeface="微软雅黑" panose="020B0503020204020204" pitchFamily="34" charset="-122"/>
                <a:ea typeface="微软雅黑" panose="020B0503020204020204" pitchFamily="34" charset="-122"/>
              </a:rPr>
              <a:t>热运动</a:t>
            </a:r>
            <a:r>
              <a:rPr lang="zh-CN" altLang="en-US" sz="2800" dirty="0">
                <a:solidFill>
                  <a:srgbClr val="0000FF"/>
                </a:solidFill>
                <a:latin typeface="微软雅黑" panose="020B0503020204020204" pitchFamily="34" charset="-122"/>
                <a:ea typeface="微软雅黑" panose="020B0503020204020204" pitchFamily="34" charset="-122"/>
              </a:rPr>
              <a:t>。热学是以研究热运动的规律及其对物质宏观性质的影响，以及与物质其他运动形态之间的转化规律为任务的。按照研究方法的不同，热学可分为两门学科，即</a:t>
            </a:r>
            <a:r>
              <a:rPr lang="zh-CN" altLang="en-US" sz="2800" dirty="0">
                <a:solidFill>
                  <a:srgbClr val="FF0000"/>
                </a:solidFill>
                <a:latin typeface="微软雅黑" panose="020B0503020204020204" pitchFamily="34" charset="-122"/>
                <a:ea typeface="微软雅黑" panose="020B0503020204020204" pitchFamily="34" charset="-122"/>
              </a:rPr>
              <a:t>热力学</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统计物理学</a:t>
            </a:r>
            <a:r>
              <a:rPr lang="zh-CN" altLang="en-US" sz="2800" dirty="0">
                <a:solidFill>
                  <a:srgbClr val="0000FF"/>
                </a:solidFill>
                <a:latin typeface="微软雅黑" panose="020B0503020204020204" pitchFamily="34" charset="-122"/>
                <a:ea typeface="微软雅黑" panose="020B0503020204020204" pitchFamily="34" charset="-122"/>
              </a:rPr>
              <a:t>。上一章气体动理论（属于统计物理学）将从气体分子热运动观点出发，运用统计方法研究气体分子热运动的规律，并对理想气体的热学性质给与微观说明。而本章热力学则从能量观点出发，以大量实验观测为基础，来研究物质热现象的宏观基本规律及应用。气体动理论和热力学是从不同的角度研究物质热运动规律的，它们是相辅相成的。</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1645764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AutoShape 4"/>
          <p:cNvSpPr>
            <a:spLocks noChangeArrowheads="1"/>
          </p:cNvSpPr>
          <p:nvPr/>
        </p:nvSpPr>
        <p:spPr bwMode="auto">
          <a:xfrm>
            <a:off x="698836" y="536643"/>
            <a:ext cx="3240087" cy="1511300"/>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mc:AlternateContent xmlns:mc="http://schemas.openxmlformats.org/markup-compatibility/2006" xmlns:a14="http://schemas.microsoft.com/office/drawing/2010/main">
        <mc:Choice Requires="a14">
          <p:sp>
            <p:nvSpPr>
              <p:cNvPr id="145413" name="Text Box 5"/>
              <p:cNvSpPr txBox="1">
                <a:spLocks noChangeArrowheads="1"/>
              </p:cNvSpPr>
              <p:nvPr/>
            </p:nvSpPr>
            <p:spPr bwMode="auto">
              <a:xfrm>
                <a:off x="808373" y="2487808"/>
                <a:ext cx="4688827" cy="267765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如图所示，一定量的理想气体从状态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变化到状态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，一次经由过程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，另一次经由过程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。试问在过程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中吸收的热量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那个较大？</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45413" name="Text Box 5"/>
              <p:cNvSpPr txBox="1">
                <a:spLocks noRot="1" noChangeAspect="1" noMove="1" noResize="1" noEditPoints="1" noAdjustHandles="1" noChangeArrowheads="1" noChangeShapeType="1" noTextEdit="1"/>
              </p:cNvSpPr>
              <p:nvPr/>
            </p:nvSpPr>
            <p:spPr bwMode="auto">
              <a:xfrm>
                <a:off x="808373" y="2487808"/>
                <a:ext cx="4688827" cy="2677656"/>
              </a:xfrm>
              <a:prstGeom prst="rect">
                <a:avLst/>
              </a:prstGeom>
              <a:blipFill>
                <a:blip r:embed="rId2"/>
                <a:stretch>
                  <a:fillRect l="-2731" t="-2278" r="-2601" b="-546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 name="组合 3"/>
          <p:cNvGrpSpPr/>
          <p:nvPr/>
        </p:nvGrpSpPr>
        <p:grpSpPr>
          <a:xfrm>
            <a:off x="5756025" y="2487808"/>
            <a:ext cx="3435895" cy="2577643"/>
            <a:chOff x="5756025" y="2487808"/>
            <a:chExt cx="3435895" cy="2577643"/>
          </a:xfrm>
        </p:grpSpPr>
        <p:grpSp>
          <p:nvGrpSpPr>
            <p:cNvPr id="145414" name="Group 6"/>
            <p:cNvGrpSpPr>
              <a:grpSpLocks/>
            </p:cNvGrpSpPr>
            <p:nvPr/>
          </p:nvGrpSpPr>
          <p:grpSpPr bwMode="auto">
            <a:xfrm>
              <a:off x="6217924" y="2722622"/>
              <a:ext cx="2663825" cy="2089150"/>
              <a:chOff x="3334" y="1933"/>
              <a:chExt cx="1678" cy="1316"/>
            </a:xfrm>
          </p:grpSpPr>
          <p:sp>
            <p:nvSpPr>
              <p:cNvPr id="145415" name="Line 7"/>
              <p:cNvSpPr>
                <a:spLocks noChangeShapeType="1"/>
              </p:cNvSpPr>
              <p:nvPr/>
            </p:nvSpPr>
            <p:spPr bwMode="auto">
              <a:xfrm>
                <a:off x="3334" y="3249"/>
                <a:ext cx="1678"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6" name="Line 8"/>
              <p:cNvSpPr>
                <a:spLocks noChangeShapeType="1"/>
              </p:cNvSpPr>
              <p:nvPr/>
            </p:nvSpPr>
            <p:spPr bwMode="auto">
              <a:xfrm flipV="1">
                <a:off x="3334" y="1933"/>
                <a:ext cx="0" cy="131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7" name="Line 9"/>
              <p:cNvSpPr>
                <a:spLocks noChangeShapeType="1"/>
              </p:cNvSpPr>
              <p:nvPr/>
            </p:nvSpPr>
            <p:spPr bwMode="auto">
              <a:xfrm>
                <a:off x="3334" y="2432"/>
                <a:ext cx="1542" cy="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8" name="Freeform 10"/>
              <p:cNvSpPr>
                <a:spLocks/>
              </p:cNvSpPr>
              <p:nvPr/>
            </p:nvSpPr>
            <p:spPr bwMode="auto">
              <a:xfrm>
                <a:off x="3560" y="2160"/>
                <a:ext cx="1044" cy="272"/>
              </a:xfrm>
              <a:custGeom>
                <a:avLst/>
                <a:gdLst>
                  <a:gd name="T0" fmla="*/ 0 w 1044"/>
                  <a:gd name="T1" fmla="*/ 272 h 272"/>
                  <a:gd name="T2" fmla="*/ 499 w 1044"/>
                  <a:gd name="T3" fmla="*/ 0 h 272"/>
                  <a:gd name="T4" fmla="*/ 1044 w 1044"/>
                  <a:gd name="T5" fmla="*/ 272 h 272"/>
                </a:gdLst>
                <a:ahLst/>
                <a:cxnLst>
                  <a:cxn ang="0">
                    <a:pos x="T0" y="T1"/>
                  </a:cxn>
                  <a:cxn ang="0">
                    <a:pos x="T2" y="T3"/>
                  </a:cxn>
                  <a:cxn ang="0">
                    <a:pos x="T4" y="T5"/>
                  </a:cxn>
                </a:cxnLst>
                <a:rect l="0" t="0" r="r" b="b"/>
                <a:pathLst>
                  <a:path w="1044" h="272">
                    <a:moveTo>
                      <a:pt x="0" y="272"/>
                    </a:moveTo>
                    <a:cubicBezTo>
                      <a:pt x="162" y="136"/>
                      <a:pt x="325" y="0"/>
                      <a:pt x="499" y="0"/>
                    </a:cubicBezTo>
                    <a:cubicBezTo>
                      <a:pt x="673" y="0"/>
                      <a:pt x="858" y="136"/>
                      <a:pt x="1044" y="272"/>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19" name="Freeform 11"/>
              <p:cNvSpPr>
                <a:spLocks/>
              </p:cNvSpPr>
              <p:nvPr/>
            </p:nvSpPr>
            <p:spPr bwMode="auto">
              <a:xfrm>
                <a:off x="3560" y="2432"/>
                <a:ext cx="1044" cy="318"/>
              </a:xfrm>
              <a:custGeom>
                <a:avLst/>
                <a:gdLst>
                  <a:gd name="T0" fmla="*/ 0 w 1044"/>
                  <a:gd name="T1" fmla="*/ 0 h 318"/>
                  <a:gd name="T2" fmla="*/ 499 w 1044"/>
                  <a:gd name="T3" fmla="*/ 318 h 318"/>
                  <a:gd name="T4" fmla="*/ 1044 w 1044"/>
                  <a:gd name="T5" fmla="*/ 0 h 318"/>
                </a:gdLst>
                <a:ahLst/>
                <a:cxnLst>
                  <a:cxn ang="0">
                    <a:pos x="T0" y="T1"/>
                  </a:cxn>
                  <a:cxn ang="0">
                    <a:pos x="T2" y="T3"/>
                  </a:cxn>
                  <a:cxn ang="0">
                    <a:pos x="T4" y="T5"/>
                  </a:cxn>
                </a:cxnLst>
                <a:rect l="0" t="0" r="r" b="b"/>
                <a:pathLst>
                  <a:path w="1044" h="318">
                    <a:moveTo>
                      <a:pt x="0" y="0"/>
                    </a:moveTo>
                    <a:cubicBezTo>
                      <a:pt x="162" y="159"/>
                      <a:pt x="325" y="318"/>
                      <a:pt x="499" y="318"/>
                    </a:cubicBezTo>
                    <a:cubicBezTo>
                      <a:pt x="673" y="318"/>
                      <a:pt x="858" y="159"/>
                      <a:pt x="1044" y="0"/>
                    </a:cubicBezTo>
                  </a:path>
                </a:pathLst>
              </a:custGeom>
              <a:noFill/>
              <a:ln w="254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20" name="Line 12"/>
              <p:cNvSpPr>
                <a:spLocks noChangeShapeType="1"/>
              </p:cNvSpPr>
              <p:nvPr/>
            </p:nvSpPr>
            <p:spPr bwMode="auto">
              <a:xfrm>
                <a:off x="4014" y="2160"/>
                <a:ext cx="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5421" name="Line 13"/>
              <p:cNvSpPr>
                <a:spLocks noChangeShapeType="1"/>
              </p:cNvSpPr>
              <p:nvPr/>
            </p:nvSpPr>
            <p:spPr bwMode="auto">
              <a:xfrm>
                <a:off x="3969" y="2750"/>
                <a:ext cx="136"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0" name="文本框 19"/>
                <p:cNvSpPr txBox="1"/>
                <p:nvPr/>
              </p:nvSpPr>
              <p:spPr>
                <a:xfrm>
                  <a:off x="6257909" y="248780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257909" y="2487808"/>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856700" y="4419121"/>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8856700" y="4419121"/>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5867701" y="463456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5867701" y="463456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flipH="1">
                  <a:off x="5756025" y="3243977"/>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3" name="矩形 22"/>
                <p:cNvSpPr>
                  <a:spLocks noRot="1" noChangeAspect="1" noMove="1" noResize="1" noEditPoints="1" noAdjustHandles="1" noChangeArrowheads="1" noChangeShapeType="1" noTextEdit="1"/>
                </p:cNvSpPr>
                <p:nvPr/>
              </p:nvSpPr>
              <p:spPr>
                <a:xfrm flipH="1">
                  <a:off x="5756025" y="3243977"/>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flipH="1">
                  <a:off x="6306865" y="2991385"/>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i="1" dirty="0"/>
                </a:p>
              </p:txBody>
            </p:sp>
          </mc:Choice>
          <mc:Fallback xmlns="">
            <p:sp>
              <p:nvSpPr>
                <p:cNvPr id="24" name="矩形 23"/>
                <p:cNvSpPr>
                  <a:spLocks noRot="1" noChangeAspect="1" noMove="1" noResize="1" noEditPoints="1" noAdjustHandles="1" noChangeArrowheads="1" noChangeShapeType="1" noTextEdit="1"/>
                </p:cNvSpPr>
                <p:nvPr/>
              </p:nvSpPr>
              <p:spPr>
                <a:xfrm flipH="1">
                  <a:off x="6306865" y="2991385"/>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7983109" y="299949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i="1" dirty="0"/>
                </a:p>
              </p:txBody>
            </p:sp>
          </mc:Choice>
          <mc:Fallback xmlns="">
            <p:sp>
              <p:nvSpPr>
                <p:cNvPr id="26" name="矩形 25"/>
                <p:cNvSpPr>
                  <a:spLocks noRot="1" noChangeAspect="1" noMove="1" noResize="1" noEditPoints="1" noAdjustHandles="1" noChangeArrowheads="1" noChangeShapeType="1" noTextEdit="1"/>
                </p:cNvSpPr>
                <p:nvPr/>
              </p:nvSpPr>
              <p:spPr>
                <a:xfrm flipH="1">
                  <a:off x="7983109" y="2999498"/>
                  <a:ext cx="5018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7184283" y="2605180"/>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7184283" y="2605180"/>
                  <a:ext cx="51520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069281" y="3935208"/>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069281" y="3935208"/>
                  <a:ext cx="529312"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 name="矩形 4"/>
              <p:cNvSpPr/>
              <p:nvPr/>
            </p:nvSpPr>
            <p:spPr>
              <a:xfrm>
                <a:off x="4250840" y="5605329"/>
                <a:ext cx="7052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250840" y="5605329"/>
                <a:ext cx="70525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27399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12"/>
                                        </p:tgtEl>
                                        <p:attrNameLst>
                                          <p:attrName>style.visibility</p:attrName>
                                        </p:attrNameLst>
                                      </p:cBhvr>
                                      <p:to>
                                        <p:strVal val="visible"/>
                                      </p:to>
                                    </p:set>
                                    <p:animEffect transition="in" filter="wipe(left)">
                                      <p:cBhvr>
                                        <p:cTn id="7" dur="500"/>
                                        <p:tgtEl>
                                          <p:spTgt spid="14541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5413"/>
                                        </p:tgtEl>
                                        <p:attrNameLst>
                                          <p:attrName>style.visibility</p:attrName>
                                        </p:attrNameLst>
                                      </p:cBhvr>
                                      <p:to>
                                        <p:strVal val="visible"/>
                                      </p:to>
                                    </p:set>
                                    <p:animEffect transition="in" filter="blinds(horizontal)">
                                      <p:cBhvr>
                                        <p:cTn id="12" dur="500"/>
                                        <p:tgtEl>
                                          <p:spTgt spid="145413"/>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2" grpId="0" animBg="1"/>
      <p:bldP spid="14541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4464571" y="3174478"/>
              <a:ext cx="7725187"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准静态过程中的功和热量的计算</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939148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82750" y="1901170"/>
            <a:ext cx="9753599" cy="954088"/>
            <a:chOff x="839" y="1570"/>
            <a:chExt cx="5776" cy="601"/>
          </a:xfrm>
        </p:grpSpPr>
        <p:sp>
          <p:nvSpPr>
            <p:cNvPr id="21518" name="Rectangle 4"/>
            <p:cNvSpPr>
              <a:spLocks noChangeArrowheads="1"/>
            </p:cNvSpPr>
            <p:nvPr/>
          </p:nvSpPr>
          <p:spPr bwMode="auto">
            <a:xfrm>
              <a:off x="1094" y="1570"/>
              <a:ext cx="552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热力学系统</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：在热力学中，一般把所研究的物体或物体组称为热力学系统，简称系统。其</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由大量微观粒子所组成。</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19" name="Picture 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616"/>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6"/>
          <p:cNvGrpSpPr>
            <a:grpSpLocks/>
          </p:cNvGrpSpPr>
          <p:nvPr/>
        </p:nvGrpSpPr>
        <p:grpSpPr bwMode="auto">
          <a:xfrm>
            <a:off x="1682750" y="3079750"/>
            <a:ext cx="9753601" cy="954087"/>
            <a:chOff x="839" y="2341"/>
            <a:chExt cx="6144" cy="601"/>
          </a:xfrm>
        </p:grpSpPr>
        <p:sp>
          <p:nvSpPr>
            <p:cNvPr id="21516" name="Rectangle 7"/>
            <p:cNvSpPr>
              <a:spLocks noChangeArrowheads="1"/>
            </p:cNvSpPr>
            <p:nvPr/>
          </p:nvSpPr>
          <p:spPr bwMode="auto">
            <a:xfrm>
              <a:off x="1111" y="2341"/>
              <a:ext cx="587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能够与热力学系统发生相互作用的其它物体称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系统的外界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15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2341"/>
              <a:ext cx="23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一、准静态过程</a:t>
            </a:r>
            <a:endParaRPr kumimoji="1"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 name="组合 3"/>
          <p:cNvGrpSpPr/>
          <p:nvPr/>
        </p:nvGrpSpPr>
        <p:grpSpPr>
          <a:xfrm>
            <a:off x="1685949" y="4246137"/>
            <a:ext cx="9629749" cy="954107"/>
            <a:chOff x="1685949" y="4246137"/>
            <a:chExt cx="9629749" cy="954107"/>
          </a:xfrm>
        </p:grpSpPr>
        <p:sp>
          <p:nvSpPr>
            <p:cNvPr id="24582" name="Rectangle 15"/>
            <p:cNvSpPr>
              <a:spLocks noChangeArrowheads="1"/>
            </p:cNvSpPr>
            <p:nvPr/>
          </p:nvSpPr>
          <p:spPr bwMode="auto">
            <a:xfrm>
              <a:off x="2113353" y="4246137"/>
              <a:ext cx="920234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热力学过程：热力学系统（大量微观粒子组成的气体、固体、液体）状态随时间变化的过程。</a:t>
              </a:r>
            </a:p>
          </p:txBody>
        </p:sp>
        <p:pic>
          <p:nvPicPr>
            <p:cNvPr id="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5949" y="4258329"/>
              <a:ext cx="376238" cy="37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47418792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a:grpSpLocks/>
          </p:cNvGrpSpPr>
          <p:nvPr/>
        </p:nvGrpSpPr>
        <p:grpSpPr bwMode="auto">
          <a:xfrm>
            <a:off x="1952624" y="1214439"/>
            <a:ext cx="9825394" cy="1078385"/>
            <a:chOff x="428625" y="1214438"/>
            <a:chExt cx="8126815" cy="1078385"/>
          </a:xfrm>
        </p:grpSpPr>
        <p:sp>
          <p:nvSpPr>
            <p:cNvPr id="30747" name="AutoShape 26" descr="胡桃"/>
            <p:cNvSpPr>
              <a:spLocks noChangeArrowheads="1"/>
            </p:cNvSpPr>
            <p:nvPr/>
          </p:nvSpPr>
          <p:spPr bwMode="auto">
            <a:xfrm>
              <a:off x="428625" y="1214438"/>
              <a:ext cx="8126815" cy="1078385"/>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8" name="Rectangle 3"/>
            <p:cNvSpPr>
              <a:spLocks noChangeArrowheads="1"/>
            </p:cNvSpPr>
            <p:nvPr/>
          </p:nvSpPr>
          <p:spPr bwMode="auto">
            <a:xfrm>
              <a:off x="500063" y="1268413"/>
              <a:ext cx="79815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系统在状态变化中所经历的所有中间状态都无限地接近于平衡态的变化过程，</a:t>
              </a:r>
              <a:r>
                <a:rPr lang="zh-CN" altLang="en-US" sz="2800" dirty="0">
                  <a:solidFill>
                    <a:srgbClr val="0000FF"/>
                  </a:solidFill>
                  <a:ea typeface="微软雅黑" panose="020B0503020204020204" pitchFamily="34" charset="-122"/>
                  <a:cs typeface="Times New Roman" panose="02020603050405020304" pitchFamily="18" charset="0"/>
                </a:rPr>
                <a:t>也叫</a:t>
              </a:r>
              <a:r>
                <a:rPr lang="zh-CN" altLang="en-US" sz="2800" dirty="0">
                  <a:solidFill>
                    <a:srgbClr val="FF0000"/>
                  </a:solidFill>
                  <a:ea typeface="微软雅黑" panose="020B0503020204020204" pitchFamily="34" charset="-122"/>
                  <a:cs typeface="Times New Roman" panose="02020603050405020304" pitchFamily="18" charset="0"/>
                </a:rPr>
                <a:t>平衡过程</a:t>
              </a:r>
              <a:endPar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Text Box 31"/>
          <p:cNvSpPr txBox="1">
            <a:spLocks noChangeArrowheads="1"/>
          </p:cNvSpPr>
          <p:nvPr/>
        </p:nvSpPr>
        <p:spPr bwMode="auto">
          <a:xfrm>
            <a:off x="1967946" y="414358"/>
            <a:ext cx="9720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非静态过程：在热力学过程中系统经历的是一系列非平衡态 </a:t>
            </a:r>
          </a:p>
        </p:txBody>
      </p:sp>
      <p:grpSp>
        <p:nvGrpSpPr>
          <p:cNvPr id="27" name="Group 210"/>
          <p:cNvGrpSpPr>
            <a:grpSpLocks/>
          </p:cNvGrpSpPr>
          <p:nvPr/>
        </p:nvGrpSpPr>
        <p:grpSpPr bwMode="auto">
          <a:xfrm>
            <a:off x="3403383" y="2732254"/>
            <a:ext cx="7848600" cy="3276600"/>
            <a:chOff x="384" y="1824"/>
            <a:chExt cx="4944" cy="2064"/>
          </a:xfrm>
        </p:grpSpPr>
        <p:sp>
          <p:nvSpPr>
            <p:cNvPr id="28" name="Rectangle 211"/>
            <p:cNvSpPr>
              <a:spLocks noChangeArrowheads="1"/>
            </p:cNvSpPr>
            <p:nvPr/>
          </p:nvSpPr>
          <p:spPr bwMode="auto">
            <a:xfrm>
              <a:off x="384" y="1824"/>
              <a:ext cx="4944" cy="2064"/>
            </a:xfrm>
            <a:prstGeom prst="rect">
              <a:avLst/>
            </a:prstGeom>
            <a:no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nvGrpSpPr>
            <p:cNvPr id="29" name="Group 212"/>
            <p:cNvGrpSpPr>
              <a:grpSpLocks/>
            </p:cNvGrpSpPr>
            <p:nvPr/>
          </p:nvGrpSpPr>
          <p:grpSpPr bwMode="auto">
            <a:xfrm>
              <a:off x="528" y="2112"/>
              <a:ext cx="1920" cy="1632"/>
              <a:chOff x="528" y="2112"/>
              <a:chExt cx="1920" cy="1632"/>
            </a:xfrm>
          </p:grpSpPr>
          <p:grpSp>
            <p:nvGrpSpPr>
              <p:cNvPr id="30" name="Group 213"/>
              <p:cNvGrpSpPr>
                <a:grpSpLocks/>
              </p:cNvGrpSpPr>
              <p:nvPr/>
            </p:nvGrpSpPr>
            <p:grpSpPr bwMode="auto">
              <a:xfrm>
                <a:off x="1344" y="2112"/>
                <a:ext cx="1104" cy="1632"/>
                <a:chOff x="1344" y="2256"/>
                <a:chExt cx="1104" cy="1632"/>
              </a:xfrm>
            </p:grpSpPr>
            <p:sp>
              <p:nvSpPr>
                <p:cNvPr id="37" name="AutoShape 214"/>
                <p:cNvSpPr>
                  <a:spLocks noChangeArrowheads="1"/>
                </p:cNvSpPr>
                <p:nvPr/>
              </p:nvSpPr>
              <p:spPr bwMode="auto">
                <a:xfrm>
                  <a:off x="1344" y="2256"/>
                  <a:ext cx="1104" cy="1632"/>
                </a:xfrm>
                <a:prstGeom prst="bevel">
                  <a:avLst>
                    <a:gd name="adj" fmla="val 12500"/>
                  </a:avLst>
                </a:prstGeom>
                <a:solidFill>
                  <a:srgbClr val="D1A273"/>
                </a:solidFill>
                <a:ln w="9525">
                  <a:solidFill>
                    <a:srgbClr val="996633"/>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8" name="Rectangle 215"/>
                <p:cNvSpPr>
                  <a:spLocks noChangeArrowheads="1"/>
                </p:cNvSpPr>
                <p:nvPr/>
              </p:nvSpPr>
              <p:spPr bwMode="auto">
                <a:xfrm>
                  <a:off x="1488" y="2256"/>
                  <a:ext cx="816" cy="14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9" name="Rectangle 216"/>
                <p:cNvSpPr>
                  <a:spLocks noChangeArrowheads="1"/>
                </p:cNvSpPr>
                <p:nvPr/>
              </p:nvSpPr>
              <p:spPr bwMode="auto">
                <a:xfrm>
                  <a:off x="1488" y="2880"/>
                  <a:ext cx="816" cy="144"/>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0" scaled="1"/>
                </a:gradFill>
                <a:ln w="9525">
                  <a:solidFill>
                    <a:srgbClr val="996633"/>
                  </a:solidFill>
                  <a:miter lim="800000"/>
                  <a:headEnd/>
                  <a:tailEnd/>
                </a:ln>
                <a:effectLst/>
              </p:spPr>
              <p:txBody>
                <a:bodyPr wrap="none" anchor="ctr"/>
                <a:lstStyle/>
                <a:p>
                  <a:pPr algn="ctr" eaLnBrk="1" hangingPunct="1">
                    <a:spcBef>
                      <a:spcPct val="50000"/>
                    </a:spcBef>
                    <a:defRPr/>
                  </a:pPr>
                  <a:endParaRPr lang="zh-CN" altLang="en-US"/>
                </a:p>
              </p:txBody>
            </p:sp>
            <p:sp>
              <p:nvSpPr>
                <p:cNvPr id="40" name="Rectangle 217" descr="大纸屑"/>
                <p:cNvSpPr>
                  <a:spLocks noChangeArrowheads="1"/>
                </p:cNvSpPr>
                <p:nvPr/>
              </p:nvSpPr>
              <p:spPr bwMode="auto">
                <a:xfrm>
                  <a:off x="1488" y="3024"/>
                  <a:ext cx="816" cy="72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1" name="Oval 218"/>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2" name="Oval 219"/>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3" name="Oval 220"/>
                <p:cNvSpPr>
                  <a:spLocks noChangeArrowheads="1"/>
                </p:cNvSpPr>
                <p:nvPr/>
              </p:nvSpPr>
              <p:spPr bwMode="auto">
                <a:xfrm>
                  <a:off x="201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4" name="Oval 221"/>
                <p:cNvSpPr>
                  <a:spLocks noChangeArrowheads="1"/>
                </p:cNvSpPr>
                <p:nvPr/>
              </p:nvSpPr>
              <p:spPr bwMode="auto">
                <a:xfrm>
                  <a:off x="177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5" name="Oval 222"/>
                <p:cNvSpPr>
                  <a:spLocks noChangeArrowheads="1"/>
                </p:cNvSpPr>
                <p:nvPr/>
              </p:nvSpPr>
              <p:spPr bwMode="auto">
                <a:xfrm>
                  <a:off x="211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6" name="Oval 223"/>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7" name="Oval 224"/>
                <p:cNvSpPr>
                  <a:spLocks noChangeArrowheads="1"/>
                </p:cNvSpPr>
                <p:nvPr/>
              </p:nvSpPr>
              <p:spPr bwMode="auto">
                <a:xfrm>
                  <a:off x="192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8" name="Oval 225"/>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9" name="Oval 226"/>
                <p:cNvSpPr>
                  <a:spLocks noChangeArrowheads="1"/>
                </p:cNvSpPr>
                <p:nvPr/>
              </p:nvSpPr>
              <p:spPr bwMode="auto">
                <a:xfrm>
                  <a:off x="201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0" name="Oval 227"/>
                <p:cNvSpPr>
                  <a:spLocks noChangeArrowheads="1"/>
                </p:cNvSpPr>
                <p:nvPr/>
              </p:nvSpPr>
              <p:spPr bwMode="auto">
                <a:xfrm>
                  <a:off x="177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1" name="Oval 228"/>
                <p:cNvSpPr>
                  <a:spLocks noChangeArrowheads="1"/>
                </p:cNvSpPr>
                <p:nvPr/>
              </p:nvSpPr>
              <p:spPr bwMode="auto">
                <a:xfrm>
                  <a:off x="168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2" name="Oval 229"/>
                <p:cNvSpPr>
                  <a:spLocks noChangeArrowheads="1"/>
                </p:cNvSpPr>
                <p:nvPr/>
              </p:nvSpPr>
              <p:spPr bwMode="auto">
                <a:xfrm>
                  <a:off x="168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3" name="Oval 230"/>
                <p:cNvSpPr>
                  <a:spLocks noChangeArrowheads="1"/>
                </p:cNvSpPr>
                <p:nvPr/>
              </p:nvSpPr>
              <p:spPr bwMode="auto">
                <a:xfrm>
                  <a:off x="192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4" name="Oval 231"/>
                <p:cNvSpPr>
                  <a:spLocks noChangeArrowheads="1"/>
                </p:cNvSpPr>
                <p:nvPr/>
              </p:nvSpPr>
              <p:spPr bwMode="auto">
                <a:xfrm>
                  <a:off x="158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5" name="Oval 232"/>
                <p:cNvSpPr>
                  <a:spLocks noChangeArrowheads="1"/>
                </p:cNvSpPr>
                <p:nvPr/>
              </p:nvSpPr>
              <p:spPr bwMode="auto">
                <a:xfrm>
                  <a:off x="172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6" name="Oval 233"/>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7" name="Oval 234"/>
                <p:cNvSpPr>
                  <a:spLocks noChangeArrowheads="1"/>
                </p:cNvSpPr>
                <p:nvPr/>
              </p:nvSpPr>
              <p:spPr bwMode="auto">
                <a:xfrm>
                  <a:off x="187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8" name="Oval 235"/>
                <p:cNvSpPr>
                  <a:spLocks noChangeArrowheads="1"/>
                </p:cNvSpPr>
                <p:nvPr/>
              </p:nvSpPr>
              <p:spPr bwMode="auto">
                <a:xfrm>
                  <a:off x="192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9" name="Oval 236"/>
                <p:cNvSpPr>
                  <a:spLocks noChangeArrowheads="1"/>
                </p:cNvSpPr>
                <p:nvPr/>
              </p:nvSpPr>
              <p:spPr bwMode="auto">
                <a:xfrm>
                  <a:off x="182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0" name="Oval 237"/>
                <p:cNvSpPr>
                  <a:spLocks noChangeArrowheads="1"/>
                </p:cNvSpPr>
                <p:nvPr/>
              </p:nvSpPr>
              <p:spPr bwMode="auto">
                <a:xfrm>
                  <a:off x="182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1" name="Oval 238"/>
                <p:cNvSpPr>
                  <a:spLocks noChangeArrowheads="1"/>
                </p:cNvSpPr>
                <p:nvPr/>
              </p:nvSpPr>
              <p:spPr bwMode="auto">
                <a:xfrm>
                  <a:off x="192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2" name="Oval 239"/>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3" name="Oval 240"/>
                <p:cNvSpPr>
                  <a:spLocks noChangeArrowheads="1"/>
                </p:cNvSpPr>
                <p:nvPr/>
              </p:nvSpPr>
              <p:spPr bwMode="auto">
                <a:xfrm>
                  <a:off x="163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4" name="Oval 241"/>
                <p:cNvSpPr>
                  <a:spLocks noChangeArrowheads="1"/>
                </p:cNvSpPr>
                <p:nvPr/>
              </p:nvSpPr>
              <p:spPr bwMode="auto">
                <a:xfrm>
                  <a:off x="201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5" name="Oval 242"/>
                <p:cNvSpPr>
                  <a:spLocks noChangeArrowheads="1"/>
                </p:cNvSpPr>
                <p:nvPr/>
              </p:nvSpPr>
              <p:spPr bwMode="auto">
                <a:xfrm>
                  <a:off x="206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6" name="Oval 243"/>
                <p:cNvSpPr>
                  <a:spLocks noChangeArrowheads="1"/>
                </p:cNvSpPr>
                <p:nvPr/>
              </p:nvSpPr>
              <p:spPr bwMode="auto">
                <a:xfrm>
                  <a:off x="206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7" name="Oval 244"/>
                <p:cNvSpPr>
                  <a:spLocks noChangeArrowheads="1"/>
                </p:cNvSpPr>
                <p:nvPr/>
              </p:nvSpPr>
              <p:spPr bwMode="auto">
                <a:xfrm>
                  <a:off x="1920"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8" name="Oval 245"/>
                <p:cNvSpPr>
                  <a:spLocks noChangeArrowheads="1"/>
                </p:cNvSpPr>
                <p:nvPr/>
              </p:nvSpPr>
              <p:spPr bwMode="auto">
                <a:xfrm>
                  <a:off x="216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9" name="Oval 246"/>
                <p:cNvSpPr>
                  <a:spLocks noChangeArrowheads="1"/>
                </p:cNvSpPr>
                <p:nvPr/>
              </p:nvSpPr>
              <p:spPr bwMode="auto">
                <a:xfrm>
                  <a:off x="1872"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0" name="Oval 247"/>
                <p:cNvSpPr>
                  <a:spLocks noChangeArrowheads="1"/>
                </p:cNvSpPr>
                <p:nvPr/>
              </p:nvSpPr>
              <p:spPr bwMode="auto">
                <a:xfrm>
                  <a:off x="211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1" name="Oval 248"/>
                <p:cNvSpPr>
                  <a:spLocks noChangeArrowheads="1"/>
                </p:cNvSpPr>
                <p:nvPr/>
              </p:nvSpPr>
              <p:spPr bwMode="auto">
                <a:xfrm>
                  <a:off x="187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2" name="Oval 249"/>
                <p:cNvSpPr>
                  <a:spLocks noChangeArrowheads="1"/>
                </p:cNvSpPr>
                <p:nvPr/>
              </p:nvSpPr>
              <p:spPr bwMode="auto">
                <a:xfrm>
                  <a:off x="177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3" name="Oval 250"/>
                <p:cNvSpPr>
                  <a:spLocks noChangeArrowheads="1"/>
                </p:cNvSpPr>
                <p:nvPr/>
              </p:nvSpPr>
              <p:spPr bwMode="auto">
                <a:xfrm>
                  <a:off x="196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4" name="Oval 251"/>
                <p:cNvSpPr>
                  <a:spLocks noChangeArrowheads="1"/>
                </p:cNvSpPr>
                <p:nvPr/>
              </p:nvSpPr>
              <p:spPr bwMode="auto">
                <a:xfrm>
                  <a:off x="206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5" name="Oval 252"/>
                <p:cNvSpPr>
                  <a:spLocks noChangeArrowheads="1"/>
                </p:cNvSpPr>
                <p:nvPr/>
              </p:nvSpPr>
              <p:spPr bwMode="auto">
                <a:xfrm>
                  <a:off x="201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6" name="Oval 253"/>
                <p:cNvSpPr>
                  <a:spLocks noChangeArrowheads="1"/>
                </p:cNvSpPr>
                <p:nvPr/>
              </p:nvSpPr>
              <p:spPr bwMode="auto">
                <a:xfrm>
                  <a:off x="182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7" name="Oval 254"/>
                <p:cNvSpPr>
                  <a:spLocks noChangeArrowheads="1"/>
                </p:cNvSpPr>
                <p:nvPr/>
              </p:nvSpPr>
              <p:spPr bwMode="auto">
                <a:xfrm>
                  <a:off x="177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8" name="Oval 255"/>
                <p:cNvSpPr>
                  <a:spLocks noChangeArrowheads="1"/>
                </p:cNvSpPr>
                <p:nvPr/>
              </p:nvSpPr>
              <p:spPr bwMode="auto">
                <a:xfrm>
                  <a:off x="187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9" name="Oval 256"/>
                <p:cNvSpPr>
                  <a:spLocks noChangeArrowheads="1"/>
                </p:cNvSpPr>
                <p:nvPr/>
              </p:nvSpPr>
              <p:spPr bwMode="auto">
                <a:xfrm>
                  <a:off x="196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0" name="Oval 257"/>
                <p:cNvSpPr>
                  <a:spLocks noChangeArrowheads="1"/>
                </p:cNvSpPr>
                <p:nvPr/>
              </p:nvSpPr>
              <p:spPr bwMode="auto">
                <a:xfrm>
                  <a:off x="196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1" name="Oval 258"/>
                <p:cNvSpPr>
                  <a:spLocks noChangeArrowheads="1"/>
                </p:cNvSpPr>
                <p:nvPr/>
              </p:nvSpPr>
              <p:spPr bwMode="auto">
                <a:xfrm>
                  <a:off x="182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2" name="Oval 259"/>
                <p:cNvSpPr>
                  <a:spLocks noChangeArrowheads="1"/>
                </p:cNvSpPr>
                <p:nvPr/>
              </p:nvSpPr>
              <p:spPr bwMode="auto">
                <a:xfrm>
                  <a:off x="187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3" name="Oval 260"/>
                <p:cNvSpPr>
                  <a:spLocks noChangeArrowheads="1"/>
                </p:cNvSpPr>
                <p:nvPr/>
              </p:nvSpPr>
              <p:spPr bwMode="auto">
                <a:xfrm>
                  <a:off x="196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4" name="Oval 261"/>
                <p:cNvSpPr>
                  <a:spLocks noChangeArrowheads="1"/>
                </p:cNvSpPr>
                <p:nvPr/>
              </p:nvSpPr>
              <p:spPr bwMode="auto">
                <a:xfrm>
                  <a:off x="1872"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5" name="Oval 262"/>
                <p:cNvSpPr>
                  <a:spLocks noChangeArrowheads="1"/>
                </p:cNvSpPr>
                <p:nvPr/>
              </p:nvSpPr>
              <p:spPr bwMode="auto">
                <a:xfrm>
                  <a:off x="1920"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6" name="Oval 263"/>
                <p:cNvSpPr>
                  <a:spLocks noChangeArrowheads="1"/>
                </p:cNvSpPr>
                <p:nvPr/>
              </p:nvSpPr>
              <p:spPr bwMode="auto">
                <a:xfrm>
                  <a:off x="1872"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7" name="Oval 264"/>
                <p:cNvSpPr>
                  <a:spLocks noChangeArrowheads="1"/>
                </p:cNvSpPr>
                <p:nvPr/>
              </p:nvSpPr>
              <p:spPr bwMode="auto">
                <a:xfrm>
                  <a:off x="177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8" name="Oval 265"/>
                <p:cNvSpPr>
                  <a:spLocks noChangeArrowheads="1"/>
                </p:cNvSpPr>
                <p:nvPr/>
              </p:nvSpPr>
              <p:spPr bwMode="auto">
                <a:xfrm>
                  <a:off x="1824"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9" name="Oval 266"/>
                <p:cNvSpPr>
                  <a:spLocks noChangeArrowheads="1"/>
                </p:cNvSpPr>
                <p:nvPr/>
              </p:nvSpPr>
              <p:spPr bwMode="auto">
                <a:xfrm>
                  <a:off x="177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0" name="Oval 267"/>
                <p:cNvSpPr>
                  <a:spLocks noChangeArrowheads="1"/>
                </p:cNvSpPr>
                <p:nvPr/>
              </p:nvSpPr>
              <p:spPr bwMode="auto">
                <a:xfrm>
                  <a:off x="220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1" name="Oval 268"/>
                <p:cNvSpPr>
                  <a:spLocks noChangeArrowheads="1"/>
                </p:cNvSpPr>
                <p:nvPr/>
              </p:nvSpPr>
              <p:spPr bwMode="auto">
                <a:xfrm>
                  <a:off x="216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2" name="Oval 269"/>
                <p:cNvSpPr>
                  <a:spLocks noChangeArrowheads="1"/>
                </p:cNvSpPr>
                <p:nvPr/>
              </p:nvSpPr>
              <p:spPr bwMode="auto">
                <a:xfrm>
                  <a:off x="211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3" name="Oval 270"/>
                <p:cNvSpPr>
                  <a:spLocks noChangeArrowheads="1"/>
                </p:cNvSpPr>
                <p:nvPr/>
              </p:nvSpPr>
              <p:spPr bwMode="auto">
                <a:xfrm>
                  <a:off x="211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4" name="Oval 271"/>
                <p:cNvSpPr>
                  <a:spLocks noChangeArrowheads="1"/>
                </p:cNvSpPr>
                <p:nvPr/>
              </p:nvSpPr>
              <p:spPr bwMode="auto">
                <a:xfrm>
                  <a:off x="206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5" name="Oval 272"/>
                <p:cNvSpPr>
                  <a:spLocks noChangeArrowheads="1"/>
                </p:cNvSpPr>
                <p:nvPr/>
              </p:nvSpPr>
              <p:spPr bwMode="auto">
                <a:xfrm>
                  <a:off x="206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6" name="Oval 273"/>
                <p:cNvSpPr>
                  <a:spLocks noChangeArrowheads="1"/>
                </p:cNvSpPr>
                <p:nvPr/>
              </p:nvSpPr>
              <p:spPr bwMode="auto">
                <a:xfrm>
                  <a:off x="201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7" name="Oval 274"/>
                <p:cNvSpPr>
                  <a:spLocks noChangeArrowheads="1"/>
                </p:cNvSpPr>
                <p:nvPr/>
              </p:nvSpPr>
              <p:spPr bwMode="auto">
                <a:xfrm>
                  <a:off x="1968"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8" name="Oval 275"/>
                <p:cNvSpPr>
                  <a:spLocks noChangeArrowheads="1"/>
                </p:cNvSpPr>
                <p:nvPr/>
              </p:nvSpPr>
              <p:spPr bwMode="auto">
                <a:xfrm>
                  <a:off x="201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9" name="Oval 276"/>
                <p:cNvSpPr>
                  <a:spLocks noChangeArrowheads="1"/>
                </p:cNvSpPr>
                <p:nvPr/>
              </p:nvSpPr>
              <p:spPr bwMode="auto">
                <a:xfrm>
                  <a:off x="1968"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0" name="Oval 277"/>
                <p:cNvSpPr>
                  <a:spLocks noChangeArrowheads="1"/>
                </p:cNvSpPr>
                <p:nvPr/>
              </p:nvSpPr>
              <p:spPr bwMode="auto">
                <a:xfrm>
                  <a:off x="1920"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1" name="Oval 278"/>
                <p:cNvSpPr>
                  <a:spLocks noChangeArrowheads="1"/>
                </p:cNvSpPr>
                <p:nvPr/>
              </p:nvSpPr>
              <p:spPr bwMode="auto">
                <a:xfrm>
                  <a:off x="163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2" name="Oval 279"/>
                <p:cNvSpPr>
                  <a:spLocks noChangeArrowheads="1"/>
                </p:cNvSpPr>
                <p:nvPr/>
              </p:nvSpPr>
              <p:spPr bwMode="auto">
                <a:xfrm flipV="1">
                  <a:off x="172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3" name="Oval 280"/>
                <p:cNvSpPr>
                  <a:spLocks noChangeArrowheads="1"/>
                </p:cNvSpPr>
                <p:nvPr/>
              </p:nvSpPr>
              <p:spPr bwMode="auto">
                <a:xfrm>
                  <a:off x="1824"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4" name="Oval 281"/>
                <p:cNvSpPr>
                  <a:spLocks noChangeArrowheads="1"/>
                </p:cNvSpPr>
                <p:nvPr/>
              </p:nvSpPr>
              <p:spPr bwMode="auto">
                <a:xfrm>
                  <a:off x="1872"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5" name="Oval 282"/>
                <p:cNvSpPr>
                  <a:spLocks noChangeArrowheads="1"/>
                </p:cNvSpPr>
                <p:nvPr/>
              </p:nvSpPr>
              <p:spPr bwMode="auto">
                <a:xfrm>
                  <a:off x="1920"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6" name="Oval 283"/>
                <p:cNvSpPr>
                  <a:spLocks noChangeArrowheads="1"/>
                </p:cNvSpPr>
                <p:nvPr/>
              </p:nvSpPr>
              <p:spPr bwMode="auto">
                <a:xfrm>
                  <a:off x="168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7" name="Oval 284"/>
                <p:cNvSpPr>
                  <a:spLocks noChangeArrowheads="1"/>
                </p:cNvSpPr>
                <p:nvPr/>
              </p:nvSpPr>
              <p:spPr bwMode="auto">
                <a:xfrm>
                  <a:off x="172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8" name="Oval 285"/>
                <p:cNvSpPr>
                  <a:spLocks noChangeArrowheads="1"/>
                </p:cNvSpPr>
                <p:nvPr/>
              </p:nvSpPr>
              <p:spPr bwMode="auto">
                <a:xfrm>
                  <a:off x="158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9" name="Oval 286"/>
                <p:cNvSpPr>
                  <a:spLocks noChangeArrowheads="1"/>
                </p:cNvSpPr>
                <p:nvPr/>
              </p:nvSpPr>
              <p:spPr bwMode="auto">
                <a:xfrm>
                  <a:off x="153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0" name="Oval 287"/>
                <p:cNvSpPr>
                  <a:spLocks noChangeArrowheads="1"/>
                </p:cNvSpPr>
                <p:nvPr/>
              </p:nvSpPr>
              <p:spPr bwMode="auto">
                <a:xfrm>
                  <a:off x="168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1" name="Oval 288"/>
                <p:cNvSpPr>
                  <a:spLocks noChangeArrowheads="1"/>
                </p:cNvSpPr>
                <p:nvPr/>
              </p:nvSpPr>
              <p:spPr bwMode="auto">
                <a:xfrm>
                  <a:off x="163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2" name="Oval 289"/>
                <p:cNvSpPr>
                  <a:spLocks noChangeArrowheads="1"/>
                </p:cNvSpPr>
                <p:nvPr/>
              </p:nvSpPr>
              <p:spPr bwMode="auto">
                <a:xfrm>
                  <a:off x="172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sp>
            <p:nvSpPr>
              <p:cNvPr id="31" name="Text Box 290"/>
              <p:cNvSpPr txBox="1">
                <a:spLocks noChangeArrowheads="1"/>
              </p:cNvSpPr>
              <p:nvPr/>
            </p:nvSpPr>
            <p:spPr bwMode="auto">
              <a:xfrm>
                <a:off x="528" y="32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气体</a:t>
                </a:r>
              </a:p>
            </p:txBody>
          </p:sp>
          <p:sp>
            <p:nvSpPr>
              <p:cNvPr id="32" name="Line 291"/>
              <p:cNvSpPr>
                <a:spLocks noChangeShapeType="1"/>
              </p:cNvSpPr>
              <p:nvPr/>
            </p:nvSpPr>
            <p:spPr bwMode="auto">
              <a:xfrm flipV="1">
                <a:off x="1056" y="3264"/>
                <a:ext cx="720" cy="9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292"/>
              <p:cNvSpPr txBox="1">
                <a:spLocks noChangeArrowheads="1"/>
              </p:cNvSpPr>
              <p:nvPr/>
            </p:nvSpPr>
            <p:spPr bwMode="auto">
              <a:xfrm>
                <a:off x="528" y="2640"/>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活塞</a:t>
                </a:r>
              </a:p>
            </p:txBody>
          </p:sp>
          <p:sp>
            <p:nvSpPr>
              <p:cNvPr id="34" name="Line 293"/>
              <p:cNvSpPr>
                <a:spLocks noChangeShapeType="1"/>
              </p:cNvSpPr>
              <p:nvPr/>
            </p:nvSpPr>
            <p:spPr bwMode="auto">
              <a:xfrm>
                <a:off x="1056" y="2784"/>
                <a:ext cx="624" cy="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294"/>
              <p:cNvSpPr txBox="1">
                <a:spLocks noChangeArrowheads="1"/>
              </p:cNvSpPr>
              <p:nvPr/>
            </p:nvSpPr>
            <p:spPr bwMode="auto">
              <a:xfrm>
                <a:off x="528" y="211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砂子</a:t>
                </a:r>
              </a:p>
            </p:txBody>
          </p:sp>
          <p:sp>
            <p:nvSpPr>
              <p:cNvPr id="36" name="Line 295"/>
              <p:cNvSpPr>
                <a:spLocks noChangeShapeType="1"/>
              </p:cNvSpPr>
              <p:nvPr/>
            </p:nvSpPr>
            <p:spPr bwMode="auto">
              <a:xfrm>
                <a:off x="1008" y="2304"/>
                <a:ext cx="823" cy="24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组合 3"/>
          <p:cNvGrpSpPr/>
          <p:nvPr/>
        </p:nvGrpSpPr>
        <p:grpSpPr>
          <a:xfrm>
            <a:off x="7264812" y="2749426"/>
            <a:ext cx="3936266" cy="3131971"/>
            <a:chOff x="7264812" y="2749426"/>
            <a:chExt cx="3936266" cy="3131971"/>
          </a:xfrm>
        </p:grpSpPr>
        <p:grpSp>
          <p:nvGrpSpPr>
            <p:cNvPr id="113" name="Group 296"/>
            <p:cNvGrpSpPr>
              <a:grpSpLocks/>
            </p:cNvGrpSpPr>
            <p:nvPr/>
          </p:nvGrpSpPr>
          <p:grpSpPr bwMode="auto">
            <a:xfrm>
              <a:off x="7718208" y="2884654"/>
              <a:ext cx="2819400" cy="2590800"/>
              <a:chOff x="3091" y="1920"/>
              <a:chExt cx="1776" cy="1632"/>
            </a:xfrm>
          </p:grpSpPr>
          <p:sp>
            <p:nvSpPr>
              <p:cNvPr id="114" name="Line 297"/>
              <p:cNvSpPr>
                <a:spLocks noChangeShapeType="1"/>
              </p:cNvSpPr>
              <p:nvPr/>
            </p:nvSpPr>
            <p:spPr bwMode="auto">
              <a:xfrm>
                <a:off x="3091" y="3552"/>
                <a:ext cx="1776" cy="0"/>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98"/>
              <p:cNvSpPr>
                <a:spLocks noChangeShapeType="1"/>
              </p:cNvSpPr>
              <p:nvPr/>
            </p:nvSpPr>
            <p:spPr bwMode="auto">
              <a:xfrm flipV="1">
                <a:off x="3091" y="1920"/>
                <a:ext cx="0" cy="1632"/>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Oval 299"/>
              <p:cNvSpPr>
                <a:spLocks noChangeArrowheads="1"/>
              </p:cNvSpPr>
              <p:nvPr/>
            </p:nvSpPr>
            <p:spPr bwMode="auto">
              <a:xfrm>
                <a:off x="3523" y="2352"/>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7" name="Oval 300"/>
              <p:cNvSpPr>
                <a:spLocks noChangeArrowheads="1"/>
              </p:cNvSpPr>
              <p:nvPr/>
            </p:nvSpPr>
            <p:spPr bwMode="auto">
              <a:xfrm>
                <a:off x="4147" y="3024"/>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20" name="Line 303"/>
              <p:cNvSpPr>
                <a:spLocks noChangeShapeType="1"/>
              </p:cNvSpPr>
              <p:nvPr/>
            </p:nvSpPr>
            <p:spPr bwMode="auto">
              <a:xfrm>
                <a:off x="3552" y="2352"/>
                <a:ext cx="0" cy="120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304"/>
              <p:cNvSpPr>
                <a:spLocks noChangeShapeType="1"/>
              </p:cNvSpPr>
              <p:nvPr/>
            </p:nvSpPr>
            <p:spPr bwMode="auto">
              <a:xfrm>
                <a:off x="4195" y="3072"/>
                <a:ext cx="0" cy="48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05"/>
              <p:cNvSpPr>
                <a:spLocks noChangeShapeType="1"/>
              </p:cNvSpPr>
              <p:nvPr/>
            </p:nvSpPr>
            <p:spPr bwMode="auto">
              <a:xfrm flipH="1">
                <a:off x="3091" y="2352"/>
                <a:ext cx="480"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306"/>
              <p:cNvSpPr>
                <a:spLocks noChangeShapeType="1"/>
              </p:cNvSpPr>
              <p:nvPr/>
            </p:nvSpPr>
            <p:spPr bwMode="auto">
              <a:xfrm flipH="1">
                <a:off x="3091" y="3072"/>
                <a:ext cx="1104"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Freeform 311"/>
              <p:cNvSpPr>
                <a:spLocks/>
              </p:cNvSpPr>
              <p:nvPr/>
            </p:nvSpPr>
            <p:spPr bwMode="auto">
              <a:xfrm>
                <a:off x="3552" y="2352"/>
                <a:ext cx="624" cy="720"/>
              </a:xfrm>
              <a:custGeom>
                <a:avLst/>
                <a:gdLst>
                  <a:gd name="T0" fmla="*/ 0 w 624"/>
                  <a:gd name="T1" fmla="*/ 0 h 720"/>
                  <a:gd name="T2" fmla="*/ 144 w 624"/>
                  <a:gd name="T3" fmla="*/ 336 h 720"/>
                  <a:gd name="T4" fmla="*/ 336 w 624"/>
                  <a:gd name="T5" fmla="*/ 576 h 720"/>
                  <a:gd name="T6" fmla="*/ 624 w 624"/>
                  <a:gd name="T7" fmla="*/ 720 h 720"/>
                  <a:gd name="T8" fmla="*/ 0 60000 65536"/>
                  <a:gd name="T9" fmla="*/ 0 60000 65536"/>
                  <a:gd name="T10" fmla="*/ 0 60000 65536"/>
                  <a:gd name="T11" fmla="*/ 0 60000 65536"/>
                  <a:gd name="T12" fmla="*/ 0 w 624"/>
                  <a:gd name="T13" fmla="*/ 0 h 720"/>
                  <a:gd name="T14" fmla="*/ 624 w 624"/>
                  <a:gd name="T15" fmla="*/ 720 h 720"/>
                </a:gdLst>
                <a:ahLst/>
                <a:cxnLst>
                  <a:cxn ang="T8">
                    <a:pos x="T0" y="T1"/>
                  </a:cxn>
                  <a:cxn ang="T9">
                    <a:pos x="T2" y="T3"/>
                  </a:cxn>
                  <a:cxn ang="T10">
                    <a:pos x="T4" y="T5"/>
                  </a:cxn>
                  <a:cxn ang="T11">
                    <a:pos x="T6" y="T7"/>
                  </a:cxn>
                </a:cxnLst>
                <a:rect l="T12" t="T13" r="T14" b="T15"/>
                <a:pathLst>
                  <a:path w="624" h="720">
                    <a:moveTo>
                      <a:pt x="0" y="0"/>
                    </a:moveTo>
                    <a:cubicBezTo>
                      <a:pt x="44" y="120"/>
                      <a:pt x="88" y="240"/>
                      <a:pt x="144" y="336"/>
                    </a:cubicBezTo>
                    <a:cubicBezTo>
                      <a:pt x="200" y="432"/>
                      <a:pt x="256" y="512"/>
                      <a:pt x="336" y="576"/>
                    </a:cubicBezTo>
                    <a:cubicBezTo>
                      <a:pt x="416" y="640"/>
                      <a:pt x="576" y="696"/>
                      <a:pt x="624" y="7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 name="Line 312"/>
              <p:cNvSpPr>
                <a:spLocks noChangeShapeType="1"/>
              </p:cNvSpPr>
              <p:nvPr/>
            </p:nvSpPr>
            <p:spPr bwMode="auto">
              <a:xfrm>
                <a:off x="3696" y="2688"/>
                <a:ext cx="96"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Text Box 316"/>
              <p:cNvSpPr txBox="1">
                <a:spLocks noChangeArrowheads="1"/>
              </p:cNvSpPr>
              <p:nvPr/>
            </p:nvSpPr>
            <p:spPr bwMode="auto">
              <a:xfrm>
                <a:off x="3427" y="207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1</a:t>
                </a:r>
              </a:p>
            </p:txBody>
          </p:sp>
          <p:sp>
            <p:nvSpPr>
              <p:cNvPr id="134" name="Text Box 317"/>
              <p:cNvSpPr txBox="1">
                <a:spLocks noChangeArrowheads="1"/>
              </p:cNvSpPr>
              <p:nvPr/>
            </p:nvSpPr>
            <p:spPr bwMode="auto">
              <a:xfrm>
                <a:off x="4066"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2</a:t>
                </a:r>
              </a:p>
            </p:txBody>
          </p:sp>
        </p:grpSp>
        <mc:AlternateContent xmlns:mc="http://schemas.openxmlformats.org/markup-compatibility/2006" xmlns:a14="http://schemas.microsoft.com/office/drawing/2010/main">
          <mc:Choice Requires="a14">
            <p:sp>
              <p:nvSpPr>
                <p:cNvPr id="135" name="文本框 134"/>
                <p:cNvSpPr txBox="1"/>
                <p:nvPr/>
              </p:nvSpPr>
              <p:spPr>
                <a:xfrm>
                  <a:off x="7264812" y="3355010"/>
                  <a:ext cx="4424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7264812" y="3355010"/>
                  <a:ext cx="44249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10358337" y="502188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10358337" y="5021886"/>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7743074" y="2749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743074" y="2749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264812" y="4471697"/>
                  <a:ext cx="4507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264812" y="4471697"/>
                  <a:ext cx="4507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9311368" y="5450510"/>
                  <a:ext cx="443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9311368" y="5450510"/>
                  <a:ext cx="4432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8265551" y="5439002"/>
                  <a:ext cx="4349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8265551" y="5439002"/>
                  <a:ext cx="43499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p:cNvSpPr txBox="1"/>
                <p:nvPr/>
              </p:nvSpPr>
              <p:spPr>
                <a:xfrm>
                  <a:off x="7387448" y="5359120"/>
                  <a:ext cx="3352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1" name="文本框 140"/>
                <p:cNvSpPr txBox="1">
                  <a:spLocks noRot="1" noChangeAspect="1" noMove="1" noResize="1" noEditPoints="1" noAdjustHandles="1" noChangeArrowheads="1" noChangeShapeType="1" noTextEdit="1"/>
                </p:cNvSpPr>
                <p:nvPr/>
              </p:nvSpPr>
              <p:spPr>
                <a:xfrm>
                  <a:off x="7387448" y="5359120"/>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615675" y="3329281"/>
                  <a:ext cx="16672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615675" y="3329281"/>
                  <a:ext cx="166725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9509012" y="4451477"/>
                  <a:ext cx="169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9509012" y="4451477"/>
                  <a:ext cx="1692066"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8404959"/>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ou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814639" y="714375"/>
            <a:ext cx="87804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准静态过程要求过程无限缓慢，因而，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准静态过程是一个理想过程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，实际系统是非准静态过程。</a:t>
            </a:r>
          </a:p>
        </p:txBody>
      </p:sp>
      <p:pic>
        <p:nvPicPr>
          <p:cNvPr id="3277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864" y="790576"/>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1827214"/>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2773" name="Rectangle 5"/>
              <p:cNvSpPr>
                <a:spLocks noChangeArrowheads="1"/>
              </p:cNvSpPr>
              <p:nvPr/>
            </p:nvSpPr>
            <p:spPr bwMode="auto">
              <a:xfrm>
                <a:off x="2814639" y="1827214"/>
                <a:ext cx="8780461" cy="95408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对气体系统，</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图上的一条连续曲线代表了一个准静态过程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2773" name="Rectangle 5"/>
              <p:cNvSpPr>
                <a:spLocks noRot="1" noChangeAspect="1" noMove="1" noResize="1" noEditPoints="1" noAdjustHandles="1" noChangeArrowheads="1" noChangeShapeType="1" noTextEdit="1"/>
              </p:cNvSpPr>
              <p:nvPr/>
            </p:nvSpPr>
            <p:spPr bwMode="auto">
              <a:xfrm>
                <a:off x="2814639" y="1827214"/>
                <a:ext cx="8780461" cy="954087"/>
              </a:xfrm>
              <a:prstGeom prst="rect">
                <a:avLst/>
              </a:prstGeom>
              <a:blipFill>
                <a:blip r:embed="rId4"/>
                <a:stretch>
                  <a:fillRect l="-1458" t="-7051" r="-138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 name="组合 3"/>
          <p:cNvGrpSpPr/>
          <p:nvPr/>
        </p:nvGrpSpPr>
        <p:grpSpPr>
          <a:xfrm>
            <a:off x="5514407" y="2205039"/>
            <a:ext cx="3377973" cy="4017963"/>
            <a:chOff x="5514407" y="2205039"/>
            <a:chExt cx="3377973" cy="4017963"/>
          </a:xfrm>
        </p:grpSpPr>
        <p:grpSp>
          <p:nvGrpSpPr>
            <p:cNvPr id="2" name="Group 6"/>
            <p:cNvGrpSpPr>
              <a:grpSpLocks/>
            </p:cNvGrpSpPr>
            <p:nvPr/>
          </p:nvGrpSpPr>
          <p:grpSpPr bwMode="auto">
            <a:xfrm>
              <a:off x="5749131" y="2205039"/>
              <a:ext cx="3143249" cy="4017963"/>
              <a:chOff x="1381" y="1616"/>
              <a:chExt cx="1980" cy="2531"/>
            </a:xfrm>
          </p:grpSpPr>
          <p:sp>
            <p:nvSpPr>
              <p:cNvPr id="31752" name="Line 7"/>
              <p:cNvSpPr>
                <a:spLocks noChangeShapeType="1"/>
              </p:cNvSpPr>
              <p:nvPr/>
            </p:nvSpPr>
            <p:spPr bwMode="auto">
              <a:xfrm flipV="1">
                <a:off x="1474" y="3612"/>
                <a:ext cx="1725"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3" name="Line 8"/>
              <p:cNvSpPr>
                <a:spLocks noChangeShapeType="1"/>
              </p:cNvSpPr>
              <p:nvPr/>
            </p:nvSpPr>
            <p:spPr bwMode="auto">
              <a:xfrm flipH="1" flipV="1">
                <a:off x="1474" y="2148"/>
                <a:ext cx="0" cy="1476"/>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7" name="Arc 12"/>
              <p:cNvSpPr>
                <a:spLocks/>
              </p:cNvSpPr>
              <p:nvPr/>
            </p:nvSpPr>
            <p:spPr bwMode="auto">
              <a:xfrm>
                <a:off x="1653" y="1616"/>
                <a:ext cx="1409" cy="1745"/>
              </a:xfrm>
              <a:custGeom>
                <a:avLst/>
                <a:gdLst>
                  <a:gd name="T0" fmla="*/ 0 w 20524"/>
                  <a:gd name="T1" fmla="*/ 0 h 21600"/>
                  <a:gd name="T2" fmla="*/ 0 w 20524"/>
                  <a:gd name="T3" fmla="*/ 0 h 21600"/>
                  <a:gd name="T4" fmla="*/ 0 w 20524"/>
                  <a:gd name="T5" fmla="*/ 0 h 21600"/>
                  <a:gd name="T6" fmla="*/ 0 60000 65536"/>
                  <a:gd name="T7" fmla="*/ 0 60000 65536"/>
                  <a:gd name="T8" fmla="*/ 0 60000 65536"/>
                  <a:gd name="T9" fmla="*/ 0 w 20524"/>
                  <a:gd name="T10" fmla="*/ 0 h 21600"/>
                  <a:gd name="T11" fmla="*/ 20524 w 20524"/>
                  <a:gd name="T12" fmla="*/ 21600 h 21600"/>
                </a:gdLst>
                <a:ahLst/>
                <a:cxnLst>
                  <a:cxn ang="T6">
                    <a:pos x="T0" y="T1"/>
                  </a:cxn>
                  <a:cxn ang="T7">
                    <a:pos x="T2" y="T3"/>
                  </a:cxn>
                  <a:cxn ang="T8">
                    <a:pos x="T4" y="T5"/>
                  </a:cxn>
                </a:cxnLst>
                <a:rect l="T9" t="T10" r="T11" b="T12"/>
                <a:pathLst>
                  <a:path w="20524" h="21600" fill="none" extrusionOk="0">
                    <a:moveTo>
                      <a:pt x="20523" y="21597"/>
                    </a:moveTo>
                    <a:cubicBezTo>
                      <a:pt x="20422" y="21599"/>
                      <a:pt x="20320" y="21599"/>
                      <a:pt x="20218" y="21600"/>
                    </a:cubicBezTo>
                    <a:cubicBezTo>
                      <a:pt x="11221" y="21600"/>
                      <a:pt x="3166" y="16023"/>
                      <a:pt x="0" y="7602"/>
                    </a:cubicBezTo>
                  </a:path>
                  <a:path w="20524" h="21600" stroke="0" extrusionOk="0">
                    <a:moveTo>
                      <a:pt x="20523" y="21597"/>
                    </a:moveTo>
                    <a:cubicBezTo>
                      <a:pt x="20422" y="21599"/>
                      <a:pt x="20320" y="21599"/>
                      <a:pt x="20218" y="21600"/>
                    </a:cubicBezTo>
                    <a:cubicBezTo>
                      <a:pt x="11221" y="21600"/>
                      <a:pt x="3166" y="16023"/>
                      <a:pt x="0" y="7602"/>
                    </a:cubicBezTo>
                    <a:lnTo>
                      <a:pt x="20218" y="0"/>
                    </a:lnTo>
                    <a:lnTo>
                      <a:pt x="20523" y="21597"/>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8" name="Oval 13"/>
              <p:cNvSpPr>
                <a:spLocks noChangeArrowheads="1"/>
              </p:cNvSpPr>
              <p:nvPr/>
            </p:nvSpPr>
            <p:spPr bwMode="auto">
              <a:xfrm>
                <a:off x="1710" y="243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9" name="Oval 14"/>
              <p:cNvSpPr>
                <a:spLocks noChangeArrowheads="1"/>
              </p:cNvSpPr>
              <p:nvPr/>
            </p:nvSpPr>
            <p:spPr bwMode="auto">
              <a:xfrm>
                <a:off x="1810" y="261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0" name="Oval 15"/>
              <p:cNvSpPr>
                <a:spLocks noChangeArrowheads="1"/>
              </p:cNvSpPr>
              <p:nvPr/>
            </p:nvSpPr>
            <p:spPr bwMode="auto">
              <a:xfrm>
                <a:off x="1638" y="225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1" name="Oval 16"/>
              <p:cNvSpPr>
                <a:spLocks noChangeArrowheads="1"/>
              </p:cNvSpPr>
              <p:nvPr/>
            </p:nvSpPr>
            <p:spPr bwMode="auto">
              <a:xfrm>
                <a:off x="2016" y="2886"/>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2" name="Oval 17"/>
              <p:cNvSpPr>
                <a:spLocks noChangeArrowheads="1"/>
              </p:cNvSpPr>
              <p:nvPr/>
            </p:nvSpPr>
            <p:spPr bwMode="auto">
              <a:xfrm>
                <a:off x="2173" y="302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3" name="Oval 18"/>
              <p:cNvSpPr>
                <a:spLocks noChangeArrowheads="1"/>
              </p:cNvSpPr>
              <p:nvPr/>
            </p:nvSpPr>
            <p:spPr bwMode="auto">
              <a:xfrm>
                <a:off x="2334" y="3135"/>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4" name="Oval 19"/>
              <p:cNvSpPr>
                <a:spLocks noChangeArrowheads="1"/>
              </p:cNvSpPr>
              <p:nvPr/>
            </p:nvSpPr>
            <p:spPr bwMode="auto">
              <a:xfrm>
                <a:off x="2508" y="32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5" name="Oval 20"/>
              <p:cNvSpPr>
                <a:spLocks noChangeArrowheads="1"/>
              </p:cNvSpPr>
              <p:nvPr/>
            </p:nvSpPr>
            <p:spPr bwMode="auto">
              <a:xfrm>
                <a:off x="2697" y="329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6" name="Oval 21"/>
              <p:cNvSpPr>
                <a:spLocks noChangeArrowheads="1"/>
              </p:cNvSpPr>
              <p:nvPr/>
            </p:nvSpPr>
            <p:spPr bwMode="auto">
              <a:xfrm>
                <a:off x="2923" y="33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7" name="Oval 22"/>
              <p:cNvSpPr>
                <a:spLocks noChangeArrowheads="1"/>
              </p:cNvSpPr>
              <p:nvPr/>
            </p:nvSpPr>
            <p:spPr bwMode="auto">
              <a:xfrm>
                <a:off x="1905" y="2750"/>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8" name="Text Box 23"/>
              <p:cNvSpPr txBox="1">
                <a:spLocks noChangeArrowheads="1"/>
              </p:cNvSpPr>
              <p:nvPr/>
            </p:nvSpPr>
            <p:spPr bwMode="auto">
              <a:xfrm>
                <a:off x="1381" y="3817"/>
                <a:ext cx="19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气体的等温膨胀</a:t>
                </a:r>
              </a:p>
            </p:txBody>
          </p:sp>
        </p:grpSp>
        <p:grpSp>
          <p:nvGrpSpPr>
            <p:cNvPr id="3" name="组合 2"/>
            <p:cNvGrpSpPr/>
            <p:nvPr/>
          </p:nvGrpSpPr>
          <p:grpSpPr>
            <a:xfrm>
              <a:off x="5514407" y="2885404"/>
              <a:ext cx="3347682" cy="2938222"/>
              <a:chOff x="5514407" y="2885404"/>
              <a:chExt cx="3347682" cy="2938222"/>
            </a:xfrm>
          </p:grpSpPr>
          <mc:AlternateContent xmlns:mc="http://schemas.openxmlformats.org/markup-compatibility/2006" xmlns:a14="http://schemas.microsoft.com/office/drawing/2010/main">
            <mc:Choice Requires="a14">
              <p:sp>
                <p:nvSpPr>
                  <p:cNvPr id="24" name="文本框 23"/>
                  <p:cNvSpPr txBox="1"/>
                  <p:nvPr/>
                </p:nvSpPr>
                <p:spPr>
                  <a:xfrm>
                    <a:off x="5514407" y="28854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514407" y="2885404"/>
                    <a:ext cx="33098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8526869" y="539273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8526869" y="5392739"/>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546544" y="527049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546544" y="5270499"/>
                    <a:ext cx="350224" cy="430887"/>
                  </a:xfrm>
                  <a:prstGeom prst="rect">
                    <a:avLst/>
                  </a:prstGeom>
                  <a:blipFill>
                    <a:blip r:embed="rId7"/>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8458727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wipe(left)">
                                      <p:cBhvr>
                                        <p:cTn id="11" dur="500"/>
                                        <p:tgtEl>
                                          <p:spTgt spid="327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72"/>
                                        </p:tgtEl>
                                        <p:attrNameLst>
                                          <p:attrName>style.visibility</p:attrName>
                                        </p:attrNameLst>
                                      </p:cBhvr>
                                      <p:to>
                                        <p:strVal val="visible"/>
                                      </p:to>
                                    </p:set>
                                    <p:animEffect transition="in" filter="wipe(left)">
                                      <p:cBhvr>
                                        <p:cTn id="16" dur="500"/>
                                        <p:tgtEl>
                                          <p:spTgt spid="327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773"/>
                                        </p:tgtEl>
                                        <p:attrNameLst>
                                          <p:attrName>style.visibility</p:attrName>
                                        </p:attrNameLst>
                                      </p:cBhvr>
                                      <p:to>
                                        <p:strVal val="visible"/>
                                      </p:to>
                                    </p:set>
                                    <p:animEffect transition="in" filter="wipe(left)">
                                      <p:cBhvr>
                                        <p:cTn id="21" dur="500"/>
                                        <p:tgtEl>
                                          <p:spTgt spid="327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二、准静态过程中功的计算</a:t>
            </a:r>
          </a:p>
        </p:txBody>
      </p:sp>
      <p:sp>
        <p:nvSpPr>
          <p:cNvPr id="20484" name="Text Box 4"/>
          <p:cNvSpPr txBox="1">
            <a:spLocks noChangeArrowheads="1"/>
          </p:cNvSpPr>
          <p:nvPr/>
        </p:nvSpPr>
        <p:spPr bwMode="auto">
          <a:xfrm>
            <a:off x="6238876" y="1447800"/>
            <a:ext cx="531812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系统对外界做功将使系统状态发生改变，</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气体系统在准静态过程所做的功</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Group 10"/>
          <p:cNvGrpSpPr>
            <a:grpSpLocks/>
          </p:cNvGrpSpPr>
          <p:nvPr/>
        </p:nvGrpSpPr>
        <p:grpSpPr bwMode="auto">
          <a:xfrm>
            <a:off x="6272213" y="4200525"/>
            <a:ext cx="5284788" cy="954088"/>
            <a:chOff x="2928" y="2592"/>
            <a:chExt cx="3329" cy="601"/>
          </a:xfrm>
        </p:grpSpPr>
        <p:pic>
          <p:nvPicPr>
            <p:cNvPr id="1035" name="Picture 6"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64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 Box 7"/>
            <p:cNvSpPr txBox="1">
              <a:spLocks noChangeArrowheads="1"/>
            </p:cNvSpPr>
            <p:nvPr/>
          </p:nvSpPr>
          <p:spPr bwMode="auto">
            <a:xfrm>
              <a:off x="3216" y="2592"/>
              <a:ext cx="304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功在数值上等于过程曲线下的面积</a:t>
              </a:r>
            </a:p>
          </p:txBody>
        </p:sp>
      </p:grpSp>
      <p:grpSp>
        <p:nvGrpSpPr>
          <p:cNvPr id="3" name="Group 11"/>
          <p:cNvGrpSpPr>
            <a:grpSpLocks/>
          </p:cNvGrpSpPr>
          <p:nvPr/>
        </p:nvGrpSpPr>
        <p:grpSpPr bwMode="auto">
          <a:xfrm>
            <a:off x="6272213" y="5262564"/>
            <a:ext cx="3962400" cy="523875"/>
            <a:chOff x="2928" y="3261"/>
            <a:chExt cx="2496" cy="330"/>
          </a:xfrm>
        </p:grpSpPr>
        <p:pic>
          <p:nvPicPr>
            <p:cNvPr id="1033" name="Picture 8"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326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9"/>
            <p:cNvSpPr txBox="1">
              <a:spLocks noChangeArrowheads="1"/>
            </p:cNvSpPr>
            <p:nvPr/>
          </p:nvSpPr>
          <p:spPr bwMode="auto">
            <a:xfrm>
              <a:off x="3216" y="3261"/>
              <a:ext cx="22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功是</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的函数</a:t>
              </a:r>
            </a:p>
          </p:txBody>
        </p:sp>
      </p:grpSp>
      <mc:AlternateContent xmlns:mc="http://schemas.openxmlformats.org/markup-compatibility/2006" xmlns:a14="http://schemas.microsoft.com/office/drawing/2010/main">
        <mc:Choice Requires="a14">
          <p:sp>
            <p:nvSpPr>
              <p:cNvPr id="12" name="矩形 11"/>
              <p:cNvSpPr/>
              <p:nvPr/>
            </p:nvSpPr>
            <p:spPr>
              <a:xfrm>
                <a:off x="7377576" y="2832100"/>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377576" y="2832100"/>
                <a:ext cx="2208873" cy="1112099"/>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37252" name="ShockwaveFlash1" r:id="rId2" imgW="3886200" imgH="4572000"/>
        </mc:Choice>
        <mc:Fallback>
          <p:control name="ShockwaveFlash1" r:id="rId2" imgW="3886200" imgH="4572000">
            <p:pic>
              <p:nvPicPr>
                <p:cNvPr id="1026" name="ShockwaveFlash1"/>
                <p:cNvPicPr preferRelativeResize="0">
                  <a:picLocks noChangeArrowheads="1" noChangeShapeType="1"/>
                </p:cNvPicPr>
                <p:nvPr/>
              </p:nvPicPr>
              <p:blipFill>
                <a:blip r:embed="rId7"/>
                <a:srcRect/>
                <a:stretch>
                  <a:fillRect/>
                </a:stretch>
              </p:blipFill>
              <p:spPr bwMode="auto">
                <a:xfrm>
                  <a:off x="2171701" y="1447800"/>
                  <a:ext cx="3886200" cy="45720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36574483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二、准静态过程中功的计算</a:t>
            </a:r>
          </a:p>
        </p:txBody>
      </p:sp>
      <p:sp>
        <p:nvSpPr>
          <p:cNvPr id="20484" name="Text Box 4"/>
          <p:cNvSpPr txBox="1">
            <a:spLocks noChangeArrowheads="1"/>
          </p:cNvSpPr>
          <p:nvPr/>
        </p:nvSpPr>
        <p:spPr bwMode="auto">
          <a:xfrm>
            <a:off x="1682749" y="1273260"/>
            <a:ext cx="7903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在准静态过程中，热力学第一定律可表示为</a:t>
            </a:r>
          </a:p>
        </p:txBody>
      </p:sp>
      <mc:AlternateContent xmlns:mc="http://schemas.openxmlformats.org/markup-compatibility/2006" xmlns:a14="http://schemas.microsoft.com/office/drawing/2010/main">
        <mc:Choice Requires="a14">
          <p:sp>
            <p:nvSpPr>
              <p:cNvPr id="14" name="矩形 13"/>
              <p:cNvSpPr/>
              <p:nvPr/>
            </p:nvSpPr>
            <p:spPr>
              <a:xfrm>
                <a:off x="3108715" y="4667363"/>
                <a:ext cx="31238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08715" y="4667363"/>
                <a:ext cx="312380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108715" y="2989068"/>
                <a:ext cx="2525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𝑑𝑄</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𝑑𝐸</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𝑑𝐴</m:t>
                      </m:r>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3108715" y="2989068"/>
                <a:ext cx="25258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019611" y="2989068"/>
                <a:ext cx="2753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𝑑𝑄</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𝑑𝐸</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6019611" y="2989068"/>
                <a:ext cx="275338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491601" y="4397306"/>
                <a:ext cx="4119076"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sup>
                        <m:e>
                          <m:r>
                            <a:rPr lang="en-US" altLang="zh-CN" sz="2800" i="1">
                              <a:solidFill>
                                <a:srgbClr val="FF0000"/>
                              </a:solidFill>
                              <a:latin typeface="Cambria Math" panose="02040503050406030204" pitchFamily="18" charset="0"/>
                              <a:ea typeface="Cambria Math" panose="02040503050406030204" pitchFamily="18" charset="0"/>
                            </a:rPr>
                            <m:t>𝑃𝑑𝑉</m:t>
                          </m:r>
                        </m:e>
                      </m:nary>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6491601" y="4397306"/>
                <a:ext cx="4119076" cy="111209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5565684" y="3058534"/>
                <a:ext cx="39113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5565684" y="3058534"/>
                <a:ext cx="39113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6100468" y="4713529"/>
                <a:ext cx="39113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6100468" y="4713529"/>
                <a:ext cx="391133" cy="430887"/>
              </a:xfrm>
              <a:prstGeom prst="rect">
                <a:avLst/>
              </a:prstGeom>
              <a:blipFill>
                <a:blip r:embed="rId8"/>
                <a:stretch>
                  <a:fillRect/>
                </a:stretch>
              </a:blipFill>
            </p:spPr>
            <p:txBody>
              <a:bodyPr/>
              <a:lstStyle/>
              <a:p>
                <a:r>
                  <a:rPr lang="zh-CN" altLang="en-US">
                    <a:noFill/>
                  </a:rPr>
                  <a:t> </a:t>
                </a:r>
              </a:p>
            </p:txBody>
          </p:sp>
        </mc:Fallback>
      </mc:AlternateContent>
      <p:sp>
        <p:nvSpPr>
          <p:cNvPr id="10" name="Text Box 4"/>
          <p:cNvSpPr txBox="1">
            <a:spLocks noChangeArrowheads="1"/>
          </p:cNvSpPr>
          <p:nvPr/>
        </p:nvSpPr>
        <p:spPr bwMode="auto">
          <a:xfrm>
            <a:off x="2441880" y="2131164"/>
            <a:ext cx="3296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无限小过程：</a:t>
            </a:r>
          </a:p>
        </p:txBody>
      </p:sp>
      <p:sp>
        <p:nvSpPr>
          <p:cNvPr id="11" name="Text Box 4"/>
          <p:cNvSpPr txBox="1">
            <a:spLocks noChangeArrowheads="1"/>
          </p:cNvSpPr>
          <p:nvPr/>
        </p:nvSpPr>
        <p:spPr bwMode="auto">
          <a:xfrm>
            <a:off x="2447276" y="3893571"/>
            <a:ext cx="38487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有限宏观过程：</a:t>
            </a:r>
          </a:p>
        </p:txBody>
      </p:sp>
    </p:spTree>
    <p:extLst>
      <p:ext uri="{BB962C8B-B14F-4D97-AF65-F5344CB8AC3E}">
        <p14:creationId xmlns:p14="http://schemas.microsoft.com/office/powerpoint/2010/main" val="751785722"/>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lef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4" grpId="0"/>
      <p:bldP spid="15" grpId="0"/>
      <p:bldP spid="16" grpId="0"/>
      <p:bldP spid="17" grpId="0"/>
      <p:bldP spid="2" grpId="0"/>
      <p:bldP spid="9"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43" name="Picture 4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31" y="4622980"/>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44" name="Picture 4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531" y="5559605"/>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5" name="Text Box 45"/>
          <p:cNvSpPr txBox="1">
            <a:spLocks noChangeArrowheads="1"/>
          </p:cNvSpPr>
          <p:nvPr/>
        </p:nvSpPr>
        <p:spPr bwMode="auto">
          <a:xfrm>
            <a:off x="552717" y="1530529"/>
            <a:ext cx="910643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热容</a:t>
            </a:r>
            <a:r>
              <a:rPr lang="zh-CN" altLang="en-US" sz="2800" dirty="0">
                <a:solidFill>
                  <a:srgbClr val="0000FF"/>
                </a:solidFill>
                <a:latin typeface="微软雅黑" panose="020B0503020204020204" pitchFamily="34" charset="-122"/>
                <a:ea typeface="微软雅黑" panose="020B0503020204020204" pitchFamily="34" charset="-122"/>
              </a:rPr>
              <a:t>的定义：在一定过程中，物体吸收（或放出）的热量与升高（或降低）温度的比的极限，定义为此过程中物体的热容 ，即</a:t>
            </a:r>
          </a:p>
        </p:txBody>
      </p:sp>
      <p:sp>
        <p:nvSpPr>
          <p:cNvPr id="25648" name="Text Box 48"/>
          <p:cNvSpPr txBox="1">
            <a:spLocks noChangeArrowheads="1"/>
          </p:cNvSpPr>
          <p:nvPr/>
        </p:nvSpPr>
        <p:spPr bwMode="auto">
          <a:xfrm>
            <a:off x="1759219" y="4649968"/>
            <a:ext cx="4556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气体的定体摩尔热容 </a:t>
            </a:r>
          </a:p>
        </p:txBody>
      </p:sp>
      <p:sp>
        <p:nvSpPr>
          <p:cNvPr id="25649" name="Text Box 49"/>
          <p:cNvSpPr txBox="1">
            <a:spLocks noChangeArrowheads="1"/>
          </p:cNvSpPr>
          <p:nvPr/>
        </p:nvSpPr>
        <p:spPr bwMode="auto">
          <a:xfrm>
            <a:off x="1759218" y="5561193"/>
            <a:ext cx="434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气体的定压摩尔热容 </a:t>
            </a:r>
          </a:p>
        </p:txBody>
      </p:sp>
      <mc:AlternateContent xmlns:mc="http://schemas.openxmlformats.org/markup-compatibility/2006" xmlns:a14="http://schemas.microsoft.com/office/drawing/2010/main">
        <mc:Choice Requires="a14">
          <p:sp>
            <p:nvSpPr>
              <p:cNvPr id="11" name="文本框 10"/>
              <p:cNvSpPr txBox="1"/>
              <p:nvPr/>
            </p:nvSpPr>
            <p:spPr>
              <a:xfrm>
                <a:off x="1996338" y="3303529"/>
                <a:ext cx="204094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𝐶</m:t>
                      </m:r>
                      <m:r>
                        <a:rPr lang="zh-CN" altLang="en-US" sz="2800" i="0">
                          <a:solidFill>
                            <a:srgbClr val="FF0000"/>
                          </a:solidFill>
                          <a:latin typeface="Cambria Math" panose="02040503050406030204" pitchFamily="18" charset="0"/>
                        </a:rPr>
                        <m:t>=</m:t>
                      </m:r>
                      <m:limLow>
                        <m:limLowPr>
                          <m:ctrlPr>
                            <a:rPr lang="zh-CN" altLang="en-US" sz="2800" i="1">
                              <a:solidFill>
                                <a:srgbClr val="FF0000"/>
                              </a:solidFill>
                              <a:latin typeface="Cambria Math" panose="02040503050406030204" pitchFamily="18" charset="0"/>
                            </a:rPr>
                          </m:ctrlPr>
                        </m:limLowPr>
                        <m:e>
                          <m:r>
                            <m:rPr>
                              <m:sty m:val="p"/>
                            </m:rPr>
                            <a:rPr lang="zh-CN" altLang="en-US" sz="2800" i="0">
                              <a:solidFill>
                                <a:srgbClr val="FF0000"/>
                              </a:solidFill>
                              <a:latin typeface="Cambria Math" panose="02040503050406030204" pitchFamily="18" charset="0"/>
                            </a:rPr>
                            <m:t>lim</m:t>
                          </m:r>
                        </m:e>
                        <m:lim>
                          <m:r>
                            <m:rPr>
                              <m:sty m:val="p"/>
                            </m:rPr>
                            <a:rPr lang="zh-CN" altLang="en-US" sz="2800" i="0">
                              <a:solidFill>
                                <a:srgbClr val="FF0000"/>
                              </a:solidFill>
                              <a:latin typeface="Cambria Math" panose="02040503050406030204" pitchFamily="18" charset="0"/>
                            </a:rPr>
                            <m:t>Δ</m:t>
                          </m:r>
                          <m:r>
                            <m:rPr>
                              <m:sty m:val="p"/>
                            </m:rPr>
                            <a:rPr lang="en-US" altLang="zh-CN" sz="2800" b="0" i="0" smtClean="0">
                              <a:solidFill>
                                <a:srgbClr val="FF0000"/>
                              </a:solidFill>
                              <a:latin typeface="Cambria Math" panose="02040503050406030204" pitchFamily="18" charset="0"/>
                            </a:rPr>
                            <m:t>T</m:t>
                          </m:r>
                          <m:r>
                            <a:rPr lang="zh-CN" altLang="en-US" sz="2800" i="0">
                              <a:solidFill>
                                <a:srgbClr val="FF0000"/>
                              </a:solidFill>
                              <a:latin typeface="Cambria Math" panose="02040503050406030204" pitchFamily="18" charset="0"/>
                            </a:rPr>
                            <m:t>→0</m:t>
                          </m:r>
                        </m:lim>
                      </m:limLow>
                      <m:f>
                        <m:fPr>
                          <m:ctrlPr>
                            <a:rPr lang="zh-CN" altLang="en-US" sz="2800" i="1">
                              <a:solidFill>
                                <a:srgbClr val="FF0000"/>
                              </a:solidFill>
                              <a:latin typeface="Cambria Math" panose="02040503050406030204" pitchFamily="18" charset="0"/>
                            </a:rPr>
                          </m:ctrlPr>
                        </m:fPr>
                        <m:num>
                          <m:r>
                            <m:rPr>
                              <m:sty m:val="p"/>
                            </m:rPr>
                            <a:rPr lang="zh-CN" altLang="en-US" sz="2800" i="0">
                              <a:solidFill>
                                <a:srgbClr val="FF0000"/>
                              </a:solidFill>
                              <a:latin typeface="Cambria Math" panose="02040503050406030204" pitchFamily="18" charset="0"/>
                            </a:rPr>
                            <m:t>Δ</m:t>
                          </m:r>
                          <m:r>
                            <a:rPr lang="en-US" altLang="zh-CN" sz="2800" i="1">
                              <a:solidFill>
                                <a:srgbClr val="FF0000"/>
                              </a:solidFill>
                              <a:latin typeface="Cambria Math" panose="02040503050406030204" pitchFamily="18" charset="0"/>
                              <a:ea typeface="Cambria Math" panose="02040503050406030204" pitchFamily="18" charset="0"/>
                            </a:rPr>
                            <m:t>𝑄</m:t>
                          </m:r>
                        </m:num>
                        <m:den>
                          <m:r>
                            <m:rPr>
                              <m:sty m:val="p"/>
                            </m:rPr>
                            <a:rPr lang="zh-CN" altLang="en-US" sz="2800" i="0">
                              <a:solidFill>
                                <a:srgbClr val="FF0000"/>
                              </a:solidFill>
                              <a:latin typeface="Cambria Math" panose="02040503050406030204" pitchFamily="18" charset="0"/>
                            </a:rPr>
                            <m:t>Δ</m:t>
                          </m:r>
                          <m:r>
                            <a:rPr lang="en-US" altLang="zh-CN" sz="2800" b="0" i="1" smtClean="0">
                              <a:solidFill>
                                <a:srgbClr val="FF0000"/>
                              </a:solidFill>
                              <a:latin typeface="Cambria Math" panose="02040503050406030204" pitchFamily="18" charset="0"/>
                            </a:rPr>
                            <m:t>𝑇</m:t>
                          </m:r>
                        </m:den>
                      </m:f>
                    </m:oMath>
                  </m:oMathPara>
                </a14:m>
                <a:endParaRPr lang="zh-CN" altLang="en-US" sz="2800" dirty="0">
                  <a:solidFill>
                    <a:srgbClr val="FF0000"/>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1996338" y="3303529"/>
                <a:ext cx="2040943"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37281" y="3245752"/>
                <a:ext cx="111248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𝑑</m:t>
                          </m:r>
                          <m:r>
                            <a:rPr lang="en-US" altLang="zh-CN" sz="2800" i="1">
                              <a:solidFill>
                                <a:srgbClr val="FF0000"/>
                              </a:solidFill>
                              <a:latin typeface="Cambria Math" panose="02040503050406030204" pitchFamily="18" charset="0"/>
                              <a:ea typeface="Cambria Math" panose="02040503050406030204" pitchFamily="18" charset="0"/>
                            </a:rPr>
                            <m:t>𝑄</m:t>
                          </m:r>
                        </m:num>
                        <m:den>
                          <m:r>
                            <m:rPr>
                              <m:sty m:val="p"/>
                            </m:rPr>
                            <a:rPr lang="en-US" altLang="zh-CN" sz="2800" b="0" i="0" smtClean="0">
                              <a:solidFill>
                                <a:srgbClr val="FF0000"/>
                              </a:solidFill>
                              <a:latin typeface="Cambria Math" panose="02040503050406030204" pitchFamily="18" charset="0"/>
                              <a:ea typeface="Cambria Math" panose="02040503050406030204" pitchFamily="18" charset="0"/>
                            </a:rPr>
                            <m:t>d</m:t>
                          </m:r>
                          <m:r>
                            <a:rPr lang="en-US" altLang="zh-CN" sz="2800" i="1">
                              <a:solidFill>
                                <a:srgbClr val="FF0000"/>
                              </a:solidFill>
                              <a:latin typeface="Cambria Math" panose="02040503050406030204" pitchFamily="18" charset="0"/>
                            </a:rPr>
                            <m:t>𝑇</m:t>
                          </m:r>
                        </m:den>
                      </m:f>
                    </m:oMath>
                  </m:oMathPara>
                </a14:m>
                <a:endParaRPr lang="zh-CN" altLang="en-US" sz="28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037281" y="3245752"/>
                <a:ext cx="1112484" cy="910377"/>
              </a:xfrm>
              <a:prstGeom prst="rect">
                <a:avLst/>
              </a:prstGeom>
              <a:blipFill>
                <a:blip r:embed="rId5"/>
                <a:stretch>
                  <a:fillRect/>
                </a:stretch>
              </a:blipFill>
            </p:spPr>
            <p:txBody>
              <a:bodyPr/>
              <a:lstStyle/>
              <a:p>
                <a:r>
                  <a:rPr lang="zh-CN" altLang="en-US">
                    <a:noFill/>
                  </a:rPr>
                  <a:t> </a:t>
                </a:r>
              </a:p>
            </p:txBody>
          </p:sp>
        </mc:Fallback>
      </mc:AlternateContent>
      <p:sp>
        <p:nvSpPr>
          <p:cNvPr id="10" name="Text Box 3"/>
          <p:cNvSpPr txBox="1">
            <a:spLocks noChangeArrowheads="1"/>
          </p:cNvSpPr>
          <p:nvPr/>
        </p:nvSpPr>
        <p:spPr bwMode="auto">
          <a:xfrm>
            <a:off x="552717" y="498780"/>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三、准静态过程中热量的计算  热容</a:t>
            </a:r>
          </a:p>
        </p:txBody>
      </p:sp>
    </p:spTree>
    <p:extLst>
      <p:ext uri="{BB962C8B-B14F-4D97-AF65-F5344CB8AC3E}">
        <p14:creationId xmlns:p14="http://schemas.microsoft.com/office/powerpoint/2010/main" val="132958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645"/>
                                        </p:tgtEl>
                                        <p:attrNameLst>
                                          <p:attrName>style.visibility</p:attrName>
                                        </p:attrNameLst>
                                      </p:cBhvr>
                                      <p:to>
                                        <p:strVal val="visible"/>
                                      </p:to>
                                    </p:set>
                                    <p:animEffect transition="in" filter="wipe(left)">
                                      <p:cBhvr>
                                        <p:cTn id="7" dur="500"/>
                                        <p:tgtEl>
                                          <p:spTgt spid="256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643"/>
                                        </p:tgtEl>
                                        <p:attrNameLst>
                                          <p:attrName>style.visibility</p:attrName>
                                        </p:attrNameLst>
                                      </p:cBhvr>
                                      <p:to>
                                        <p:strVal val="visible"/>
                                      </p:to>
                                    </p:set>
                                    <p:animEffect transition="in" filter="wipe(left)">
                                      <p:cBhvr>
                                        <p:cTn id="22" dur="500"/>
                                        <p:tgtEl>
                                          <p:spTgt spid="25643"/>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5648"/>
                                        </p:tgtEl>
                                        <p:attrNameLst>
                                          <p:attrName>style.visibility</p:attrName>
                                        </p:attrNameLst>
                                      </p:cBhvr>
                                      <p:to>
                                        <p:strVal val="visible"/>
                                      </p:to>
                                    </p:set>
                                    <p:animEffect transition="in" filter="wipe(left)">
                                      <p:cBhvr>
                                        <p:cTn id="25" dur="500"/>
                                        <p:tgtEl>
                                          <p:spTgt spid="2564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5644"/>
                                        </p:tgtEl>
                                        <p:attrNameLst>
                                          <p:attrName>style.visibility</p:attrName>
                                        </p:attrNameLst>
                                      </p:cBhvr>
                                      <p:to>
                                        <p:strVal val="visible"/>
                                      </p:to>
                                    </p:set>
                                    <p:animEffect transition="in" filter="wipe(left)">
                                      <p:cBhvr>
                                        <p:cTn id="30" dur="500"/>
                                        <p:tgtEl>
                                          <p:spTgt spid="25644"/>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25649"/>
                                        </p:tgtEl>
                                        <p:attrNameLst>
                                          <p:attrName>style.visibility</p:attrName>
                                        </p:attrNameLst>
                                      </p:cBhvr>
                                      <p:to>
                                        <p:strVal val="visible"/>
                                      </p:to>
                                    </p:set>
                                    <p:animEffect transition="in" filter="wipe(left)">
                                      <p:cBhvr>
                                        <p:cTn id="33" dur="500"/>
                                        <p:tgtEl>
                                          <p:spTgt spid="256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45" grpId="0"/>
      <p:bldP spid="25648" grpId="0"/>
      <p:bldP spid="25649" grpId="0"/>
      <p:bldP spid="11" grpId="0"/>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04" name="Picture 28"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27" y="142202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06" name="Picture 30"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27" y="2485646"/>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607" name="Text Box 31"/>
          <p:cNvSpPr txBox="1">
            <a:spLocks noChangeArrowheads="1"/>
          </p:cNvSpPr>
          <p:nvPr/>
        </p:nvSpPr>
        <p:spPr bwMode="auto">
          <a:xfrm>
            <a:off x="2638627" y="443882"/>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气体的摩尔定容热容 </a:t>
            </a:r>
          </a:p>
        </p:txBody>
      </p:sp>
      <p:sp>
        <p:nvSpPr>
          <p:cNvPr id="24608" name="Text Box 32"/>
          <p:cNvSpPr txBox="1">
            <a:spLocks noChangeArrowheads="1"/>
          </p:cNvSpPr>
          <p:nvPr/>
        </p:nvSpPr>
        <p:spPr bwMode="auto">
          <a:xfrm>
            <a:off x="1397516" y="1360108"/>
            <a:ext cx="809421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定容过程</a:t>
            </a:r>
            <a:r>
              <a:rPr lang="zh-CN" altLang="en-US" sz="2800" dirty="0">
                <a:solidFill>
                  <a:srgbClr val="0000FF"/>
                </a:solidFill>
                <a:ea typeface="微软雅黑" panose="020B0503020204020204" pitchFamily="34" charset="-122"/>
                <a:cs typeface="Times New Roman" panose="02020603050405020304" pitchFamily="18" charset="0"/>
              </a:rPr>
              <a:t>：某一系统在吸收（或放出）热量的过程中保持体积不变 </a:t>
            </a:r>
          </a:p>
        </p:txBody>
      </p:sp>
      <p:sp>
        <p:nvSpPr>
          <p:cNvPr id="24609" name="Text Box 33"/>
          <p:cNvSpPr txBox="1">
            <a:spLocks noChangeArrowheads="1"/>
          </p:cNvSpPr>
          <p:nvPr/>
        </p:nvSpPr>
        <p:spPr bwMode="auto">
          <a:xfrm>
            <a:off x="1397514" y="2445958"/>
            <a:ext cx="80942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摩尔定容热容</a:t>
            </a:r>
            <a:r>
              <a:rPr lang="zh-CN" altLang="en-US" sz="2800" dirty="0">
                <a:solidFill>
                  <a:srgbClr val="0000FF"/>
                </a:solidFill>
                <a:ea typeface="微软雅黑" panose="020B0503020204020204" pitchFamily="34" charset="-122"/>
                <a:cs typeface="Times New Roman" panose="02020603050405020304" pitchFamily="18" charset="0"/>
              </a:rPr>
              <a:t>：在等体过程中，一摩尔气体吸收（或放出）的热量与升高（或降低）的温度比的极限 ，即</a:t>
            </a:r>
          </a:p>
        </p:txBody>
      </p:sp>
      <mc:AlternateContent xmlns:mc="http://schemas.openxmlformats.org/markup-compatibility/2006" xmlns:a14="http://schemas.microsoft.com/office/drawing/2010/main">
        <mc:Choice Requires="a14">
          <p:sp>
            <p:nvSpPr>
              <p:cNvPr id="10" name="文本框 9"/>
              <p:cNvSpPr txBox="1"/>
              <p:nvPr/>
            </p:nvSpPr>
            <p:spPr>
              <a:xfrm>
                <a:off x="1397514" y="4046704"/>
                <a:ext cx="3056093"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panose="02040503050406030204" pitchFamily="18" charset="0"/>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T</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𝑇</m:t>
                          </m:r>
                        </m:den>
                      </m:f>
                    </m:oMath>
                  </m:oMathPara>
                </a14:m>
                <a:endParaRPr lang="zh-CN" altLang="en-US" sz="2800" dirty="0">
                  <a:solidFill>
                    <a:srgbClr val="0000FF"/>
                  </a:solidFill>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1397514" y="4046704"/>
                <a:ext cx="3056093" cy="8333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325558" y="3962696"/>
                <a:ext cx="1718868" cy="1119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b="0" i="1" smtClean="0">
                              <a:solidFill>
                                <a:srgbClr val="0000FF"/>
                              </a:solidFill>
                              <a:latin typeface="Cambria Math" panose="02040503050406030204" pitchFamily="18" charset="0"/>
                            </a:rPr>
                            <m:t>𝑉</m:t>
                          </m:r>
                        </m:sub>
                      </m:sSub>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325558" y="3962696"/>
                <a:ext cx="1718868" cy="11190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631298" y="5214196"/>
                <a:ext cx="2312235"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𝑉</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d>
                            <m:dPr>
                              <m:ctrlPr>
                                <a:rPr lang="en-US" altLang="zh-CN" sz="2800" i="1">
                                  <a:solidFill>
                                    <a:srgbClr val="FF0000"/>
                                  </a:solidFill>
                                  <a:latin typeface="Cambria Math" panose="02040503050406030204" pitchFamily="18" charset="0"/>
                                </a:rPr>
                              </m:ctrlPr>
                            </m:dPr>
                            <m:e>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𝑑</m:t>
                                  </m:r>
                                  <m:r>
                                    <a:rPr lang="en-US" altLang="zh-CN" sz="2800" b="0" i="1" smtClean="0">
                                      <a:solidFill>
                                        <a:srgbClr val="FF0000"/>
                                      </a:solidFill>
                                      <a:latin typeface="Cambria Math" panose="02040503050406030204" pitchFamily="18" charset="0"/>
                                    </a:rPr>
                                    <m:t>𝐸</m:t>
                                  </m:r>
                                </m:num>
                                <m:den>
                                  <m:r>
                                    <m:rPr>
                                      <m:sty m:val="p"/>
                                    </m:rPr>
                                    <a:rPr lang="en-US" altLang="zh-CN" sz="2800">
                                      <a:solidFill>
                                        <a:srgbClr val="FF0000"/>
                                      </a:solidFill>
                                      <a:latin typeface="Cambria Math" panose="02040503050406030204" pitchFamily="18" charset="0"/>
                                      <a:ea typeface="Cambria Math" panose="02040503050406030204" pitchFamily="18" charset="0"/>
                                    </a:rPr>
                                    <m:t>d</m:t>
                                  </m:r>
                                  <m:r>
                                    <a:rPr lang="en-US" altLang="zh-CN" sz="2800" i="1">
                                      <a:solidFill>
                                        <a:srgbClr val="FF0000"/>
                                      </a:solidFill>
                                      <a:latin typeface="Cambria Math" panose="02040503050406030204" pitchFamily="18" charset="0"/>
                                    </a:rPr>
                                    <m:t>𝑇</m:t>
                                  </m:r>
                                </m:den>
                              </m:f>
                            </m:e>
                          </m:d>
                        </m:e>
                        <m:sub>
                          <m:r>
                            <a:rPr lang="en-US" altLang="zh-CN" sz="2800" i="1">
                              <a:solidFill>
                                <a:srgbClr val="FF0000"/>
                              </a:solidFill>
                              <a:latin typeface="Cambria Math" panose="02040503050406030204" pitchFamily="18" charset="0"/>
                            </a:rPr>
                            <m:t>𝑉</m:t>
                          </m:r>
                        </m:sub>
                      </m:sSub>
                    </m:oMath>
                  </m:oMathPara>
                </a14:m>
                <a:endParaRPr lang="zh-CN" altLang="en-US" sz="2800"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631298" y="5214196"/>
                <a:ext cx="2312235" cy="102669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397514" y="5465932"/>
                <a:ext cx="2650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𝑑𝑊</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397514" y="5465932"/>
                <a:ext cx="265021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90722" y="5465932"/>
                <a:ext cx="26482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𝑊</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𝑃𝑑𝑉</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390722" y="5465932"/>
                <a:ext cx="2648225"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7485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607"/>
                                        </p:tgtEl>
                                        <p:attrNameLst>
                                          <p:attrName>style.visibility</p:attrName>
                                        </p:attrNameLst>
                                      </p:cBhvr>
                                      <p:to>
                                        <p:strVal val="visible"/>
                                      </p:to>
                                    </p:set>
                                    <p:animEffect transition="in" filter="wipe(left)">
                                      <p:cBhvr>
                                        <p:cTn id="7" dur="500"/>
                                        <p:tgtEl>
                                          <p:spTgt spid="2460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4604"/>
                                        </p:tgtEl>
                                        <p:attrNameLst>
                                          <p:attrName>style.visibility</p:attrName>
                                        </p:attrNameLst>
                                      </p:cBhvr>
                                      <p:to>
                                        <p:strVal val="visible"/>
                                      </p:to>
                                    </p:set>
                                    <p:animEffect transition="in" filter="wipe(left)">
                                      <p:cBhvr>
                                        <p:cTn id="12" dur="500"/>
                                        <p:tgtEl>
                                          <p:spTgt spid="246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08"/>
                                        </p:tgtEl>
                                        <p:attrNameLst>
                                          <p:attrName>style.visibility</p:attrName>
                                        </p:attrNameLst>
                                      </p:cBhvr>
                                      <p:to>
                                        <p:strVal val="visible"/>
                                      </p:to>
                                    </p:set>
                                    <p:animEffect transition="in" filter="wipe(left)">
                                      <p:cBhvr>
                                        <p:cTn id="17" dur="500"/>
                                        <p:tgtEl>
                                          <p:spTgt spid="2460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4606"/>
                                        </p:tgtEl>
                                        <p:attrNameLst>
                                          <p:attrName>style.visibility</p:attrName>
                                        </p:attrNameLst>
                                      </p:cBhvr>
                                      <p:to>
                                        <p:strVal val="visible"/>
                                      </p:to>
                                    </p:set>
                                    <p:animEffect transition="in" filter="wipe(left)">
                                      <p:cBhvr>
                                        <p:cTn id="22" dur="500"/>
                                        <p:tgtEl>
                                          <p:spTgt spid="2460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609"/>
                                        </p:tgtEl>
                                        <p:attrNameLst>
                                          <p:attrName>style.visibility</p:attrName>
                                        </p:attrNameLst>
                                      </p:cBhvr>
                                      <p:to>
                                        <p:strVal val="visible"/>
                                      </p:to>
                                    </p:set>
                                    <p:animEffect transition="in" filter="wipe(left)">
                                      <p:cBhvr>
                                        <p:cTn id="27" dur="500"/>
                                        <p:tgtEl>
                                          <p:spTgt spid="2460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left)">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07" grpId="0"/>
      <p:bldP spid="24608" grpId="0"/>
      <p:bldP spid="24609" grpId="0"/>
      <p:bldP spid="10" grpId="0"/>
      <p:bldP spid="11" grpId="0"/>
      <p:bldP spid="12" grpId="0"/>
      <p:bldP spid="13"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86" name="Text Box 78"/>
          <p:cNvSpPr txBox="1">
            <a:spLocks noChangeArrowheads="1"/>
          </p:cNvSpPr>
          <p:nvPr/>
        </p:nvSpPr>
        <p:spPr bwMode="auto">
          <a:xfrm>
            <a:off x="1898382" y="525651"/>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气体的摩尔定压热容 </a:t>
            </a:r>
          </a:p>
        </p:txBody>
      </p:sp>
      <p:sp>
        <p:nvSpPr>
          <p:cNvPr id="43087" name="Text Box 79"/>
          <p:cNvSpPr txBox="1">
            <a:spLocks noChangeArrowheads="1"/>
          </p:cNvSpPr>
          <p:nvPr/>
        </p:nvSpPr>
        <p:spPr bwMode="auto">
          <a:xfrm>
            <a:off x="1381819" y="1547813"/>
            <a:ext cx="836748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定压过程</a:t>
            </a:r>
            <a:r>
              <a:rPr lang="zh-CN" altLang="en-US" sz="2800" dirty="0">
                <a:solidFill>
                  <a:srgbClr val="0000FF"/>
                </a:solidFill>
                <a:ea typeface="微软雅黑" panose="020B0503020204020204" pitchFamily="34" charset="-122"/>
                <a:cs typeface="Times New Roman" panose="02020603050405020304" pitchFamily="18" charset="0"/>
              </a:rPr>
              <a:t>：某一系统在吸收（或放出）热量的过程中保持压强不变 </a:t>
            </a:r>
          </a:p>
        </p:txBody>
      </p:sp>
      <p:sp>
        <p:nvSpPr>
          <p:cNvPr id="43088" name="Text Box 80"/>
          <p:cNvSpPr txBox="1">
            <a:spLocks noChangeArrowheads="1"/>
          </p:cNvSpPr>
          <p:nvPr/>
        </p:nvSpPr>
        <p:spPr bwMode="auto">
          <a:xfrm>
            <a:off x="1381818" y="2614614"/>
            <a:ext cx="836748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摩尔定压热容</a:t>
            </a:r>
            <a:r>
              <a:rPr lang="zh-CN" altLang="en-US" sz="2800" dirty="0">
                <a:solidFill>
                  <a:srgbClr val="0000FF"/>
                </a:solidFill>
                <a:ea typeface="微软雅黑" panose="020B0503020204020204" pitchFamily="34" charset="-122"/>
                <a:cs typeface="Times New Roman" panose="02020603050405020304" pitchFamily="18" charset="0"/>
              </a:rPr>
              <a:t>：在等压过程中，一摩尔气体吸收（或放出）的热量与升高（或降低）的温度比的极限 </a:t>
            </a:r>
          </a:p>
        </p:txBody>
      </p:sp>
      <p:pic>
        <p:nvPicPr>
          <p:cNvPr id="43089" name="Picture 81"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56" y="1563688"/>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90" name="Picture 82"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56" y="2627313"/>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文本框 8"/>
              <p:cNvSpPr txBox="1"/>
              <p:nvPr/>
            </p:nvSpPr>
            <p:spPr>
              <a:xfrm>
                <a:off x="1460475" y="4006471"/>
                <a:ext cx="2988319" cy="8333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panose="02040503050406030204" pitchFamily="18" charset="0"/>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T</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𝑇</m:t>
                          </m:r>
                        </m:den>
                      </m:f>
                    </m:oMath>
                  </m:oMathPara>
                </a14:m>
                <a:endParaRPr lang="zh-CN" altLang="en-US" sz="2800" dirty="0">
                  <a:solidFill>
                    <a:srgbClr val="0000FF"/>
                  </a:solidFill>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460475" y="4006471"/>
                <a:ext cx="2988319" cy="8333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388519" y="3922463"/>
                <a:ext cx="1779846"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b>
                        <m:sSubPr>
                          <m:ctrlPr>
                            <a:rPr lang="en-US" altLang="zh-CN" sz="2800" b="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b="0" i="1" smtClean="0">
                              <a:solidFill>
                                <a:srgbClr val="0000FF"/>
                              </a:solidFill>
                              <a:latin typeface="Cambria Math" panose="02040503050406030204" pitchFamily="18" charset="0"/>
                            </a:rPr>
                            <m:t>𝑃</m:t>
                          </m:r>
                        </m:sub>
                      </m:sSub>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4388519" y="3922463"/>
                <a:ext cx="1779846" cy="11165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457555" y="4507191"/>
                <a:ext cx="1982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6457555" y="4507191"/>
                <a:ext cx="198220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457555" y="3865359"/>
                <a:ext cx="26502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𝑑𝑊</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6457555" y="3865359"/>
                <a:ext cx="265021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460475" y="5327049"/>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460475" y="5327049"/>
                <a:ext cx="2319546" cy="10242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758611" y="5327049"/>
                <a:ext cx="2698944"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758611" y="5327049"/>
                <a:ext cx="2698944" cy="10242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457555" y="5375513"/>
                <a:ext cx="3455882"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𝑃</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457555" y="5375513"/>
                <a:ext cx="3455882" cy="1024255"/>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53636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086"/>
                                        </p:tgtEl>
                                        <p:attrNameLst>
                                          <p:attrName>style.visibility</p:attrName>
                                        </p:attrNameLst>
                                      </p:cBhvr>
                                      <p:to>
                                        <p:strVal val="visible"/>
                                      </p:to>
                                    </p:set>
                                    <p:animEffect transition="in" filter="wipe(left)">
                                      <p:cBhvr>
                                        <p:cTn id="7" dur="500"/>
                                        <p:tgtEl>
                                          <p:spTgt spid="430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3089"/>
                                        </p:tgtEl>
                                        <p:attrNameLst>
                                          <p:attrName>style.visibility</p:attrName>
                                        </p:attrNameLst>
                                      </p:cBhvr>
                                      <p:to>
                                        <p:strVal val="visible"/>
                                      </p:to>
                                    </p:set>
                                    <p:animEffect transition="in" filter="wipe(left)">
                                      <p:cBhvr>
                                        <p:cTn id="12" dur="500"/>
                                        <p:tgtEl>
                                          <p:spTgt spid="4308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087"/>
                                        </p:tgtEl>
                                        <p:attrNameLst>
                                          <p:attrName>style.visibility</p:attrName>
                                        </p:attrNameLst>
                                      </p:cBhvr>
                                      <p:to>
                                        <p:strVal val="visible"/>
                                      </p:to>
                                    </p:set>
                                    <p:animEffect transition="in" filter="wipe(left)">
                                      <p:cBhvr>
                                        <p:cTn id="17" dur="500"/>
                                        <p:tgtEl>
                                          <p:spTgt spid="4308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3090"/>
                                        </p:tgtEl>
                                        <p:attrNameLst>
                                          <p:attrName>style.visibility</p:attrName>
                                        </p:attrNameLst>
                                      </p:cBhvr>
                                      <p:to>
                                        <p:strVal val="visible"/>
                                      </p:to>
                                    </p:set>
                                    <p:animEffect transition="in" filter="wipe(left)">
                                      <p:cBhvr>
                                        <p:cTn id="22" dur="500"/>
                                        <p:tgtEl>
                                          <p:spTgt spid="4309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088"/>
                                        </p:tgtEl>
                                        <p:attrNameLst>
                                          <p:attrName>style.visibility</p:attrName>
                                        </p:attrNameLst>
                                      </p:cBhvr>
                                      <p:to>
                                        <p:strVal val="visible"/>
                                      </p:to>
                                    </p:set>
                                    <p:animEffect transition="in" filter="wipe(left)">
                                      <p:cBhvr>
                                        <p:cTn id="27" dur="500"/>
                                        <p:tgtEl>
                                          <p:spTgt spid="430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86" grpId="0"/>
      <p:bldP spid="43087" grpId="0"/>
      <p:bldP spid="43088" grpId="0"/>
      <p:bldP spid="9" grpId="0"/>
      <p:bldP spid="10" grpId="0"/>
      <p:bldP spid="11" grpId="0"/>
      <p:bldP spid="12" grpId="0"/>
      <p:bldP spid="13" grpId="0"/>
      <p:bldP spid="15"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1836665" y="252859"/>
            <a:ext cx="10355337"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603650" y="267581"/>
            <a:ext cx="1107988"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热力学</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954105"/>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本章的主要内容有：准静态过程、热力学第一定律及其应用、卡诺循环、热力学第二定律等。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27504889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7151501" y="3174478"/>
              <a:ext cx="5032143"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理想气体的摩尔热容</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42363152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31"/>
          <p:cNvSpPr txBox="1">
            <a:spLocks noChangeArrowheads="1"/>
          </p:cNvSpPr>
          <p:nvPr/>
        </p:nvSpPr>
        <p:spPr bwMode="auto">
          <a:xfrm>
            <a:off x="745230" y="413828"/>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一、理想气体的摩尔定容热容 </a:t>
            </a:r>
          </a:p>
        </p:txBody>
      </p:sp>
      <p:sp>
        <p:nvSpPr>
          <p:cNvPr id="41" name="Text Box 36"/>
          <p:cNvSpPr txBox="1">
            <a:spLocks noChangeArrowheads="1"/>
          </p:cNvSpPr>
          <p:nvPr/>
        </p:nvSpPr>
        <p:spPr bwMode="auto">
          <a:xfrm>
            <a:off x="745230" y="1360590"/>
            <a:ext cx="4800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一摩尔理想气体的内能为 </a:t>
            </a:r>
          </a:p>
        </p:txBody>
      </p:sp>
      <p:sp>
        <p:nvSpPr>
          <p:cNvPr id="42" name="Text Box 40"/>
          <p:cNvSpPr txBox="1">
            <a:spLocks noChangeArrowheads="1"/>
          </p:cNvSpPr>
          <p:nvPr/>
        </p:nvSpPr>
        <p:spPr bwMode="auto">
          <a:xfrm>
            <a:off x="745230" y="2387500"/>
            <a:ext cx="9738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则 </a:t>
            </a:r>
          </a:p>
        </p:txBody>
      </p:sp>
      <mc:AlternateContent xmlns:mc="http://schemas.openxmlformats.org/markup-compatibility/2006" xmlns:a14="http://schemas.microsoft.com/office/drawing/2010/main">
        <mc:Choice Requires="a14">
          <p:sp>
            <p:nvSpPr>
              <p:cNvPr id="43" name="Text Box 43"/>
              <p:cNvSpPr txBox="1">
                <a:spLocks noChangeArrowheads="1"/>
              </p:cNvSpPr>
              <p:nvPr/>
            </p:nvSpPr>
            <p:spPr bwMode="auto">
              <a:xfrm>
                <a:off x="745231" y="3456090"/>
                <a:ext cx="881221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质量为</a:t>
                </a: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ea typeface="微软雅黑" panose="020B0503020204020204" pitchFamily="34" charset="-122"/>
                    <a:cs typeface="Times New Roman" panose="02020603050405020304" pitchFamily="18" charset="0"/>
                  </a:rPr>
                  <a:t>的理想气体由态</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到态</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，体积不变，则 </a:t>
                </a:r>
              </a:p>
            </p:txBody>
          </p:sp>
        </mc:Choice>
        <mc:Fallback xmlns="">
          <p:sp>
            <p:nvSpPr>
              <p:cNvPr id="43" name="Text Box 43"/>
              <p:cNvSpPr txBox="1">
                <a:spLocks noRot="1" noChangeAspect="1" noMove="1" noResize="1" noEditPoints="1" noAdjustHandles="1" noChangeArrowheads="1" noChangeShapeType="1" noTextEdit="1"/>
              </p:cNvSpPr>
              <p:nvPr/>
            </p:nvSpPr>
            <p:spPr bwMode="auto">
              <a:xfrm>
                <a:off x="745231" y="3456090"/>
                <a:ext cx="8812213" cy="523220"/>
              </a:xfrm>
              <a:prstGeom prst="rect">
                <a:avLst/>
              </a:prstGeom>
              <a:blipFill>
                <a:blip r:embed="rId3"/>
                <a:stretch>
                  <a:fillRect l="-138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4" name="Rectangle 46"/>
          <p:cNvSpPr>
            <a:spLocks noChangeArrowheads="1"/>
          </p:cNvSpPr>
          <p:nvPr/>
        </p:nvSpPr>
        <p:spPr bwMode="auto">
          <a:xfrm>
            <a:off x="745230" y="4848682"/>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积分有  </a:t>
            </a:r>
          </a:p>
        </p:txBody>
      </p:sp>
      <mc:AlternateContent xmlns:mc="http://schemas.openxmlformats.org/markup-compatibility/2006" xmlns:a14="http://schemas.microsoft.com/office/drawing/2010/main">
        <mc:Choice Requires="a14">
          <p:sp>
            <p:nvSpPr>
              <p:cNvPr id="45" name="文本框 44"/>
              <p:cNvSpPr txBox="1"/>
              <p:nvPr/>
            </p:nvSpPr>
            <p:spPr>
              <a:xfrm>
                <a:off x="4890308" y="1208242"/>
                <a:ext cx="1514004"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4890308" y="1208242"/>
                <a:ext cx="1514004" cy="8008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674151" y="2156604"/>
                <a:ext cx="2312235"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𝑉</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𝐸</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𝑉</m:t>
                          </m:r>
                        </m:sub>
                      </m:sSub>
                    </m:oMath>
                  </m:oMathPara>
                </a14:m>
                <a:endParaRPr lang="zh-CN" altLang="en-US" sz="2800" dirty="0">
                  <a:solidFill>
                    <a:srgbClr val="0000FF"/>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1674151" y="2156604"/>
                <a:ext cx="2312235" cy="102669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859991" y="2248680"/>
                <a:ext cx="965201"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b="0" i="1" smtClean="0">
                              <a:solidFill>
                                <a:srgbClr val="FF0000"/>
                              </a:solidFill>
                              <a:latin typeface="Cambria Math" panose="02040503050406030204" pitchFamily="18" charset="0"/>
                            </a:rPr>
                            <m:t>𝑖</m:t>
                          </m:r>
                        </m:num>
                        <m:den>
                          <m:r>
                            <a:rPr lang="en-US" altLang="zh-CN" sz="2800" b="0" i="1" smtClean="0">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oMath>
                  </m:oMathPara>
                </a14:m>
                <a:endParaRPr lang="zh-CN" altLang="en-US" sz="2800" i="1" dirty="0">
                  <a:solidFill>
                    <a:srgbClr val="FF0000"/>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3859991" y="2248680"/>
                <a:ext cx="965201" cy="8008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1724663" y="4252105"/>
                <a:ext cx="21353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1724663" y="4252105"/>
                <a:ext cx="2135328" cy="449803"/>
              </a:xfrm>
              <a:prstGeom prst="rect">
                <a:avLst/>
              </a:prstGeom>
              <a:blipFill>
                <a:blip r:embed="rId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031356" y="4218667"/>
                <a:ext cx="49768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4031356" y="4218667"/>
                <a:ext cx="49768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683059" y="4040573"/>
                <a:ext cx="274491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683059" y="4040573"/>
                <a:ext cx="2744919"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719121" y="5371902"/>
                <a:ext cx="3361498" cy="1019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en-US" altLang="zh-CN" sz="2800" i="1">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sup>
                        <m:e>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i="1">
                              <a:solidFill>
                                <a:srgbClr val="FF0000"/>
                              </a:solidFill>
                              <a:latin typeface="Cambria Math" panose="02040503050406030204" pitchFamily="18" charset="0"/>
                            </a:rPr>
                            <m:t>𝑇</m:t>
                          </m:r>
                        </m:e>
                      </m:nary>
                    </m:oMath>
                  </m:oMathPara>
                </a14:m>
                <a:endParaRPr lang="zh-CN" altLang="en-US" sz="2800" i="1" dirty="0">
                  <a:solidFill>
                    <a:srgbClr val="FF0000"/>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1719121" y="5371902"/>
                <a:ext cx="3361498" cy="101976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5080619" y="5443201"/>
                <a:ext cx="31693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2" name="文本框 51"/>
              <p:cNvSpPr txBox="1">
                <a:spLocks noRot="1" noChangeAspect="1" noMove="1" noResize="1" noEditPoints="1" noAdjustHandles="1" noChangeArrowheads="1" noChangeShapeType="1" noTextEdit="1"/>
              </p:cNvSpPr>
              <p:nvPr/>
            </p:nvSpPr>
            <p:spPr>
              <a:xfrm>
                <a:off x="5080619" y="5443201"/>
                <a:ext cx="3169329" cy="879408"/>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04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wipe(left)">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500"/>
                                        <p:tgtEl>
                                          <p:spTgt spid="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wipe(left)">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wipe(left)">
                                      <p:cBhvr>
                                        <p:cTn id="62" dur="500"/>
                                        <p:tgtEl>
                                          <p:spTgt spid="5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2"/>
                                        </p:tgtEl>
                                        <p:attrNameLst>
                                          <p:attrName>style.visibility</p:attrName>
                                        </p:attrNameLst>
                                      </p:cBhvr>
                                      <p:to>
                                        <p:strVal val="visible"/>
                                      </p:to>
                                    </p:set>
                                    <p:animEffect transition="in" filter="wipe(left)">
                                      <p:cBhvr>
                                        <p:cTn id="6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1" grpId="0"/>
      <p:bldP spid="42" grpId="0"/>
      <p:bldP spid="43" grpId="0"/>
      <p:bldP spid="44" grpId="0"/>
      <p:bldP spid="45" grpId="0"/>
      <p:bldP spid="46" grpId="0"/>
      <p:bldP spid="47" grpId="0"/>
      <p:bldP spid="48" grpId="0"/>
      <p:bldP spid="49" grpId="0"/>
      <p:bldP spid="50" grpId="0"/>
      <p:bldP spid="51"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41" name="Text Box 57"/>
          <p:cNvSpPr txBox="1">
            <a:spLocks noChangeArrowheads="1"/>
          </p:cNvSpPr>
          <p:nvPr/>
        </p:nvSpPr>
        <p:spPr bwMode="auto">
          <a:xfrm>
            <a:off x="745231" y="1161607"/>
            <a:ext cx="4892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一摩尔理想气体状态方程 </a:t>
            </a:r>
          </a:p>
        </p:txBody>
      </p:sp>
      <p:sp>
        <p:nvSpPr>
          <p:cNvPr id="42046" name="Text Box 62"/>
          <p:cNvSpPr txBox="1">
            <a:spLocks noChangeArrowheads="1"/>
          </p:cNvSpPr>
          <p:nvPr/>
        </p:nvSpPr>
        <p:spPr bwMode="auto">
          <a:xfrm>
            <a:off x="745230" y="1812482"/>
            <a:ext cx="198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微分，有</a:t>
            </a:r>
          </a:p>
        </p:txBody>
      </p:sp>
      <p:sp>
        <p:nvSpPr>
          <p:cNvPr id="42047" name="Text Box 63"/>
          <p:cNvSpPr txBox="1">
            <a:spLocks noChangeArrowheads="1"/>
          </p:cNvSpPr>
          <p:nvPr/>
        </p:nvSpPr>
        <p:spPr bwMode="auto">
          <a:xfrm>
            <a:off x="745230" y="2463357"/>
            <a:ext cx="361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微软雅黑" panose="020B0503020204020204" pitchFamily="34" charset="-122"/>
                <a:ea typeface="微软雅黑" panose="020B0503020204020204" pitchFamily="34" charset="-122"/>
              </a:rPr>
              <a:t>在等压过程中，有 </a:t>
            </a:r>
          </a:p>
        </p:txBody>
      </p:sp>
      <mc:AlternateContent xmlns:mc="http://schemas.openxmlformats.org/markup-compatibility/2006" xmlns:a14="http://schemas.microsoft.com/office/drawing/2010/main">
        <mc:Choice Requires="a14">
          <p:sp>
            <p:nvSpPr>
              <p:cNvPr id="18" name="文本框 17"/>
              <p:cNvSpPr txBox="1"/>
              <p:nvPr/>
            </p:nvSpPr>
            <p:spPr>
              <a:xfrm>
                <a:off x="5036243" y="1177264"/>
                <a:ext cx="147559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036243" y="1177264"/>
                <a:ext cx="147559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551805" y="1856733"/>
                <a:ext cx="29560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𝑉𝑑𝑃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551805" y="1856733"/>
                <a:ext cx="2956002"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4228206" y="2494770"/>
                <a:ext cx="18923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4228206" y="2494770"/>
                <a:ext cx="189237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2191566" y="5328070"/>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FF0000"/>
                  </a:solidFill>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2191566" y="5328070"/>
                <a:ext cx="2319546" cy="102425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4515418" y="5615295"/>
                <a:ext cx="1826206"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4515418" y="5615295"/>
                <a:ext cx="1826206" cy="449803"/>
              </a:xfrm>
              <a:prstGeom prst="rect">
                <a:avLst/>
              </a:prstGeom>
              <a:blipFill>
                <a:blip r:embed="rId7"/>
                <a:stretch>
                  <a:fillRect/>
                </a:stretch>
              </a:blipFill>
            </p:spPr>
            <p:txBody>
              <a:bodyPr/>
              <a:lstStyle/>
              <a:p>
                <a:r>
                  <a:rPr lang="zh-CN" altLang="en-US">
                    <a:noFill/>
                  </a:rPr>
                  <a:t> </a:t>
                </a:r>
              </a:p>
            </p:txBody>
          </p:sp>
        </mc:Fallback>
      </mc:AlternateContent>
      <p:sp>
        <p:nvSpPr>
          <p:cNvPr id="23" name="Text Box 31"/>
          <p:cNvSpPr txBox="1">
            <a:spLocks noChangeArrowheads="1"/>
          </p:cNvSpPr>
          <p:nvPr/>
        </p:nvSpPr>
        <p:spPr bwMode="auto">
          <a:xfrm>
            <a:off x="745230" y="413828"/>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二、理想气体的摩尔定压热容 </a:t>
            </a:r>
          </a:p>
        </p:txBody>
      </p:sp>
      <mc:AlternateContent xmlns:mc="http://schemas.openxmlformats.org/markup-compatibility/2006" xmlns:a14="http://schemas.microsoft.com/office/drawing/2010/main">
        <mc:Choice Requires="a14">
          <p:sp>
            <p:nvSpPr>
              <p:cNvPr id="29" name="文本框 28"/>
              <p:cNvSpPr txBox="1"/>
              <p:nvPr/>
            </p:nvSpPr>
            <p:spPr>
              <a:xfrm>
                <a:off x="745230" y="3145645"/>
                <a:ext cx="2319546"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745230" y="3145645"/>
                <a:ext cx="2319546" cy="102425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3039232" y="3145491"/>
                <a:ext cx="3455882" cy="10242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𝑃</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oMath>
                  </m:oMathPara>
                </a14:m>
                <a:endParaRPr lang="zh-CN" altLang="en-US" sz="2800" dirty="0">
                  <a:solidFill>
                    <a:srgbClr val="0000FF"/>
                  </a:solidFill>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3039232" y="3145491"/>
                <a:ext cx="3455882" cy="102425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6750746" y="2286892"/>
                <a:ext cx="1618776" cy="8466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num>
                        <m:den>
                          <m:r>
                            <a:rPr lang="en-US" altLang="zh-CN" sz="2800" i="1">
                              <a:solidFill>
                                <a:srgbClr val="0000FF"/>
                              </a:solidFill>
                              <a:latin typeface="Cambria Math" panose="02040503050406030204" pitchFamily="18" charset="0"/>
                            </a:rPr>
                            <m:t>𝑑𝑇</m:t>
                          </m:r>
                          <m:r>
                            <m:rPr>
                              <m:nor/>
                            </m:rPr>
                            <a:rPr lang="zh-CN" altLang="en-US" sz="2800" i="1" dirty="0"/>
                            <m:t> </m:t>
                          </m:r>
                        </m:den>
                      </m:f>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6750746" y="2286892"/>
                <a:ext cx="1618776" cy="84664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4719671" y="4560792"/>
                <a:ext cx="11592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4719671" y="4560792"/>
                <a:ext cx="1159228" cy="44980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1949881" y="4301225"/>
                <a:ext cx="2755050" cy="10266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r>
                                    <m:rPr>
                                      <m:nor/>
                                    </m:rPr>
                                    <a:rPr lang="zh-CN" altLang="en-US" sz="2800" dirty="0">
                                      <a:solidFill>
                                        <a:srgbClr val="0000FF"/>
                                      </a:solidFill>
                                    </a:rPr>
                                    <m:t> </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𝑑𝐸</m:t>
                                  </m:r>
                                </m:num>
                                <m:den>
                                  <m:r>
                                    <m:rPr>
                                      <m:sty m:val="p"/>
                                    </m:rPr>
                                    <a:rPr lang="en-US" altLang="zh-CN" sz="2800">
                                      <a:solidFill>
                                        <a:srgbClr val="0000FF"/>
                                      </a:solidFill>
                                      <a:latin typeface="Cambria Math" panose="02040503050406030204" pitchFamily="18" charset="0"/>
                                      <a:ea typeface="Cambria Math" panose="02040503050406030204" pitchFamily="18" charset="0"/>
                                    </a:rPr>
                                    <m:t>d</m:t>
                                  </m:r>
                                  <m:r>
                                    <a:rPr lang="en-US" altLang="zh-CN" sz="2800" i="1">
                                      <a:solidFill>
                                        <a:srgbClr val="0000FF"/>
                                      </a:solidFill>
                                      <a:latin typeface="Cambria Math" panose="02040503050406030204" pitchFamily="18" charset="0"/>
                                    </a:rPr>
                                    <m:t>𝑇</m:t>
                                  </m:r>
                                </m:den>
                              </m:f>
                            </m:e>
                          </m:d>
                        </m:e>
                        <m:sub>
                          <m:r>
                            <a:rPr lang="en-US" altLang="zh-CN" sz="2800" i="1">
                              <a:solidFill>
                                <a:srgbClr val="0000FF"/>
                              </a:solidFill>
                              <a:latin typeface="Cambria Math" panose="02040503050406030204" pitchFamily="18" charset="0"/>
                            </a:rPr>
                            <m:t>𝑉</m:t>
                          </m:r>
                        </m:sub>
                      </m:sSub>
                    </m:oMath>
                  </m:oMathPara>
                </a14:m>
                <a:endParaRPr lang="zh-CN" altLang="en-US" sz="2800" dirty="0">
                  <a:solidFill>
                    <a:srgbClr val="0000FF"/>
                  </a:solidFill>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1949881" y="4301225"/>
                <a:ext cx="2755050" cy="1026691"/>
              </a:xfrm>
              <a:prstGeom prst="rect">
                <a:avLst/>
              </a:prstGeom>
              <a:blipFill>
                <a:blip r:embed="rId12"/>
                <a:stretch>
                  <a:fillRect/>
                </a:stretch>
              </a:blipFill>
            </p:spPr>
            <p:txBody>
              <a:bodyPr/>
              <a:lstStyle/>
              <a:p>
                <a:r>
                  <a:rPr lang="zh-CN" altLang="en-US">
                    <a:noFill/>
                  </a:rPr>
                  <a:t> </a:t>
                </a:r>
              </a:p>
            </p:txBody>
          </p:sp>
        </mc:Fallback>
      </mc:AlternateContent>
      <p:sp>
        <p:nvSpPr>
          <p:cNvPr id="36" name="Text Box 62"/>
          <p:cNvSpPr txBox="1">
            <a:spLocks noChangeArrowheads="1"/>
          </p:cNvSpPr>
          <p:nvPr/>
        </p:nvSpPr>
        <p:spPr bwMode="auto">
          <a:xfrm>
            <a:off x="813142" y="4487375"/>
            <a:ext cx="11367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因为</a:t>
            </a:r>
          </a:p>
        </p:txBody>
      </p:sp>
      <p:sp>
        <p:nvSpPr>
          <p:cNvPr id="37" name="Text Box 62"/>
          <p:cNvSpPr txBox="1">
            <a:spLocks noChangeArrowheads="1"/>
          </p:cNvSpPr>
          <p:nvPr/>
        </p:nvSpPr>
        <p:spPr bwMode="auto">
          <a:xfrm>
            <a:off x="745230" y="5541878"/>
            <a:ext cx="9197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则</a:t>
            </a:r>
          </a:p>
        </p:txBody>
      </p:sp>
      <p:sp>
        <p:nvSpPr>
          <p:cNvPr id="2" name="矩形标注 1"/>
          <p:cNvSpPr/>
          <p:nvPr/>
        </p:nvSpPr>
        <p:spPr>
          <a:xfrm>
            <a:off x="6998933" y="3340297"/>
            <a:ext cx="4058281" cy="1670298"/>
          </a:xfrm>
          <a:prstGeom prst="wedgeRectCallout">
            <a:avLst>
              <a:gd name="adj1" fmla="val -84931"/>
              <a:gd name="adj2" fmla="val 3122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内能是系统状态的函数，内能的变化只决定于初末两个状态，与所经历的过程无关</a:t>
            </a:r>
            <a:endParaRPr lang="zh-CN" altLang="en-US" sz="2800" dirty="0">
              <a:solidFill>
                <a:srgbClr val="0000FF"/>
              </a:solidFill>
            </a:endParaRPr>
          </a:p>
        </p:txBody>
      </p:sp>
      <p:sp>
        <p:nvSpPr>
          <p:cNvPr id="38" name="矩形标注 37"/>
          <p:cNvSpPr/>
          <p:nvPr/>
        </p:nvSpPr>
        <p:spPr>
          <a:xfrm>
            <a:off x="6998933" y="5175369"/>
            <a:ext cx="1911411" cy="727308"/>
          </a:xfrm>
          <a:prstGeom prst="wedgeRectCallout">
            <a:avLst>
              <a:gd name="adj1" fmla="val -84653"/>
              <a:gd name="adj2" fmla="val 4303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FF0000"/>
                </a:solidFill>
                <a:latin typeface="微软雅黑" panose="020B0503020204020204" pitchFamily="34" charset="-122"/>
                <a:ea typeface="微软雅黑" panose="020B0503020204020204" pitchFamily="34" charset="-122"/>
              </a:rPr>
              <a:t>迈耶公式 </a:t>
            </a:r>
          </a:p>
        </p:txBody>
      </p:sp>
    </p:spTree>
    <p:extLst>
      <p:ext uri="{BB962C8B-B14F-4D97-AF65-F5344CB8AC3E}">
        <p14:creationId xmlns:p14="http://schemas.microsoft.com/office/powerpoint/2010/main" val="91176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41"/>
                                        </p:tgtEl>
                                        <p:attrNameLst>
                                          <p:attrName>style.visibility</p:attrName>
                                        </p:attrNameLst>
                                      </p:cBhvr>
                                      <p:to>
                                        <p:strVal val="visible"/>
                                      </p:to>
                                    </p:set>
                                    <p:animEffect transition="in" filter="wipe(left)">
                                      <p:cBhvr>
                                        <p:cTn id="7" dur="500"/>
                                        <p:tgtEl>
                                          <p:spTgt spid="420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46"/>
                                        </p:tgtEl>
                                        <p:attrNameLst>
                                          <p:attrName>style.visibility</p:attrName>
                                        </p:attrNameLst>
                                      </p:cBhvr>
                                      <p:to>
                                        <p:strVal val="visible"/>
                                      </p:to>
                                    </p:set>
                                    <p:animEffect transition="in" filter="wipe(left)">
                                      <p:cBhvr>
                                        <p:cTn id="17" dur="500"/>
                                        <p:tgtEl>
                                          <p:spTgt spid="420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2047"/>
                                        </p:tgtEl>
                                        <p:attrNameLst>
                                          <p:attrName>style.visibility</p:attrName>
                                        </p:attrNameLst>
                                      </p:cBhvr>
                                      <p:to>
                                        <p:strVal val="visible"/>
                                      </p:to>
                                    </p:set>
                                    <p:animEffect transition="in" filter="wipe(left)">
                                      <p:cBhvr>
                                        <p:cTn id="27" dur="500"/>
                                        <p:tgtEl>
                                          <p:spTgt spid="420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wipe(left)">
                                      <p:cBhvr>
                                        <p:cTn id="37" dur="500"/>
                                        <p:tgtEl>
                                          <p:spTgt spid="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500"/>
                                        <p:tgtEl>
                                          <p:spTgt spid="2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righ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wipe(left)">
                                      <p:cBhvr>
                                        <p:cTn id="72" dur="500"/>
                                        <p:tgtEl>
                                          <p:spTgt spid="3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38"/>
                                        </p:tgtEl>
                                        <p:attrNameLst>
                                          <p:attrName>style.visibility</p:attrName>
                                        </p:attrNameLst>
                                      </p:cBhvr>
                                      <p:to>
                                        <p:strVal val="visible"/>
                                      </p:to>
                                    </p:set>
                                    <p:animEffect transition="in" filter="wipe(right)">
                                      <p:cBhvr>
                                        <p:cTn id="8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41" grpId="0"/>
      <p:bldP spid="42046" grpId="0"/>
      <p:bldP spid="42047" grpId="0"/>
      <p:bldP spid="18" grpId="0"/>
      <p:bldP spid="19" grpId="0"/>
      <p:bldP spid="20" grpId="0"/>
      <p:bldP spid="28" grpId="0"/>
      <p:bldP spid="30" grpId="0"/>
      <p:bldP spid="29" grpId="0"/>
      <p:bldP spid="31" grpId="0"/>
      <p:bldP spid="32" grpId="0"/>
      <p:bldP spid="33" grpId="0"/>
      <p:bldP spid="35" grpId="0"/>
      <p:bldP spid="36" grpId="0"/>
      <p:bldP spid="37" grpId="0"/>
      <p:bldP spid="2" grpId="0" animBg="1"/>
      <p:bldP spid="3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84" name="Text Box 2172"/>
          <p:cNvSpPr txBox="1">
            <a:spLocks noChangeArrowheads="1"/>
          </p:cNvSpPr>
          <p:nvPr/>
        </p:nvSpPr>
        <p:spPr bwMode="auto">
          <a:xfrm>
            <a:off x="614275" y="518572"/>
            <a:ext cx="83518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在等压过程中理想气体吸收的热量 </a:t>
            </a:r>
          </a:p>
        </p:txBody>
      </p:sp>
      <p:sp>
        <p:nvSpPr>
          <p:cNvPr id="41092" name="Text Box 2180"/>
          <p:cNvSpPr txBox="1">
            <a:spLocks noChangeArrowheads="1"/>
          </p:cNvSpPr>
          <p:nvPr/>
        </p:nvSpPr>
        <p:spPr bwMode="auto">
          <a:xfrm>
            <a:off x="590776" y="2989519"/>
            <a:ext cx="92638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当一定质量的理想气体由态</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变化到态</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时对上式积分，有 </a:t>
            </a:r>
          </a:p>
        </p:txBody>
      </p:sp>
      <mc:AlternateContent xmlns:mc="http://schemas.openxmlformats.org/markup-compatibility/2006" xmlns:a14="http://schemas.microsoft.com/office/drawing/2010/main">
        <mc:Choice Requires="a14">
          <p:sp>
            <p:nvSpPr>
              <p:cNvPr id="8" name="文本框 7"/>
              <p:cNvSpPr txBox="1"/>
              <p:nvPr/>
            </p:nvSpPr>
            <p:spPr>
              <a:xfrm>
                <a:off x="1018028" y="1725023"/>
                <a:ext cx="263501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i="1">
                              <a:solidFill>
                                <a:srgbClr val="0000FF"/>
                              </a:solidFill>
                              <a:latin typeface="Cambria Math" panose="02040503050406030204" pitchFamily="18" charset="0"/>
                            </a:rPr>
                            <m:t>𝑃</m:t>
                          </m:r>
                        </m:sub>
                      </m:sSub>
                      <m:r>
                        <a:rPr lang="zh-CN" altLang="en-US" sz="2800" i="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dirty="0">
                  <a:solidFill>
                    <a:srgbClr val="0000FF"/>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018028" y="1725023"/>
                <a:ext cx="2635017" cy="44980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05921" y="1688314"/>
                <a:ext cx="49768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3905921" y="1688314"/>
                <a:ext cx="49768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540811" y="1508449"/>
                <a:ext cx="324460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r>
                                <a:rPr lang="en-US" altLang="zh-CN" sz="2800" i="1">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𝑄</m:t>
                              </m:r>
                            </m:e>
                          </m:d>
                        </m:e>
                        <m:sub>
                          <m:r>
                            <a:rPr lang="en-US" altLang="zh-CN" sz="2800" i="1">
                              <a:solidFill>
                                <a:srgbClr val="0000FF"/>
                              </a:solidFill>
                              <a:latin typeface="Cambria Math" panose="02040503050406030204" pitchFamily="18" charset="0"/>
                            </a:rPr>
                            <m:t>𝑃</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4540811" y="1508449"/>
                <a:ext cx="3244606"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681460" y="3700627"/>
                <a:ext cx="3541226" cy="10197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rPr>
                            <m:t>𝑇</m:t>
                          </m:r>
                        </m:e>
                      </m:nary>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681460" y="3700627"/>
                <a:ext cx="3541226" cy="10197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681460" y="5020762"/>
                <a:ext cx="3900491"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rPr>
                            <m:t>𝑃</m:t>
                          </m:r>
                        </m:sub>
                      </m:sSub>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1681460" y="5020762"/>
                <a:ext cx="3900491" cy="87940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6358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084"/>
                                        </p:tgtEl>
                                        <p:attrNameLst>
                                          <p:attrName>style.visibility</p:attrName>
                                        </p:attrNameLst>
                                      </p:cBhvr>
                                      <p:to>
                                        <p:strVal val="visible"/>
                                      </p:to>
                                    </p:set>
                                    <p:animEffect transition="in" filter="wipe(left)">
                                      <p:cBhvr>
                                        <p:cTn id="7" dur="500"/>
                                        <p:tgtEl>
                                          <p:spTgt spid="410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092"/>
                                        </p:tgtEl>
                                        <p:attrNameLst>
                                          <p:attrName>style.visibility</p:attrName>
                                        </p:attrNameLst>
                                      </p:cBhvr>
                                      <p:to>
                                        <p:strVal val="visible"/>
                                      </p:to>
                                    </p:set>
                                    <p:animEffect transition="in" filter="wipe(left)">
                                      <p:cBhvr>
                                        <p:cTn id="27" dur="500"/>
                                        <p:tgtEl>
                                          <p:spTgt spid="410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84" grpId="0"/>
      <p:bldP spid="41092" grpId="0"/>
      <p:bldP spid="8" grpId="0"/>
      <p:bldP spid="9" grpId="0"/>
      <p:bldP spid="11" grpId="0"/>
      <p:bldP spid="13"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7277686" y="3142328"/>
              <a:ext cx="4903903"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理想气体等值过程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9863554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ext Box 44"/>
          <p:cNvSpPr txBox="1">
            <a:spLocks noChangeArrowheads="1"/>
          </p:cNvSpPr>
          <p:nvPr/>
        </p:nvSpPr>
        <p:spPr bwMode="auto">
          <a:xfrm>
            <a:off x="581900" y="429138"/>
            <a:ext cx="2474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一、等容过程</a:t>
            </a:r>
          </a:p>
        </p:txBody>
      </p:sp>
      <p:sp>
        <p:nvSpPr>
          <p:cNvPr id="24631" name="Text Box 55"/>
          <p:cNvSpPr txBox="1">
            <a:spLocks noChangeArrowheads="1"/>
          </p:cNvSpPr>
          <p:nvPr/>
        </p:nvSpPr>
        <p:spPr bwMode="auto">
          <a:xfrm>
            <a:off x="572171" y="1200669"/>
            <a:ext cx="1644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24632" name="Text Box 56"/>
          <p:cNvSpPr txBox="1">
            <a:spLocks noChangeArrowheads="1"/>
          </p:cNvSpPr>
          <p:nvPr/>
        </p:nvSpPr>
        <p:spPr bwMode="auto">
          <a:xfrm>
            <a:off x="572171" y="1967433"/>
            <a:ext cx="49273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24633" name="Text Box 57"/>
          <p:cNvSpPr txBox="1">
            <a:spLocks noChangeArrowheads="1"/>
          </p:cNvSpPr>
          <p:nvPr/>
        </p:nvSpPr>
        <p:spPr bwMode="auto">
          <a:xfrm>
            <a:off x="572171" y="3729754"/>
            <a:ext cx="16446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功： </a:t>
            </a:r>
          </a:p>
        </p:txBody>
      </p:sp>
      <p:sp>
        <p:nvSpPr>
          <p:cNvPr id="24634" name="Text Box 58"/>
          <p:cNvSpPr txBox="1">
            <a:spLocks noChangeArrowheads="1"/>
          </p:cNvSpPr>
          <p:nvPr/>
        </p:nvSpPr>
        <p:spPr bwMode="auto">
          <a:xfrm>
            <a:off x="572172" y="5360115"/>
            <a:ext cx="19986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24635" name="Text Box 59"/>
          <p:cNvSpPr txBox="1">
            <a:spLocks noChangeArrowheads="1"/>
          </p:cNvSpPr>
          <p:nvPr/>
        </p:nvSpPr>
        <p:spPr bwMode="auto">
          <a:xfrm>
            <a:off x="572172" y="4666379"/>
            <a:ext cx="3128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24639" name="Text Box 63"/>
              <p:cNvSpPr txBox="1">
                <a:spLocks noChangeArrowheads="1"/>
              </p:cNvSpPr>
              <p:nvPr/>
            </p:nvSpPr>
            <p:spPr bwMode="auto">
              <a:xfrm>
                <a:off x="1809941" y="1223751"/>
                <a:ext cx="342589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𝑉</m:t>
                    </m:r>
                    <m:r>
                      <a:rPr lang="zh-CN" altLang="en-US" sz="2800">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𝑉</m:t>
                    </m:r>
                    <m:r>
                      <a:rPr lang="zh-CN" altLang="en-US"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24639" name="Text Box 63"/>
              <p:cNvSpPr txBox="1">
                <a:spLocks noRot="1" noChangeAspect="1" noMove="1" noResize="1" noEditPoints="1" noAdjustHandles="1" noChangeArrowheads="1" noChangeShapeType="1" noTextEdit="1"/>
              </p:cNvSpPr>
              <p:nvPr/>
            </p:nvSpPr>
            <p:spPr bwMode="auto">
              <a:xfrm>
                <a:off x="1809941" y="1223751"/>
                <a:ext cx="3425893" cy="523220"/>
              </a:xfrm>
              <a:prstGeom prst="rect">
                <a:avLst/>
              </a:prstGeom>
              <a:blipFill>
                <a:blip r:embed="rId3"/>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5108906" y="2003814"/>
            <a:ext cx="4467906" cy="3383832"/>
            <a:chOff x="4149642" y="2053175"/>
            <a:chExt cx="4467906" cy="3383832"/>
          </a:xfrm>
        </p:grpSpPr>
        <p:sp>
          <p:nvSpPr>
            <p:cNvPr id="34"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Line 67"/>
            <p:cNvSpPr>
              <a:spLocks noChangeShapeType="1"/>
            </p:cNvSpPr>
            <p:nvPr/>
          </p:nvSpPr>
          <p:spPr bwMode="auto">
            <a:xfrm>
              <a:off x="7714781" y="2746911"/>
              <a:ext cx="0" cy="189865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Line 73"/>
            <p:cNvSpPr>
              <a:spLocks noChangeShapeType="1"/>
            </p:cNvSpPr>
            <p:nvPr/>
          </p:nvSpPr>
          <p:spPr bwMode="auto">
            <a:xfrm rot="5400000">
              <a:off x="6487643" y="1519774"/>
              <a:ext cx="0" cy="2514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4"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45"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46"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47"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等容</a:t>
              </a:r>
            </a:p>
          </p:txBody>
        </p:sp>
        <p:sp>
          <p:nvSpPr>
            <p:cNvPr id="48"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49" name="文本框 48"/>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1490619" y="2701380"/>
                <a:ext cx="2092304"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3" name="矩形 52"/>
              <p:cNvSpPr>
                <a:spLocks noRot="1" noChangeAspect="1" noMove="1" noResize="1" noEditPoints="1" noAdjustHandles="1" noChangeArrowheads="1" noChangeShapeType="1" noTextEdit="1"/>
              </p:cNvSpPr>
              <p:nvPr/>
            </p:nvSpPr>
            <p:spPr>
              <a:xfrm>
                <a:off x="1490619" y="2701380"/>
                <a:ext cx="2092304" cy="523220"/>
              </a:xfrm>
              <a:prstGeom prst="rect">
                <a:avLst/>
              </a:prstGeom>
              <a:blipFill>
                <a:blip r:embed="rId7"/>
                <a:stretch>
                  <a:fillRect t="-11628" r="-4665"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495999" y="3479826"/>
                <a:ext cx="2874890"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495999" y="3479826"/>
                <a:ext cx="2874890"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1710673" y="5825685"/>
                <a:ext cx="2346155" cy="527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i="0" smtClean="0">
                          <a:solidFill>
                            <a:srgbClr val="FF0000"/>
                          </a:solidFill>
                          <a:latin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i="1" dirty="0">
                  <a:solidFill>
                    <a:srgbClr val="FF0000"/>
                  </a:solidFill>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1710673" y="5825685"/>
                <a:ext cx="2346155" cy="52777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4087600" y="5649867"/>
                <a:ext cx="31693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087600" y="5649867"/>
                <a:ext cx="3169329" cy="87940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00191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3970"/>
                                        </p:tgtEl>
                                        <p:attrNameLst>
                                          <p:attrName>style.visibility</p:attrName>
                                        </p:attrNameLst>
                                      </p:cBhvr>
                                      <p:to>
                                        <p:strVal val="visible"/>
                                      </p:to>
                                    </p:set>
                                    <p:animEffect transition="in" filter="wipe(left)">
                                      <p:cBhvr>
                                        <p:cTn id="7" dur="500"/>
                                        <p:tgtEl>
                                          <p:spTgt spid="83970"/>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4631"/>
                                        </p:tgtEl>
                                        <p:attrNameLst>
                                          <p:attrName>style.visibility</p:attrName>
                                        </p:attrNameLst>
                                      </p:cBhvr>
                                      <p:to>
                                        <p:strVal val="visible"/>
                                      </p:to>
                                    </p:set>
                                    <p:animEffect transition="in" filter="wipe(left)">
                                      <p:cBhvr>
                                        <p:cTn id="15" dur="500"/>
                                        <p:tgtEl>
                                          <p:spTgt spid="2463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24639"/>
                                        </p:tgtEl>
                                        <p:attrNameLst>
                                          <p:attrName>style.visibility</p:attrName>
                                        </p:attrNameLst>
                                      </p:cBhvr>
                                      <p:to>
                                        <p:strVal val="visible"/>
                                      </p:to>
                                    </p:set>
                                    <p:animEffect transition="in" filter="wipe(left)">
                                      <p:cBhvr>
                                        <p:cTn id="20" dur="500"/>
                                        <p:tgtEl>
                                          <p:spTgt spid="2463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4632"/>
                                        </p:tgtEl>
                                        <p:attrNameLst>
                                          <p:attrName>style.visibility</p:attrName>
                                        </p:attrNameLst>
                                      </p:cBhvr>
                                      <p:to>
                                        <p:strVal val="visible"/>
                                      </p:to>
                                    </p:set>
                                    <p:animEffect transition="in" filter="wipe(left)">
                                      <p:cBhvr>
                                        <p:cTn id="25" dur="500"/>
                                        <p:tgtEl>
                                          <p:spTgt spid="246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left)">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633"/>
                                        </p:tgtEl>
                                        <p:attrNameLst>
                                          <p:attrName>style.visibility</p:attrName>
                                        </p:attrNameLst>
                                      </p:cBhvr>
                                      <p:to>
                                        <p:strVal val="visible"/>
                                      </p:to>
                                    </p:set>
                                    <p:animEffect transition="in" filter="wipe(left)">
                                      <p:cBhvr>
                                        <p:cTn id="35" dur="500"/>
                                        <p:tgtEl>
                                          <p:spTgt spid="2463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wipe(left)">
                                      <p:cBhvr>
                                        <p:cTn id="40" dur="500"/>
                                        <p:tgtEl>
                                          <p:spTgt spid="5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4635"/>
                                        </p:tgtEl>
                                        <p:attrNameLst>
                                          <p:attrName>style.visibility</p:attrName>
                                        </p:attrNameLst>
                                      </p:cBhvr>
                                      <p:to>
                                        <p:strVal val="visible"/>
                                      </p:to>
                                    </p:set>
                                    <p:animEffect transition="in" filter="wipe(left)">
                                      <p:cBhvr>
                                        <p:cTn id="45" dur="500"/>
                                        <p:tgtEl>
                                          <p:spTgt spid="246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634"/>
                                        </p:tgtEl>
                                        <p:attrNameLst>
                                          <p:attrName>style.visibility</p:attrName>
                                        </p:attrNameLst>
                                      </p:cBhvr>
                                      <p:to>
                                        <p:strVal val="visible"/>
                                      </p:to>
                                    </p:set>
                                    <p:animEffect transition="in" filter="wipe(left)">
                                      <p:cBhvr>
                                        <p:cTn id="50" dur="500"/>
                                        <p:tgtEl>
                                          <p:spTgt spid="2463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wipe(left)">
                                      <p:cBhvr>
                                        <p:cTn id="55" dur="500"/>
                                        <p:tgtEl>
                                          <p:spTgt spid="55"/>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ipe(left)">
                                      <p:cBhvr>
                                        <p:cTn id="6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0" grpId="0"/>
      <p:bldP spid="24631" grpId="0"/>
      <p:bldP spid="24632" grpId="0"/>
      <p:bldP spid="24633" grpId="0"/>
      <p:bldP spid="24634" grpId="0"/>
      <p:bldP spid="24635" grpId="0"/>
      <p:bldP spid="24639" grpId="0"/>
      <p:bldP spid="53" grpId="0"/>
      <p:bldP spid="54" grpId="0"/>
      <p:bldP spid="55" grpId="0"/>
      <p:bldP spid="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6081" name="Oval 35"/>
              <p:cNvSpPr>
                <a:spLocks noChangeArrowheads="1"/>
              </p:cNvSpPr>
              <p:nvPr/>
            </p:nvSpPr>
            <p:spPr bwMode="auto">
              <a:xfrm>
                <a:off x="2078800" y="4110773"/>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81" name="Oval 35"/>
              <p:cNvSpPr>
                <a:spLocks noRot="1" noChangeAspect="1" noMove="1" noResize="1" noEditPoints="1" noAdjustHandles="1" noChangeArrowheads="1" noChangeShapeType="1" noTextEdit="1"/>
              </p:cNvSpPr>
              <p:nvPr/>
            </p:nvSpPr>
            <p:spPr bwMode="auto">
              <a:xfrm>
                <a:off x="2078800" y="4110773"/>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3" name="Group 37"/>
          <p:cNvGrpSpPr>
            <a:grpSpLocks/>
          </p:cNvGrpSpPr>
          <p:nvPr/>
        </p:nvGrpSpPr>
        <p:grpSpPr bwMode="auto">
          <a:xfrm>
            <a:off x="2688400" y="3805973"/>
            <a:ext cx="1600200" cy="762000"/>
            <a:chOff x="1680" y="3408"/>
            <a:chExt cx="1008" cy="480"/>
          </a:xfrm>
        </p:grpSpPr>
        <mc:AlternateContent xmlns:mc="http://schemas.openxmlformats.org/markup-compatibility/2006" xmlns:a14="http://schemas.microsoft.com/office/drawing/2010/main">
          <mc:Choice Requires="a14">
            <p:sp>
              <p:nvSpPr>
                <p:cNvPr id="86079" name="Oval 39"/>
                <p:cNvSpPr>
                  <a:spLocks noChangeArrowheads="1"/>
                </p:cNvSpPr>
                <p:nvPr/>
              </p:nvSpPr>
              <p:spPr bwMode="auto">
                <a:xfrm>
                  <a:off x="2208" y="3408"/>
                  <a:ext cx="480" cy="480"/>
                </a:xfrm>
                <a:prstGeom prst="ellipse">
                  <a:avLst/>
                </a:prstGeom>
                <a:noFill/>
                <a:ln w="28575">
                  <a:solidFill>
                    <a:schemeClr val="tx1"/>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ea typeface="微软雅黑" panose="020B0503020204020204" pitchFamily="34" charset="-122"/>
                    <a:cs typeface="Times New Roman" panose="02020603050405020304" pitchFamily="18" charset="0"/>
                  </a:endParaRPr>
                </a:p>
              </p:txBody>
            </p:sp>
          </mc:Choice>
          <mc:Fallback xmlns="">
            <p:sp>
              <p:nvSpPr>
                <p:cNvPr id="86079" name="Oval 39"/>
                <p:cNvSpPr>
                  <a:spLocks noRot="1" noChangeAspect="1" noMove="1" noResize="1" noEditPoints="1" noAdjustHandles="1" noChangeArrowheads="1" noChangeShapeType="1" noTextEdit="1"/>
                </p:cNvSpPr>
                <p:nvPr/>
              </p:nvSpPr>
              <p:spPr bwMode="auto">
                <a:xfrm>
                  <a:off x="2208" y="3408"/>
                  <a:ext cx="480" cy="480"/>
                </a:xfrm>
                <a:prstGeom prst="ellipse">
                  <a:avLst/>
                </a:prstGeom>
                <a:blipFill>
                  <a:blip r:embed="rId4"/>
                  <a:stretch>
                    <a:fillRect/>
                  </a:stretch>
                </a:blip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86078" name="AutoShape 41"/>
            <p:cNvSpPr>
              <a:spLocks noChangeArrowheads="1"/>
            </p:cNvSpPr>
            <p:nvPr/>
          </p:nvSpPr>
          <p:spPr bwMode="auto">
            <a:xfrm rot="-1310175">
              <a:off x="1680" y="369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86075" name="AutoShape 43"/>
          <p:cNvSpPr>
            <a:spLocks noChangeArrowheads="1"/>
          </p:cNvSpPr>
          <p:nvPr/>
        </p:nvSpPr>
        <p:spPr bwMode="auto">
          <a:xfrm>
            <a:off x="1240600" y="4491773"/>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6073" name="Oval 46"/>
              <p:cNvSpPr>
                <a:spLocks noChangeArrowheads="1"/>
              </p:cNvSpPr>
              <p:nvPr/>
            </p:nvSpPr>
            <p:spPr bwMode="auto">
              <a:xfrm>
                <a:off x="6346000" y="3729773"/>
                <a:ext cx="762000" cy="762000"/>
              </a:xfrm>
              <a:prstGeom prst="ellipse">
                <a:avLst/>
              </a:prstGeom>
              <a:noFill/>
              <a:ln w="28575">
                <a:solidFill>
                  <a:schemeClr val="tx1"/>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73" name="Oval 46"/>
              <p:cNvSpPr>
                <a:spLocks noRot="1" noChangeAspect="1" noMove="1" noResize="1" noEditPoints="1" noAdjustHandles="1" noChangeArrowheads="1" noChangeShapeType="1" noTextEdit="1"/>
              </p:cNvSpPr>
              <p:nvPr/>
            </p:nvSpPr>
            <p:spPr bwMode="auto">
              <a:xfrm>
                <a:off x="6346000" y="3729773"/>
                <a:ext cx="762000" cy="762000"/>
              </a:xfrm>
              <a:prstGeom prst="ellipse">
                <a:avLst/>
              </a:prstGeom>
              <a:blipFill>
                <a:blip r:embed="rId5"/>
                <a:stretch>
                  <a:fillRect/>
                </a:stretch>
              </a:blip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86072" name="AutoShape 50"/>
          <p:cNvSpPr>
            <a:spLocks noChangeArrowheads="1"/>
          </p:cNvSpPr>
          <p:nvPr/>
        </p:nvSpPr>
        <p:spPr bwMode="auto">
          <a:xfrm>
            <a:off x="5507800" y="4034573"/>
            <a:ext cx="990600" cy="228600"/>
          </a:xfrm>
          <a:prstGeom prst="leftArrow">
            <a:avLst>
              <a:gd name="adj1" fmla="val 50000"/>
              <a:gd name="adj2" fmla="val 130903"/>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8" name="Group 51"/>
          <p:cNvGrpSpPr>
            <a:grpSpLocks/>
          </p:cNvGrpSpPr>
          <p:nvPr/>
        </p:nvGrpSpPr>
        <p:grpSpPr bwMode="auto">
          <a:xfrm>
            <a:off x="6955600" y="4110773"/>
            <a:ext cx="1524000" cy="685800"/>
            <a:chOff x="4320" y="3648"/>
            <a:chExt cx="960" cy="432"/>
          </a:xfrm>
        </p:grpSpPr>
        <mc:AlternateContent xmlns:mc="http://schemas.openxmlformats.org/markup-compatibility/2006" xmlns:a14="http://schemas.microsoft.com/office/drawing/2010/main">
          <mc:Choice Requires="a14">
            <p:sp>
              <p:nvSpPr>
                <p:cNvPr id="86069" name="Oval 53"/>
                <p:cNvSpPr>
                  <a:spLocks noChangeArrowheads="1"/>
                </p:cNvSpPr>
                <p:nvPr/>
              </p:nvSpPr>
              <p:spPr bwMode="auto">
                <a:xfrm>
                  <a:off x="4848" y="3648"/>
                  <a:ext cx="432" cy="432"/>
                </a:xfrm>
                <a:prstGeom prst="ellipse">
                  <a:avLst/>
                </a:prstGeom>
                <a:solidFill>
                  <a:schemeClr val="accent1"/>
                </a:solidFill>
                <a:ln w="2857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86069" name="Oval 53"/>
                <p:cNvSpPr>
                  <a:spLocks noRot="1" noChangeAspect="1" noMove="1" noResize="1" noEditPoints="1" noAdjustHandles="1" noChangeArrowheads="1" noChangeShapeType="1" noTextEdit="1"/>
                </p:cNvSpPr>
                <p:nvPr/>
              </p:nvSpPr>
              <p:spPr bwMode="auto">
                <a:xfrm>
                  <a:off x="4848" y="3648"/>
                  <a:ext cx="432" cy="432"/>
                </a:xfrm>
                <a:prstGeom prst="ellipse">
                  <a:avLst/>
                </a:prstGeom>
                <a:blipFill>
                  <a:blip r:embed="rId6"/>
                  <a:stretch>
                    <a:fillRect/>
                  </a:stretch>
                </a:blipFill>
                <a:ln w="28575">
                  <a:solidFill>
                    <a:srgbClr val="000000"/>
                  </a:solidFill>
                  <a:round/>
                  <a:headEnd/>
                  <a:tailEnd/>
                </a:ln>
              </p:spPr>
              <p:txBody>
                <a:bodyPr/>
                <a:lstStyle/>
                <a:p>
                  <a:r>
                    <a:rPr lang="zh-CN" altLang="en-US">
                      <a:noFill/>
                    </a:rPr>
                    <a:t> </a:t>
                  </a:r>
                </a:p>
              </p:txBody>
            </p:sp>
          </mc:Fallback>
        </mc:AlternateContent>
        <p:sp>
          <p:nvSpPr>
            <p:cNvPr id="86068" name="AutoShape 55"/>
            <p:cNvSpPr>
              <a:spLocks noChangeArrowheads="1"/>
            </p:cNvSpPr>
            <p:nvPr/>
          </p:nvSpPr>
          <p:spPr bwMode="auto">
            <a:xfrm rot="1204178">
              <a:off x="4320" y="3696"/>
              <a:ext cx="624" cy="144"/>
            </a:xfrm>
            <a:prstGeom prst="rightArrow">
              <a:avLst>
                <a:gd name="adj1" fmla="val 42426"/>
                <a:gd name="adj2" fmla="val 175580"/>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66" name="Rectangle 4"/>
          <p:cNvSpPr>
            <a:spLocks noChangeArrowheads="1"/>
          </p:cNvSpPr>
          <p:nvPr/>
        </p:nvSpPr>
        <p:spPr bwMode="auto">
          <a:xfrm>
            <a:off x="876019" y="5250556"/>
            <a:ext cx="873127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cap="sq">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物理意义：等体过程中系统从外界吸收（或放出）的热量，全部转化为系统内能的增量（或减少）。</a:t>
            </a:r>
          </a:p>
        </p:txBody>
      </p:sp>
      <p:grpSp>
        <p:nvGrpSpPr>
          <p:cNvPr id="4" name="组合 3"/>
          <p:cNvGrpSpPr/>
          <p:nvPr/>
        </p:nvGrpSpPr>
        <p:grpSpPr>
          <a:xfrm>
            <a:off x="5143219" y="864822"/>
            <a:ext cx="3765664" cy="2464873"/>
            <a:chOff x="5124183" y="1430181"/>
            <a:chExt cx="3765664" cy="2464873"/>
          </a:xfrm>
        </p:grpSpPr>
        <p:grpSp>
          <p:nvGrpSpPr>
            <p:cNvPr id="12" name="Group 77"/>
            <p:cNvGrpSpPr>
              <a:grpSpLocks/>
            </p:cNvGrpSpPr>
            <p:nvPr/>
          </p:nvGrpSpPr>
          <p:grpSpPr bwMode="auto">
            <a:xfrm>
              <a:off x="5124183" y="1430181"/>
              <a:ext cx="3744913" cy="2438400"/>
              <a:chOff x="3065" y="1728"/>
              <a:chExt cx="2359" cy="1536"/>
            </a:xfrm>
          </p:grpSpPr>
          <p:sp>
            <p:nvSpPr>
              <p:cNvPr id="86028" name="Rectangle 78"/>
              <p:cNvSpPr>
                <a:spLocks noChangeArrowheads="1"/>
              </p:cNvSpPr>
              <p:nvPr/>
            </p:nvSpPr>
            <p:spPr bwMode="auto">
              <a:xfrm>
                <a:off x="3456" y="1728"/>
                <a:ext cx="1968" cy="153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6029" name="Line 79"/>
              <p:cNvSpPr>
                <a:spLocks noChangeShapeType="1"/>
              </p:cNvSpPr>
              <p:nvPr/>
            </p:nvSpPr>
            <p:spPr bwMode="auto">
              <a:xfrm>
                <a:off x="3806" y="3015"/>
                <a:ext cx="1531"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0" name="Line 80"/>
              <p:cNvSpPr>
                <a:spLocks noChangeShapeType="1"/>
              </p:cNvSpPr>
              <p:nvPr/>
            </p:nvSpPr>
            <p:spPr bwMode="auto">
              <a:xfrm flipV="1">
                <a:off x="3806" y="1811"/>
                <a:ext cx="0" cy="120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3" name="Line 83"/>
              <p:cNvSpPr>
                <a:spLocks noChangeShapeType="1"/>
              </p:cNvSpPr>
              <p:nvPr/>
            </p:nvSpPr>
            <p:spPr bwMode="auto">
              <a:xfrm>
                <a:off x="4418" y="2143"/>
                <a:ext cx="0" cy="872"/>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4" name="Line 84"/>
              <p:cNvSpPr>
                <a:spLocks noChangeShapeType="1"/>
              </p:cNvSpPr>
              <p:nvPr/>
            </p:nvSpPr>
            <p:spPr bwMode="auto">
              <a:xfrm flipH="1">
                <a:off x="3806" y="2102"/>
                <a:ext cx="6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8" name="Line 88"/>
              <p:cNvSpPr>
                <a:spLocks noChangeShapeType="1"/>
              </p:cNvSpPr>
              <p:nvPr/>
            </p:nvSpPr>
            <p:spPr bwMode="auto">
              <a:xfrm>
                <a:off x="3806" y="2766"/>
                <a:ext cx="61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39" name="Line 89"/>
              <p:cNvSpPr>
                <a:spLocks noChangeShapeType="1"/>
              </p:cNvSpPr>
              <p:nvPr/>
            </p:nvSpPr>
            <p:spPr bwMode="auto">
              <a:xfrm>
                <a:off x="4418" y="2102"/>
                <a:ext cx="0" cy="66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40" name="Line 90"/>
              <p:cNvSpPr>
                <a:spLocks noChangeShapeType="1"/>
              </p:cNvSpPr>
              <p:nvPr/>
            </p:nvSpPr>
            <p:spPr bwMode="auto">
              <a:xfrm flipV="1">
                <a:off x="4418" y="2461"/>
                <a:ext cx="0" cy="83"/>
              </a:xfrm>
              <a:prstGeom prst="line">
                <a:avLst/>
              </a:prstGeom>
              <a:noFill/>
              <a:ln w="38100">
                <a:solidFill>
                  <a:srgbClr val="FF0000"/>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44" name="Text Box 94"/>
              <p:cNvSpPr txBox="1">
                <a:spLocks noChangeArrowheads="1"/>
              </p:cNvSpPr>
              <p:nvPr/>
            </p:nvSpPr>
            <p:spPr bwMode="auto">
              <a:xfrm>
                <a:off x="3065" y="1728"/>
                <a:ext cx="388" cy="1536"/>
              </a:xfrm>
              <a:prstGeom prst="rect">
                <a:avLst/>
              </a:prstGeom>
              <a:gradFill>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gradFill>
              <a:ln w="9525">
                <a:solidFill>
                  <a:schemeClr val="tx2"/>
                </a:solidFill>
                <a:miter lim="800000"/>
                <a:headEnd/>
                <a:tailEnd/>
              </a:ln>
            </p:spPr>
            <p:txBody>
              <a:bodyPr vert="eaVert">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等容</a:t>
                </a:r>
                <a:r>
                  <a:rPr lang="zh-CN" altLang="en-US" sz="2800" dirty="0">
                    <a:solidFill>
                      <a:srgbClr val="0000FF"/>
                    </a:solidFill>
                    <a:ea typeface="微软雅黑" panose="020B0503020204020204" pitchFamily="34" charset="-122"/>
                    <a:cs typeface="Times New Roman" panose="02020603050405020304" pitchFamily="18" charset="0"/>
                  </a:rPr>
                  <a:t>降</a:t>
                </a:r>
                <a:r>
                  <a:rPr lang="zh-CN" altLang="en-US" sz="2800" dirty="0">
                    <a:ea typeface="微软雅黑" panose="020B0503020204020204" pitchFamily="34" charset="-122"/>
                    <a:cs typeface="Times New Roman" panose="02020603050405020304" pitchFamily="18" charset="0"/>
                  </a:rPr>
                  <a:t>压</a:t>
                </a:r>
                <a:r>
                  <a:rPr lang="zh-CN" altLang="en-US" sz="2800" dirty="0">
                    <a:solidFill>
                      <a:srgbClr val="CC0000"/>
                    </a:solidFill>
                    <a:ea typeface="微软雅黑" panose="020B0503020204020204" pitchFamily="34" charset="-122"/>
                    <a:cs typeface="Times New Roman" panose="02020603050405020304" pitchFamily="18" charset="0"/>
                  </a:rPr>
                  <a:t> </a:t>
                </a:r>
              </a:p>
            </p:txBody>
          </p:sp>
          <p:sp>
            <p:nvSpPr>
              <p:cNvPr id="86045" name="Rectangle 95"/>
              <p:cNvSpPr>
                <a:spLocks noChangeArrowheads="1"/>
              </p:cNvSpPr>
              <p:nvPr/>
            </p:nvSpPr>
            <p:spPr bwMode="auto">
              <a:xfrm>
                <a:off x="4272" y="1833"/>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86046" name="Rectangle 96"/>
              <p:cNvSpPr>
                <a:spLocks noChangeArrowheads="1"/>
              </p:cNvSpPr>
              <p:nvPr/>
            </p:nvSpPr>
            <p:spPr bwMode="auto">
              <a:xfrm>
                <a:off x="4272" y="2697"/>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mc:AlternateContent xmlns:mc="http://schemas.openxmlformats.org/markup-compatibility/2006" xmlns:a14="http://schemas.microsoft.com/office/drawing/2010/main">
          <mc:Choice Requires="a14">
            <p:sp>
              <p:nvSpPr>
                <p:cNvPr id="69" name="矩形 68"/>
                <p:cNvSpPr/>
                <p:nvPr/>
              </p:nvSpPr>
              <p:spPr>
                <a:xfrm>
                  <a:off x="5740133" y="2738609"/>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5740133" y="2738609"/>
                  <a:ext cx="63543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820158" y="176892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820158" y="1768924"/>
                  <a:ext cx="62715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272071" y="1771076"/>
                  <a:ext cx="15769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73" name="文本框 72"/>
                <p:cNvSpPr txBox="1">
                  <a:spLocks noRot="1" noChangeAspect="1" noMove="1" noResize="1" noEditPoints="1" noAdjustHandles="1" noChangeArrowheads="1" noChangeShapeType="1" noTextEdit="1"/>
                </p:cNvSpPr>
                <p:nvPr/>
              </p:nvSpPr>
              <p:spPr>
                <a:xfrm>
                  <a:off x="7272071" y="1771076"/>
                  <a:ext cx="157697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7296334" y="2826963"/>
                  <a:ext cx="15935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7296334" y="2826963"/>
                  <a:ext cx="159351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6364740" y="143131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6364740" y="1431319"/>
                  <a:ext cx="3309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8460564" y="3464167"/>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8460564" y="3464167"/>
                  <a:ext cx="33522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5990429" y="337685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0" name="文本框 79"/>
                <p:cNvSpPr txBox="1">
                  <a:spLocks noRot="1" noChangeAspect="1" noMove="1" noResize="1" noEditPoints="1" noAdjustHandles="1" noChangeArrowheads="1" noChangeShapeType="1" noTextEdit="1"/>
                </p:cNvSpPr>
                <p:nvPr/>
              </p:nvSpPr>
              <p:spPr>
                <a:xfrm>
                  <a:off x="5990429" y="3376856"/>
                  <a:ext cx="350224"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7128724" y="343769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1" name="文本框 80"/>
                <p:cNvSpPr txBox="1">
                  <a:spLocks noRot="1" noChangeAspect="1" noMove="1" noResize="1" noEditPoints="1" noAdjustHandles="1" noChangeArrowheads="1" noChangeShapeType="1" noTextEdit="1"/>
                </p:cNvSpPr>
                <p:nvPr/>
              </p:nvSpPr>
              <p:spPr>
                <a:xfrm>
                  <a:off x="7128724" y="3437694"/>
                  <a:ext cx="335220"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2" name="组合 1"/>
          <p:cNvGrpSpPr/>
          <p:nvPr/>
        </p:nvGrpSpPr>
        <p:grpSpPr>
          <a:xfrm>
            <a:off x="876019" y="850811"/>
            <a:ext cx="3781425" cy="2463810"/>
            <a:chOff x="856983" y="1416170"/>
            <a:chExt cx="3781425" cy="2463810"/>
          </a:xfrm>
        </p:grpSpPr>
        <p:grpSp>
          <p:nvGrpSpPr>
            <p:cNvPr id="10" name="Group 56"/>
            <p:cNvGrpSpPr>
              <a:grpSpLocks/>
            </p:cNvGrpSpPr>
            <p:nvPr/>
          </p:nvGrpSpPr>
          <p:grpSpPr bwMode="auto">
            <a:xfrm>
              <a:off x="856983" y="1430181"/>
              <a:ext cx="3744913" cy="2438400"/>
              <a:chOff x="377" y="1728"/>
              <a:chExt cx="2359" cy="1536"/>
            </a:xfrm>
          </p:grpSpPr>
          <p:grpSp>
            <p:nvGrpSpPr>
              <p:cNvPr id="86047" name="Group 57"/>
              <p:cNvGrpSpPr>
                <a:grpSpLocks/>
              </p:cNvGrpSpPr>
              <p:nvPr/>
            </p:nvGrpSpPr>
            <p:grpSpPr bwMode="auto">
              <a:xfrm>
                <a:off x="768" y="1728"/>
                <a:ext cx="1968" cy="1536"/>
                <a:chOff x="3312" y="768"/>
                <a:chExt cx="2160" cy="1776"/>
              </a:xfrm>
            </p:grpSpPr>
            <p:sp>
              <p:nvSpPr>
                <p:cNvPr id="86051" name="Rectangle 58"/>
                <p:cNvSpPr>
                  <a:spLocks noChangeArrowheads="1"/>
                </p:cNvSpPr>
                <p:nvPr/>
              </p:nvSpPr>
              <p:spPr bwMode="auto">
                <a:xfrm>
                  <a:off x="3312" y="768"/>
                  <a:ext cx="2160" cy="177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6052" name="Line 59"/>
                <p:cNvSpPr>
                  <a:spLocks noChangeShapeType="1"/>
                </p:cNvSpPr>
                <p:nvPr/>
              </p:nvSpPr>
              <p:spPr bwMode="auto">
                <a:xfrm>
                  <a:off x="3696" y="2256"/>
                  <a:ext cx="168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3" name="Line 60"/>
                <p:cNvSpPr>
                  <a:spLocks noChangeShapeType="1"/>
                </p:cNvSpPr>
                <p:nvPr/>
              </p:nvSpPr>
              <p:spPr bwMode="auto">
                <a:xfrm flipV="1">
                  <a:off x="3696" y="864"/>
                  <a:ext cx="0" cy="1392"/>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6" name="Line 63"/>
                <p:cNvSpPr>
                  <a:spLocks noChangeShapeType="1"/>
                </p:cNvSpPr>
                <p:nvPr/>
              </p:nvSpPr>
              <p:spPr bwMode="auto">
                <a:xfrm>
                  <a:off x="4368" y="1248"/>
                  <a:ext cx="0" cy="1008"/>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57" name="Line 64"/>
                <p:cNvSpPr>
                  <a:spLocks noChangeShapeType="1"/>
                </p:cNvSpPr>
                <p:nvPr/>
              </p:nvSpPr>
              <p:spPr bwMode="auto">
                <a:xfrm flipH="1">
                  <a:off x="3696" y="1200"/>
                  <a:ext cx="6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1" name="Line 68"/>
                <p:cNvSpPr>
                  <a:spLocks noChangeShapeType="1"/>
                </p:cNvSpPr>
                <p:nvPr/>
              </p:nvSpPr>
              <p:spPr bwMode="auto">
                <a:xfrm>
                  <a:off x="3696" y="1968"/>
                  <a:ext cx="67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2" name="Line 69"/>
                <p:cNvSpPr>
                  <a:spLocks noChangeShapeType="1"/>
                </p:cNvSpPr>
                <p:nvPr/>
              </p:nvSpPr>
              <p:spPr bwMode="auto">
                <a:xfrm>
                  <a:off x="4368" y="1200"/>
                  <a:ext cx="0" cy="76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6063" name="Line 70"/>
                <p:cNvSpPr>
                  <a:spLocks noChangeShapeType="1"/>
                </p:cNvSpPr>
                <p:nvPr/>
              </p:nvSpPr>
              <p:spPr bwMode="auto">
                <a:xfrm flipV="1">
                  <a:off x="4368" y="1440"/>
                  <a:ext cx="0" cy="96"/>
                </a:xfrm>
                <a:prstGeom prst="line">
                  <a:avLst/>
                </a:prstGeom>
                <a:noFill/>
                <a:ln w="38100">
                  <a:solidFill>
                    <a:srgbClr val="FF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86048" name="Text Box 74"/>
              <p:cNvSpPr txBox="1">
                <a:spLocks noChangeArrowheads="1"/>
              </p:cNvSpPr>
              <p:nvPr/>
            </p:nvSpPr>
            <p:spPr bwMode="auto">
              <a:xfrm>
                <a:off x="377" y="1728"/>
                <a:ext cx="388" cy="1536"/>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9525">
                <a:solidFill>
                  <a:schemeClr val="tx2"/>
                </a:solidFill>
                <a:miter lim="800000"/>
                <a:headEnd/>
                <a:tailEnd/>
              </a:ln>
            </p:spPr>
            <p:txBody>
              <a:bodyPr vert="eaVert">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等容</a:t>
                </a:r>
                <a:r>
                  <a:rPr lang="zh-CN" altLang="en-US" sz="2800" dirty="0">
                    <a:solidFill>
                      <a:srgbClr val="CC0000"/>
                    </a:solidFill>
                    <a:ea typeface="微软雅黑" panose="020B0503020204020204" pitchFamily="34" charset="-122"/>
                    <a:cs typeface="Times New Roman" panose="02020603050405020304" pitchFamily="18" charset="0"/>
                  </a:rPr>
                  <a:t>升</a:t>
                </a:r>
                <a:r>
                  <a:rPr lang="zh-CN" altLang="en-US" sz="2800" dirty="0">
                    <a:ea typeface="微软雅黑" panose="020B0503020204020204" pitchFamily="34" charset="-122"/>
                    <a:cs typeface="Times New Roman" panose="02020603050405020304" pitchFamily="18" charset="0"/>
                  </a:rPr>
                  <a:t>压</a:t>
                </a:r>
                <a:r>
                  <a:rPr lang="zh-CN" altLang="en-US" sz="2800" dirty="0">
                    <a:solidFill>
                      <a:srgbClr val="CC0000"/>
                    </a:solidFill>
                    <a:ea typeface="微软雅黑" panose="020B0503020204020204" pitchFamily="34" charset="-122"/>
                    <a:cs typeface="Times New Roman" panose="02020603050405020304" pitchFamily="18" charset="0"/>
                  </a:rPr>
                  <a:t> </a:t>
                </a:r>
              </a:p>
            </p:txBody>
          </p:sp>
          <p:sp>
            <p:nvSpPr>
              <p:cNvPr id="86049" name="Text Box 75"/>
              <p:cNvSpPr txBox="1">
                <a:spLocks noChangeArrowheads="1"/>
              </p:cNvSpPr>
              <p:nvPr/>
            </p:nvSpPr>
            <p:spPr bwMode="auto">
              <a:xfrm>
                <a:off x="1584" y="2688"/>
                <a:ext cx="2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86050" name="Text Box 76"/>
              <p:cNvSpPr txBox="1">
                <a:spLocks noChangeArrowheads="1"/>
              </p:cNvSpPr>
              <p:nvPr/>
            </p:nvSpPr>
            <p:spPr bwMode="auto">
              <a:xfrm>
                <a:off x="1584" y="182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mc:AlternateContent xmlns:mc="http://schemas.openxmlformats.org/markup-compatibility/2006" xmlns:a14="http://schemas.microsoft.com/office/drawing/2010/main">
          <mc:Choice Requires="a14">
            <p:sp>
              <p:nvSpPr>
                <p:cNvPr id="67" name="矩形 66"/>
                <p:cNvSpPr/>
                <p:nvPr/>
              </p:nvSpPr>
              <p:spPr>
                <a:xfrm>
                  <a:off x="1502637" y="1771306"/>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1502637" y="1771306"/>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502637" y="276453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1502637" y="2764534"/>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3038781" y="2777207"/>
                  <a:ext cx="15769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71" name="文本框 70"/>
                <p:cNvSpPr txBox="1">
                  <a:spLocks noRot="1" noChangeAspect="1" noMove="1" noResize="1" noEditPoints="1" noAdjustHandles="1" noChangeArrowheads="1" noChangeShapeType="1" noTextEdit="1"/>
                </p:cNvSpPr>
                <p:nvPr/>
              </p:nvSpPr>
              <p:spPr>
                <a:xfrm>
                  <a:off x="3038781" y="2777207"/>
                  <a:ext cx="1576970"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p:cNvSpPr txBox="1"/>
                <p:nvPr/>
              </p:nvSpPr>
              <p:spPr>
                <a:xfrm>
                  <a:off x="3044895" y="1796369"/>
                  <a:ext cx="15935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72" name="文本框 71"/>
                <p:cNvSpPr txBox="1">
                  <a:spLocks noRot="1" noChangeAspect="1" noMove="1" noResize="1" noEditPoints="1" noAdjustHandles="1" noChangeArrowheads="1" noChangeShapeType="1" noTextEdit="1"/>
                </p:cNvSpPr>
                <p:nvPr/>
              </p:nvSpPr>
              <p:spPr>
                <a:xfrm>
                  <a:off x="3044895" y="1796369"/>
                  <a:ext cx="1593513"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2066691" y="141617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2066691" y="1416170"/>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4078191" y="344909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6" name="文本框 75"/>
                <p:cNvSpPr txBox="1">
                  <a:spLocks noRot="1" noChangeAspect="1" noMove="1" noResize="1" noEditPoints="1" noAdjustHandles="1" noChangeArrowheads="1" noChangeShapeType="1" noTextEdit="1"/>
                </p:cNvSpPr>
                <p:nvPr/>
              </p:nvSpPr>
              <p:spPr>
                <a:xfrm>
                  <a:off x="4078191" y="3449093"/>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1690162" y="3376857"/>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7" name="文本框 76"/>
                <p:cNvSpPr txBox="1">
                  <a:spLocks noRot="1" noChangeAspect="1" noMove="1" noResize="1" noEditPoints="1" noAdjustHandles="1" noChangeArrowheads="1" noChangeShapeType="1" noTextEdit="1"/>
                </p:cNvSpPr>
                <p:nvPr/>
              </p:nvSpPr>
              <p:spPr>
                <a:xfrm>
                  <a:off x="1690162" y="3376857"/>
                  <a:ext cx="350224"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2834086" y="344545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2" name="文本框 81"/>
                <p:cNvSpPr txBox="1">
                  <a:spLocks noRot="1" noChangeAspect="1" noMove="1" noResize="1" noEditPoints="1" noAdjustHandles="1" noChangeArrowheads="1" noChangeShapeType="1" noTextEdit="1"/>
                </p:cNvSpPr>
                <p:nvPr/>
              </p:nvSpPr>
              <p:spPr>
                <a:xfrm>
                  <a:off x="2834086" y="3445454"/>
                  <a:ext cx="335220" cy="430887"/>
                </a:xfrm>
                <a:prstGeom prst="rect">
                  <a:avLst/>
                </a:prstGeom>
                <a:blipFill>
                  <a:blip r:embed="rId2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3" name="文本框 82"/>
              <p:cNvSpPr txBox="1"/>
              <p:nvPr/>
            </p:nvSpPr>
            <p:spPr>
              <a:xfrm>
                <a:off x="1088200" y="3966670"/>
                <a:ext cx="524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oMath>
                  </m:oMathPara>
                </a14:m>
                <a:endParaRPr lang="zh-CN" altLang="en-US" sz="2800" i="1" dirty="0"/>
              </a:p>
            </p:txBody>
          </p:sp>
        </mc:Choice>
        <mc:Fallback xmlns="">
          <p:sp>
            <p:nvSpPr>
              <p:cNvPr id="83" name="文本框 82"/>
              <p:cNvSpPr txBox="1">
                <a:spLocks noRot="1" noChangeAspect="1" noMove="1" noResize="1" noEditPoints="1" noAdjustHandles="1" noChangeArrowheads="1" noChangeShapeType="1" noTextEdit="1"/>
              </p:cNvSpPr>
              <p:nvPr/>
            </p:nvSpPr>
            <p:spPr>
              <a:xfrm>
                <a:off x="1088200" y="3966670"/>
                <a:ext cx="524374"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文本框 85"/>
              <p:cNvSpPr txBox="1"/>
              <p:nvPr/>
            </p:nvSpPr>
            <p:spPr>
              <a:xfrm>
                <a:off x="5423664" y="4185713"/>
                <a:ext cx="5243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oMath>
                  </m:oMathPara>
                </a14:m>
                <a:endParaRPr lang="zh-CN" altLang="en-US" sz="2800" i="1" dirty="0"/>
              </a:p>
            </p:txBody>
          </p:sp>
        </mc:Choice>
        <mc:Fallback xmlns="">
          <p:sp>
            <p:nvSpPr>
              <p:cNvPr id="86" name="文本框 85"/>
              <p:cNvSpPr txBox="1">
                <a:spLocks noRot="1" noChangeAspect="1" noMove="1" noResize="1" noEditPoints="1" noAdjustHandles="1" noChangeArrowheads="1" noChangeShapeType="1" noTextEdit="1"/>
              </p:cNvSpPr>
              <p:nvPr/>
            </p:nvSpPr>
            <p:spPr>
              <a:xfrm>
                <a:off x="5423664" y="4185713"/>
                <a:ext cx="524374" cy="430887"/>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31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81"/>
                                        </p:tgtEl>
                                        <p:attrNameLst>
                                          <p:attrName>style.visibility</p:attrName>
                                        </p:attrNameLst>
                                      </p:cBhvr>
                                      <p:to>
                                        <p:strVal val="visible"/>
                                      </p:to>
                                    </p:set>
                                    <p:animEffect transition="in" filter="wipe(left)">
                                      <p:cBhvr>
                                        <p:cTn id="12" dur="500"/>
                                        <p:tgtEl>
                                          <p:spTgt spid="860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6075"/>
                                        </p:tgtEl>
                                        <p:attrNameLst>
                                          <p:attrName>style.visibility</p:attrName>
                                        </p:attrNameLst>
                                      </p:cBhvr>
                                      <p:to>
                                        <p:strVal val="visible"/>
                                      </p:to>
                                    </p:set>
                                    <p:animEffect transition="in" filter="wipe(left)">
                                      <p:cBhvr>
                                        <p:cTn id="22" dur="500"/>
                                        <p:tgtEl>
                                          <p:spTgt spid="860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6073"/>
                                        </p:tgtEl>
                                        <p:attrNameLst>
                                          <p:attrName>style.visibility</p:attrName>
                                        </p:attrNameLst>
                                      </p:cBhvr>
                                      <p:to>
                                        <p:strVal val="visible"/>
                                      </p:to>
                                    </p:set>
                                    <p:animEffect transition="in" filter="wipe(left)">
                                      <p:cBhvr>
                                        <p:cTn id="37" dur="500"/>
                                        <p:tgtEl>
                                          <p:spTgt spid="860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86072"/>
                                        </p:tgtEl>
                                        <p:attrNameLst>
                                          <p:attrName>style.visibility</p:attrName>
                                        </p:attrNameLst>
                                      </p:cBhvr>
                                      <p:to>
                                        <p:strVal val="visible"/>
                                      </p:to>
                                    </p:set>
                                    <p:animEffect transition="in" filter="wipe(right)">
                                      <p:cBhvr>
                                        <p:cTn id="47" dur="500"/>
                                        <p:tgtEl>
                                          <p:spTgt spid="860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6"/>
                                        </p:tgtEl>
                                        <p:attrNameLst>
                                          <p:attrName>style.visibility</p:attrName>
                                        </p:attrNameLst>
                                      </p:cBhvr>
                                      <p:to>
                                        <p:strVal val="visible"/>
                                      </p:to>
                                    </p:set>
                                    <p:animEffect transition="in" filter="wipe(left)">
                                      <p:cBhvr>
                                        <p:cTn id="52" dur="500"/>
                                        <p:tgtEl>
                                          <p:spTgt spid="8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wipe(left)">
                                      <p:cBhvr>
                                        <p:cTn id="57"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81" grpId="0" animBg="1"/>
      <p:bldP spid="86075" grpId="0" animBg="1"/>
      <p:bldP spid="86073" grpId="0" animBg="1"/>
      <p:bldP spid="86072" grpId="0" animBg="1"/>
      <p:bldP spid="66" grpId="0"/>
      <p:bldP spid="83" grpId="0"/>
      <p:bldP spid="8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83" name="Text Box 47"/>
          <p:cNvSpPr txBox="1">
            <a:spLocks noChangeArrowheads="1"/>
          </p:cNvSpPr>
          <p:nvPr/>
        </p:nvSpPr>
        <p:spPr bwMode="auto">
          <a:xfrm>
            <a:off x="653157" y="1118136"/>
            <a:ext cx="275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39984" name="Text Box 48"/>
          <p:cNvSpPr txBox="1">
            <a:spLocks noChangeArrowheads="1"/>
          </p:cNvSpPr>
          <p:nvPr/>
        </p:nvSpPr>
        <p:spPr bwMode="auto">
          <a:xfrm>
            <a:off x="653157" y="1800761"/>
            <a:ext cx="54149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39985" name="Text Box 49"/>
          <p:cNvSpPr txBox="1">
            <a:spLocks noChangeArrowheads="1"/>
          </p:cNvSpPr>
          <p:nvPr/>
        </p:nvSpPr>
        <p:spPr bwMode="auto">
          <a:xfrm>
            <a:off x="653157" y="3699519"/>
            <a:ext cx="1185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功： </a:t>
            </a:r>
          </a:p>
        </p:txBody>
      </p:sp>
      <p:sp>
        <p:nvSpPr>
          <p:cNvPr id="39986" name="Text Box 50"/>
          <p:cNvSpPr txBox="1">
            <a:spLocks noChangeArrowheads="1"/>
          </p:cNvSpPr>
          <p:nvPr/>
        </p:nvSpPr>
        <p:spPr bwMode="auto">
          <a:xfrm>
            <a:off x="653157" y="5679658"/>
            <a:ext cx="1526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39987" name="Text Box 51"/>
          <p:cNvSpPr txBox="1">
            <a:spLocks noChangeArrowheads="1"/>
          </p:cNvSpPr>
          <p:nvPr/>
        </p:nvSpPr>
        <p:spPr bwMode="auto">
          <a:xfrm>
            <a:off x="653157" y="4741497"/>
            <a:ext cx="2913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39992" name="Text Box 56"/>
              <p:cNvSpPr txBox="1">
                <a:spLocks noChangeArrowheads="1"/>
              </p:cNvSpPr>
              <p:nvPr/>
            </p:nvSpPr>
            <p:spPr bwMode="auto">
              <a:xfrm>
                <a:off x="1839020" y="1121865"/>
                <a:ext cx="299583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𝑃</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39992" name="Text Box 56"/>
              <p:cNvSpPr txBox="1">
                <a:spLocks noRot="1" noChangeAspect="1" noMove="1" noResize="1" noEditPoints="1" noAdjustHandles="1" noChangeArrowheads="1" noChangeShapeType="1" noTextEdit="1"/>
              </p:cNvSpPr>
              <p:nvPr/>
            </p:nvSpPr>
            <p:spPr bwMode="auto">
              <a:xfrm>
                <a:off x="1839020" y="1121865"/>
                <a:ext cx="2995830"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6" name="组合 35"/>
          <p:cNvGrpSpPr/>
          <p:nvPr/>
        </p:nvGrpSpPr>
        <p:grpSpPr>
          <a:xfrm>
            <a:off x="5747445" y="202868"/>
            <a:ext cx="4467906" cy="3383832"/>
            <a:chOff x="4149642" y="2053175"/>
            <a:chExt cx="4467906" cy="3383832"/>
          </a:xfrm>
        </p:grpSpPr>
        <p:sp>
          <p:nvSpPr>
            <p:cNvPr id="37"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Line 67"/>
            <p:cNvSpPr>
              <a:spLocks noChangeShapeType="1"/>
            </p:cNvSpPr>
            <p:nvPr/>
          </p:nvSpPr>
          <p:spPr bwMode="auto">
            <a:xfrm>
              <a:off x="7714781" y="2746911"/>
              <a:ext cx="0" cy="1898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73"/>
            <p:cNvSpPr>
              <a:spLocks noChangeShapeType="1"/>
            </p:cNvSpPr>
            <p:nvPr/>
          </p:nvSpPr>
          <p:spPr bwMode="auto">
            <a:xfrm rot="5400000">
              <a:off x="6487643" y="1519774"/>
              <a:ext cx="0" cy="2514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7"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48"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49"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50"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等体</a:t>
              </a:r>
            </a:p>
          </p:txBody>
        </p:sp>
        <p:sp>
          <p:nvSpPr>
            <p:cNvPr id="51"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52" name="文本框 51"/>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矩形 54"/>
              <p:cNvSpPr/>
              <p:nvPr/>
            </p:nvSpPr>
            <p:spPr>
              <a:xfrm>
                <a:off x="1839020" y="2600886"/>
                <a:ext cx="2096536"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𝑇</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5" name="矩形 54"/>
              <p:cNvSpPr>
                <a:spLocks noRot="1" noChangeAspect="1" noMove="1" noResize="1" noEditPoints="1" noAdjustHandles="1" noChangeArrowheads="1" noChangeShapeType="1" noTextEdit="1"/>
              </p:cNvSpPr>
              <p:nvPr/>
            </p:nvSpPr>
            <p:spPr>
              <a:xfrm>
                <a:off x="1839020" y="2600886"/>
                <a:ext cx="2096536" cy="523220"/>
              </a:xfrm>
              <a:prstGeom prst="rect">
                <a:avLst/>
              </a:prstGeom>
              <a:blipFill>
                <a:blip r:embed="rId7"/>
                <a:stretch>
                  <a:fillRect t="-12941" r="-4651" b="-3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390884" y="3416531"/>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390884" y="3416531"/>
                <a:ext cx="2208873"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6478763" y="3472495"/>
                <a:ext cx="304762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b="0" i="1" smtClean="0">
                          <a:solidFill>
                            <a:srgbClr val="FF0000"/>
                          </a:solidFill>
                          <a:latin typeface="Cambria Math" panose="02040503050406030204" pitchFamily="18" charset="0"/>
                          <a:ea typeface="Cambria Math" panose="02040503050406030204" pitchFamily="18" charset="0"/>
                        </a:rPr>
                        <m:t>𝑅</m:t>
                      </m:r>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6478763" y="3472495"/>
                <a:ext cx="3047629"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3631567" y="3696931"/>
                <a:ext cx="21032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𝑃</m:t>
                      </m:r>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3631567" y="3696931"/>
                <a:ext cx="210320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3047060" y="4558730"/>
                <a:ext cx="3720762"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3047060" y="4558730"/>
                <a:ext cx="3720762" cy="8794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1926862" y="5501564"/>
                <a:ext cx="388170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1926862" y="5501564"/>
                <a:ext cx="3881704" cy="879408"/>
              </a:xfrm>
              <a:prstGeom prst="rect">
                <a:avLst/>
              </a:prstGeom>
              <a:blipFill>
                <a:blip r:embed="rId12"/>
                <a:stretch>
                  <a:fillRect/>
                </a:stretch>
              </a:blipFill>
            </p:spPr>
            <p:txBody>
              <a:bodyPr/>
              <a:lstStyle/>
              <a:p>
                <a:r>
                  <a:rPr lang="zh-CN" altLang="en-US">
                    <a:noFill/>
                  </a:rPr>
                  <a:t> </a:t>
                </a:r>
              </a:p>
            </p:txBody>
          </p:sp>
        </mc:Fallback>
      </mc:AlternateContent>
      <p:sp>
        <p:nvSpPr>
          <p:cNvPr id="34" name="Text Box 44"/>
          <p:cNvSpPr txBox="1">
            <a:spLocks noChangeArrowheads="1"/>
          </p:cNvSpPr>
          <p:nvPr/>
        </p:nvSpPr>
        <p:spPr bwMode="auto">
          <a:xfrm>
            <a:off x="581900" y="429138"/>
            <a:ext cx="24749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二、等压过程 </a:t>
            </a:r>
          </a:p>
        </p:txBody>
      </p:sp>
    </p:spTree>
    <p:extLst>
      <p:ext uri="{BB962C8B-B14F-4D97-AF65-F5344CB8AC3E}">
        <p14:creationId xmlns:p14="http://schemas.microsoft.com/office/powerpoint/2010/main" val="168521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83"/>
                                        </p:tgtEl>
                                        <p:attrNameLst>
                                          <p:attrName>style.visibility</p:attrName>
                                        </p:attrNameLst>
                                      </p:cBhvr>
                                      <p:to>
                                        <p:strVal val="visible"/>
                                      </p:to>
                                    </p:set>
                                    <p:animEffect transition="in" filter="wipe(left)">
                                      <p:cBhvr>
                                        <p:cTn id="12" dur="500"/>
                                        <p:tgtEl>
                                          <p:spTgt spid="399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9992"/>
                                        </p:tgtEl>
                                        <p:attrNameLst>
                                          <p:attrName>style.visibility</p:attrName>
                                        </p:attrNameLst>
                                      </p:cBhvr>
                                      <p:to>
                                        <p:strVal val="visible"/>
                                      </p:to>
                                    </p:set>
                                    <p:animEffect transition="in" filter="wipe(left)">
                                      <p:cBhvr>
                                        <p:cTn id="17" dur="500"/>
                                        <p:tgtEl>
                                          <p:spTgt spid="3999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84"/>
                                        </p:tgtEl>
                                        <p:attrNameLst>
                                          <p:attrName>style.visibility</p:attrName>
                                        </p:attrNameLst>
                                      </p:cBhvr>
                                      <p:to>
                                        <p:strVal val="visible"/>
                                      </p:to>
                                    </p:set>
                                    <p:animEffect transition="in" filter="wipe(left)">
                                      <p:cBhvr>
                                        <p:cTn id="22" dur="500"/>
                                        <p:tgtEl>
                                          <p:spTgt spid="3998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85"/>
                                        </p:tgtEl>
                                        <p:attrNameLst>
                                          <p:attrName>style.visibility</p:attrName>
                                        </p:attrNameLst>
                                      </p:cBhvr>
                                      <p:to>
                                        <p:strVal val="visible"/>
                                      </p:to>
                                    </p:set>
                                    <p:animEffect transition="in" filter="wipe(left)">
                                      <p:cBhvr>
                                        <p:cTn id="32" dur="500"/>
                                        <p:tgtEl>
                                          <p:spTgt spid="3998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wipe(left)">
                                      <p:cBhvr>
                                        <p:cTn id="37" dur="500"/>
                                        <p:tgtEl>
                                          <p:spTgt spid="5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987"/>
                                        </p:tgtEl>
                                        <p:attrNameLst>
                                          <p:attrName>style.visibility</p:attrName>
                                        </p:attrNameLst>
                                      </p:cBhvr>
                                      <p:to>
                                        <p:strVal val="visible"/>
                                      </p:to>
                                    </p:set>
                                    <p:animEffect transition="in" filter="wipe(left)">
                                      <p:cBhvr>
                                        <p:cTn id="52" dur="500"/>
                                        <p:tgtEl>
                                          <p:spTgt spid="3998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wipe(left)">
                                      <p:cBhvr>
                                        <p:cTn id="57" dur="500"/>
                                        <p:tgtEl>
                                          <p:spTgt spid="5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9986"/>
                                        </p:tgtEl>
                                        <p:attrNameLst>
                                          <p:attrName>style.visibility</p:attrName>
                                        </p:attrNameLst>
                                      </p:cBhvr>
                                      <p:to>
                                        <p:strVal val="visible"/>
                                      </p:to>
                                    </p:set>
                                    <p:animEffect transition="in" filter="wipe(left)">
                                      <p:cBhvr>
                                        <p:cTn id="62" dur="500"/>
                                        <p:tgtEl>
                                          <p:spTgt spid="3998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83" grpId="0"/>
      <p:bldP spid="39984" grpId="0"/>
      <p:bldP spid="39985" grpId="0"/>
      <p:bldP spid="39986" grpId="0"/>
      <p:bldP spid="39987" grpId="0"/>
      <p:bldP spid="39992" grpId="0"/>
      <p:bldP spid="55" grpId="0"/>
      <p:bldP spid="56" grpId="0"/>
      <p:bldP spid="57" grpId="0"/>
      <p:bldP spid="58" grpId="0"/>
      <p:bldP spid="59" grpId="0"/>
      <p:bldP spid="6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0145" name="Oval 95"/>
              <p:cNvSpPr>
                <a:spLocks noChangeArrowheads="1"/>
              </p:cNvSpPr>
              <p:nvPr/>
            </p:nvSpPr>
            <p:spPr bwMode="auto">
              <a:xfrm>
                <a:off x="1907105" y="4070790"/>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45" name="Oval 95"/>
              <p:cNvSpPr>
                <a:spLocks noRot="1" noChangeAspect="1" noMove="1" noResize="1" noEditPoints="1" noAdjustHandles="1" noChangeArrowheads="1" noChangeShapeType="1" noTextEdit="1"/>
              </p:cNvSpPr>
              <p:nvPr/>
            </p:nvSpPr>
            <p:spPr bwMode="auto">
              <a:xfrm>
                <a:off x="1907105" y="4070790"/>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9" name="Group 97"/>
          <p:cNvGrpSpPr>
            <a:grpSpLocks/>
          </p:cNvGrpSpPr>
          <p:nvPr/>
        </p:nvGrpSpPr>
        <p:grpSpPr bwMode="auto">
          <a:xfrm>
            <a:off x="2516705" y="3537390"/>
            <a:ext cx="1600200" cy="762000"/>
            <a:chOff x="1680" y="3408"/>
            <a:chExt cx="1008" cy="480"/>
          </a:xfrm>
        </p:grpSpPr>
        <mc:AlternateContent xmlns:mc="http://schemas.openxmlformats.org/markup-compatibility/2006" xmlns:a14="http://schemas.microsoft.com/office/drawing/2010/main">
          <mc:Choice Requires="a14">
            <p:sp>
              <p:nvSpPr>
                <p:cNvPr id="90143" name="Oval 99"/>
                <p:cNvSpPr>
                  <a:spLocks noChangeArrowheads="1"/>
                </p:cNvSpPr>
                <p:nvPr/>
              </p:nvSpPr>
              <p:spPr bwMode="auto">
                <a:xfrm>
                  <a:off x="2208" y="3408"/>
                  <a:ext cx="480" cy="480"/>
                </a:xfrm>
                <a:prstGeom prst="ellipse">
                  <a:avLst/>
                </a:prstGeom>
                <a:noFill/>
                <a:ln w="12700">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43" name="Oval 99"/>
                <p:cNvSpPr>
                  <a:spLocks noRot="1" noChangeAspect="1" noMove="1" noResize="1" noEditPoints="1" noAdjustHandles="1" noChangeArrowheads="1" noChangeShapeType="1" noTextEdit="1"/>
                </p:cNvSpPr>
                <p:nvPr/>
              </p:nvSpPr>
              <p:spPr bwMode="auto">
                <a:xfrm>
                  <a:off x="2208" y="3408"/>
                  <a:ext cx="480" cy="480"/>
                </a:xfrm>
                <a:prstGeom prst="ellipse">
                  <a:avLst/>
                </a:prstGeom>
                <a:blipFill>
                  <a:blip r:embed="rId4"/>
                  <a:stretch>
                    <a:fillRect/>
                  </a:stretch>
                </a:blipFill>
                <a:ln w="12700">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0142" name="AutoShape 101"/>
            <p:cNvSpPr>
              <a:spLocks noChangeArrowheads="1"/>
            </p:cNvSpPr>
            <p:nvPr/>
          </p:nvSpPr>
          <p:spPr bwMode="auto">
            <a:xfrm rot="-1310175">
              <a:off x="1680" y="369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90139" name="AutoShape 103"/>
          <p:cNvSpPr>
            <a:spLocks noChangeArrowheads="1"/>
          </p:cNvSpPr>
          <p:nvPr/>
        </p:nvSpPr>
        <p:spPr bwMode="auto">
          <a:xfrm>
            <a:off x="1068905" y="4299390"/>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37" name="Oval 106"/>
              <p:cNvSpPr>
                <a:spLocks noChangeArrowheads="1"/>
              </p:cNvSpPr>
              <p:nvPr/>
            </p:nvSpPr>
            <p:spPr bwMode="auto">
              <a:xfrm>
                <a:off x="6174305" y="3918390"/>
                <a:ext cx="762000" cy="762000"/>
              </a:xfrm>
              <a:prstGeom prst="ellipse">
                <a:avLst/>
              </a:prstGeom>
              <a:noFill/>
              <a:ln w="9525">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37" name="Oval 106"/>
              <p:cNvSpPr>
                <a:spLocks noRot="1" noChangeAspect="1" noMove="1" noResize="1" noEditPoints="1" noAdjustHandles="1" noChangeArrowheads="1" noChangeShapeType="1" noTextEdit="1"/>
              </p:cNvSpPr>
              <p:nvPr/>
            </p:nvSpPr>
            <p:spPr bwMode="auto">
              <a:xfrm>
                <a:off x="6174305" y="3918390"/>
                <a:ext cx="762000" cy="762000"/>
              </a:xfrm>
              <a:prstGeom prst="ellipse">
                <a:avLst/>
              </a:prstGeom>
              <a:blipFill>
                <a:blip r:embed="rId5"/>
                <a:stretch>
                  <a:fillRect/>
                </a:stretch>
              </a:blipFill>
              <a:ln w="9525">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90136" name="AutoShape 110"/>
          <p:cNvSpPr>
            <a:spLocks noChangeArrowheads="1"/>
          </p:cNvSpPr>
          <p:nvPr/>
        </p:nvSpPr>
        <p:spPr bwMode="auto">
          <a:xfrm>
            <a:off x="5336105" y="4146990"/>
            <a:ext cx="990600" cy="228600"/>
          </a:xfrm>
          <a:prstGeom prst="leftArrow">
            <a:avLst>
              <a:gd name="adj1" fmla="val 50000"/>
              <a:gd name="adj2" fmla="val 130903"/>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14" name="Group 111"/>
          <p:cNvGrpSpPr>
            <a:grpSpLocks/>
          </p:cNvGrpSpPr>
          <p:nvPr/>
        </p:nvGrpSpPr>
        <p:grpSpPr bwMode="auto">
          <a:xfrm>
            <a:off x="6783905" y="4451790"/>
            <a:ext cx="1600200" cy="685800"/>
            <a:chOff x="4320" y="3648"/>
            <a:chExt cx="960" cy="432"/>
          </a:xfrm>
        </p:grpSpPr>
        <mc:AlternateContent xmlns:mc="http://schemas.openxmlformats.org/markup-compatibility/2006" xmlns:a14="http://schemas.microsoft.com/office/drawing/2010/main">
          <mc:Choice Requires="a14">
            <p:sp>
              <p:nvSpPr>
                <p:cNvPr id="90133" name="Oval 113"/>
                <p:cNvSpPr>
                  <a:spLocks noChangeArrowheads="1"/>
                </p:cNvSpPr>
                <p:nvPr/>
              </p:nvSpPr>
              <p:spPr bwMode="auto">
                <a:xfrm>
                  <a:off x="4848" y="3648"/>
                  <a:ext cx="432" cy="432"/>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0133" name="Oval 113"/>
                <p:cNvSpPr>
                  <a:spLocks noRot="1" noChangeAspect="1" noMove="1" noResize="1" noEditPoints="1" noAdjustHandles="1" noChangeArrowheads="1" noChangeShapeType="1" noTextEdit="1"/>
                </p:cNvSpPr>
                <p:nvPr/>
              </p:nvSpPr>
              <p:spPr bwMode="auto">
                <a:xfrm>
                  <a:off x="4848" y="3648"/>
                  <a:ext cx="432" cy="432"/>
                </a:xfrm>
                <a:prstGeom prst="ellipse">
                  <a:avLst/>
                </a:prstGeom>
                <a:blipFill>
                  <a:blip r:embed="rId6"/>
                  <a:stretch>
                    <a:fillRect/>
                  </a:stretch>
                </a:blipFill>
                <a:ln w="9525">
                  <a:solidFill>
                    <a:schemeClr val="tx2"/>
                  </a:solidFill>
                  <a:round/>
                  <a:headEnd/>
                  <a:tailEnd/>
                </a:ln>
              </p:spPr>
              <p:txBody>
                <a:bodyPr/>
                <a:lstStyle/>
                <a:p>
                  <a:r>
                    <a:rPr lang="zh-CN" altLang="en-US">
                      <a:noFill/>
                    </a:rPr>
                    <a:t> </a:t>
                  </a:r>
                </a:p>
              </p:txBody>
            </p:sp>
          </mc:Fallback>
        </mc:AlternateContent>
        <p:sp>
          <p:nvSpPr>
            <p:cNvPr id="90132" name="AutoShape 115"/>
            <p:cNvSpPr>
              <a:spLocks noChangeArrowheads="1"/>
            </p:cNvSpPr>
            <p:nvPr/>
          </p:nvSpPr>
          <p:spPr bwMode="auto">
            <a:xfrm rot="1204178">
              <a:off x="4320" y="3696"/>
              <a:ext cx="624" cy="144"/>
            </a:xfrm>
            <a:prstGeom prst="rightArrow">
              <a:avLst>
                <a:gd name="adj1" fmla="val 42426"/>
                <a:gd name="adj2" fmla="val 175580"/>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6" name="Group 116"/>
          <p:cNvGrpSpPr>
            <a:grpSpLocks/>
          </p:cNvGrpSpPr>
          <p:nvPr/>
        </p:nvGrpSpPr>
        <p:grpSpPr bwMode="auto">
          <a:xfrm>
            <a:off x="2592905" y="4375594"/>
            <a:ext cx="1828800" cy="523875"/>
            <a:chOff x="1632" y="2784"/>
            <a:chExt cx="1152" cy="330"/>
          </a:xfrm>
        </p:grpSpPr>
        <mc:AlternateContent xmlns:mc="http://schemas.openxmlformats.org/markup-compatibility/2006" xmlns:a14="http://schemas.microsoft.com/office/drawing/2010/main">
          <mc:Choice Requires="a14">
            <p:sp>
              <p:nvSpPr>
                <p:cNvPr id="90129" name="Text Box 117"/>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90129" name="Text Box 117"/>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7"/>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90130" name="AutoShape 118"/>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7" name="Group 119"/>
          <p:cNvGrpSpPr>
            <a:grpSpLocks/>
          </p:cNvGrpSpPr>
          <p:nvPr/>
        </p:nvGrpSpPr>
        <p:grpSpPr bwMode="auto">
          <a:xfrm>
            <a:off x="6783905" y="3765991"/>
            <a:ext cx="1676400" cy="528637"/>
            <a:chOff x="4272" y="2400"/>
            <a:chExt cx="1056" cy="333"/>
          </a:xfrm>
        </p:grpSpPr>
        <mc:AlternateContent xmlns:mc="http://schemas.openxmlformats.org/markup-compatibility/2006" xmlns:a14="http://schemas.microsoft.com/office/drawing/2010/main">
          <mc:Choice Requires="a14">
            <p:sp>
              <p:nvSpPr>
                <p:cNvPr id="90127" name="Text Box 120"/>
                <p:cNvSpPr txBox="1">
                  <a:spLocks noChangeArrowheads="1"/>
                </p:cNvSpPr>
                <p:nvPr/>
              </p:nvSpPr>
              <p:spPr bwMode="auto">
                <a:xfrm>
                  <a:off x="4896" y="2400"/>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90127" name="Text Box 120"/>
                <p:cNvSpPr txBox="1">
                  <a:spLocks noRot="1" noChangeAspect="1" noMove="1" noResize="1" noEditPoints="1" noAdjustHandles="1" noChangeArrowheads="1" noChangeShapeType="1" noTextEdit="1"/>
                </p:cNvSpPr>
                <p:nvPr/>
              </p:nvSpPr>
              <p:spPr bwMode="auto">
                <a:xfrm>
                  <a:off x="4896" y="2400"/>
                  <a:ext cx="432" cy="333"/>
                </a:xfrm>
                <a:prstGeom prst="rect">
                  <a:avLst/>
                </a:prstGeom>
                <a:blipFill>
                  <a:blip r:embed="rId8"/>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90128" name="AutoShape 121"/>
            <p:cNvSpPr>
              <a:spLocks noChangeArrowheads="1"/>
            </p:cNvSpPr>
            <p:nvPr/>
          </p:nvSpPr>
          <p:spPr bwMode="auto">
            <a:xfrm>
              <a:off x="4272" y="2544"/>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83" name="Text Box 43"/>
          <p:cNvSpPr txBox="1">
            <a:spLocks noChangeArrowheads="1"/>
          </p:cNvSpPr>
          <p:nvPr/>
        </p:nvSpPr>
        <p:spPr bwMode="auto">
          <a:xfrm>
            <a:off x="729181" y="5075677"/>
            <a:ext cx="945526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物理意义：等压过程中系统吸收的热量，一部分用来对外作功，其余部分则用来增加其内能。 </a:t>
            </a:r>
          </a:p>
        </p:txBody>
      </p:sp>
      <p:grpSp>
        <p:nvGrpSpPr>
          <p:cNvPr id="4" name="组合 3"/>
          <p:cNvGrpSpPr/>
          <p:nvPr/>
        </p:nvGrpSpPr>
        <p:grpSpPr>
          <a:xfrm>
            <a:off x="5428182" y="704975"/>
            <a:ext cx="4117976" cy="2743200"/>
            <a:chOff x="5379414" y="851279"/>
            <a:chExt cx="4117976" cy="2743200"/>
          </a:xfrm>
        </p:grpSpPr>
        <p:grpSp>
          <p:nvGrpSpPr>
            <p:cNvPr id="6" name="Group 70"/>
            <p:cNvGrpSpPr>
              <a:grpSpLocks/>
            </p:cNvGrpSpPr>
            <p:nvPr/>
          </p:nvGrpSpPr>
          <p:grpSpPr bwMode="auto">
            <a:xfrm>
              <a:off x="5379414" y="851279"/>
              <a:ext cx="4117976" cy="2743200"/>
              <a:chOff x="3027" y="480"/>
              <a:chExt cx="2594" cy="1728"/>
            </a:xfrm>
          </p:grpSpPr>
          <p:grpSp>
            <p:nvGrpSpPr>
              <p:cNvPr id="90147" name="Group 71"/>
              <p:cNvGrpSpPr>
                <a:grpSpLocks/>
              </p:cNvGrpSpPr>
              <p:nvPr/>
            </p:nvGrpSpPr>
            <p:grpSpPr bwMode="auto">
              <a:xfrm>
                <a:off x="3408" y="480"/>
                <a:ext cx="2213" cy="1728"/>
                <a:chOff x="3120" y="768"/>
                <a:chExt cx="2213" cy="1728"/>
              </a:xfrm>
            </p:grpSpPr>
            <p:sp>
              <p:nvSpPr>
                <p:cNvPr id="90149" name="Rectangle 72"/>
                <p:cNvSpPr>
                  <a:spLocks noChangeArrowheads="1"/>
                </p:cNvSpPr>
                <p:nvPr/>
              </p:nvSpPr>
              <p:spPr bwMode="auto">
                <a:xfrm>
                  <a:off x="3120" y="768"/>
                  <a:ext cx="2213" cy="172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0151" name="Line 74"/>
                <p:cNvSpPr>
                  <a:spLocks noChangeShapeType="1"/>
                </p:cNvSpPr>
                <p:nvPr/>
              </p:nvSpPr>
              <p:spPr bwMode="auto">
                <a:xfrm flipV="1">
                  <a:off x="3373" y="901"/>
                  <a:ext cx="0" cy="12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4" name="Line 77"/>
                <p:cNvSpPr>
                  <a:spLocks noChangeShapeType="1"/>
                </p:cNvSpPr>
                <p:nvPr/>
              </p:nvSpPr>
              <p:spPr bwMode="auto">
                <a:xfrm>
                  <a:off x="3809" y="1322"/>
                  <a:ext cx="0" cy="8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5" name="Line 78"/>
                <p:cNvSpPr>
                  <a:spLocks noChangeShapeType="1"/>
                </p:cNvSpPr>
                <p:nvPr/>
              </p:nvSpPr>
              <p:spPr bwMode="auto">
                <a:xfrm flipH="1">
                  <a:off x="3373" y="1322"/>
                  <a:ext cx="4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8" name="Line 81"/>
                <p:cNvSpPr>
                  <a:spLocks noChangeShapeType="1"/>
                </p:cNvSpPr>
                <p:nvPr/>
              </p:nvSpPr>
              <p:spPr bwMode="auto">
                <a:xfrm>
                  <a:off x="3809" y="1322"/>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59" name="Line 82"/>
                <p:cNvSpPr>
                  <a:spLocks noChangeShapeType="1"/>
                </p:cNvSpPr>
                <p:nvPr/>
              </p:nvSpPr>
              <p:spPr bwMode="auto">
                <a:xfrm>
                  <a:off x="4420" y="1322"/>
                  <a:ext cx="0" cy="84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3" name="Text Box 86"/>
                <p:cNvSpPr txBox="1">
                  <a:spLocks noChangeArrowheads="1"/>
                </p:cNvSpPr>
                <p:nvPr/>
              </p:nvSpPr>
              <p:spPr bwMode="auto">
                <a:xfrm>
                  <a:off x="4416" y="1200"/>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90164" name="Text Box 87"/>
                <p:cNvSpPr txBox="1">
                  <a:spLocks noChangeArrowheads="1"/>
                </p:cNvSpPr>
                <p:nvPr/>
              </p:nvSpPr>
              <p:spPr bwMode="auto">
                <a:xfrm>
                  <a:off x="3552" y="1200"/>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sp>
              <p:nvSpPr>
                <p:cNvPr id="90165" name="Rectangle 88" descr="浅色下对角线"/>
                <p:cNvSpPr>
                  <a:spLocks noChangeArrowheads="1"/>
                </p:cNvSpPr>
                <p:nvPr/>
              </p:nvSpPr>
              <p:spPr bwMode="auto">
                <a:xfrm>
                  <a:off x="3805" y="1317"/>
                  <a:ext cx="611" cy="843"/>
                </a:xfrm>
                <a:prstGeom prst="rect">
                  <a:avLst/>
                </a:prstGeom>
                <a:pattFill prst="ltDnDiag">
                  <a:fgClr>
                    <a:srgbClr val="0066FF"/>
                  </a:fgClr>
                  <a:bgClr>
                    <a:schemeClr val="bg1"/>
                  </a:bgClr>
                </a:pattFill>
                <a:ln w="12700">
                  <a:solidFill>
                    <a:schemeClr val="tx1"/>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66" name="Text Box 89"/>
                    <p:cNvSpPr txBox="1">
                      <a:spLocks noChangeArrowheads="1"/>
                    </p:cNvSpPr>
                    <p:nvPr/>
                  </p:nvSpPr>
                  <p:spPr bwMode="auto">
                    <a:xfrm>
                      <a:off x="3936" y="1612"/>
                      <a:ext cx="349" cy="33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prstDash val="dash"/>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90166" name="Text Box 89"/>
                    <p:cNvSpPr txBox="1">
                      <a:spLocks noRot="1" noChangeAspect="1" noMove="1" noResize="1" noEditPoints="1" noAdjustHandles="1" noChangeArrowheads="1" noChangeShapeType="1" noTextEdit="1"/>
                    </p:cNvSpPr>
                    <p:nvPr/>
                  </p:nvSpPr>
                  <p:spPr bwMode="auto">
                    <a:xfrm>
                      <a:off x="3936" y="1612"/>
                      <a:ext cx="349"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lstStyle/>
                    <a:p>
                      <a:r>
                        <a:rPr lang="zh-CN" altLang="en-US">
                          <a:noFill/>
                        </a:rPr>
                        <a:t> </a:t>
                      </a:r>
                    </a:p>
                  </p:txBody>
                </p:sp>
              </mc:Fallback>
            </mc:AlternateContent>
            <p:sp>
              <p:nvSpPr>
                <p:cNvPr id="90167" name="Line 90"/>
                <p:cNvSpPr>
                  <a:spLocks noChangeShapeType="1"/>
                </p:cNvSpPr>
                <p:nvPr/>
              </p:nvSpPr>
              <p:spPr bwMode="auto">
                <a:xfrm>
                  <a:off x="3805" y="1323"/>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8" name="Line 91"/>
                <p:cNvSpPr>
                  <a:spLocks noChangeShapeType="1"/>
                </p:cNvSpPr>
                <p:nvPr/>
              </p:nvSpPr>
              <p:spPr bwMode="auto">
                <a:xfrm>
                  <a:off x="3984" y="1317"/>
                  <a:ext cx="87" cy="0"/>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69" name="Line 92"/>
                <p:cNvSpPr>
                  <a:spLocks noChangeShapeType="1"/>
                </p:cNvSpPr>
                <p:nvPr/>
              </p:nvSpPr>
              <p:spPr bwMode="auto">
                <a:xfrm>
                  <a:off x="3360" y="2160"/>
                  <a:ext cx="1527"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4605" name="Text Box 93"/>
              <p:cNvSpPr txBox="1">
                <a:spLocks noChangeArrowheads="1"/>
              </p:cNvSpPr>
              <p:nvPr/>
            </p:nvSpPr>
            <p:spPr bwMode="auto">
              <a:xfrm>
                <a:off x="3027" y="480"/>
                <a:ext cx="388" cy="1728"/>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eaLnBrk="1" hangingPunct="1">
                  <a:spcBef>
                    <a:spcPct val="50000"/>
                  </a:spcBef>
                  <a:defRPr/>
                </a:pP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等 压</a:t>
                </a:r>
                <a:r>
                  <a:rPr kumimoji="1" lang="zh-CN" altLang="en-US" sz="2800" dirty="0">
                    <a:solidFill>
                      <a:srgbClr val="463634"/>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压 缩</a:t>
                </a:r>
              </a:p>
            </p:txBody>
          </p:sp>
        </p:grpSp>
        <mc:AlternateContent xmlns:mc="http://schemas.openxmlformats.org/markup-compatibility/2006" xmlns:a14="http://schemas.microsoft.com/office/drawing/2010/main">
          <mc:Choice Requires="a14">
            <p:sp>
              <p:nvSpPr>
                <p:cNvPr id="86" name="文本框 85"/>
                <p:cNvSpPr txBox="1"/>
                <p:nvPr/>
              </p:nvSpPr>
              <p:spPr>
                <a:xfrm>
                  <a:off x="6126639" y="301629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6" name="文本框 85"/>
                <p:cNvSpPr txBox="1">
                  <a:spLocks noRot="1" noChangeAspect="1" noMove="1" noResize="1" noEditPoints="1" noAdjustHandles="1" noChangeArrowheads="1" noChangeShapeType="1" noTextEdit="1"/>
                </p:cNvSpPr>
                <p:nvPr/>
              </p:nvSpPr>
              <p:spPr>
                <a:xfrm>
                  <a:off x="6126639" y="3016292"/>
                  <a:ext cx="35022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6033419" y="94597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9" name="文本框 88"/>
                <p:cNvSpPr txBox="1">
                  <a:spLocks noRot="1" noChangeAspect="1" noMove="1" noResize="1" noEditPoints="1" noAdjustHandles="1" noChangeArrowheads="1" noChangeShapeType="1" noTextEdit="1"/>
                </p:cNvSpPr>
                <p:nvPr/>
              </p:nvSpPr>
              <p:spPr>
                <a:xfrm>
                  <a:off x="6033419" y="945970"/>
                  <a:ext cx="3309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p:cNvSpPr txBox="1"/>
                <p:nvPr/>
              </p:nvSpPr>
              <p:spPr>
                <a:xfrm>
                  <a:off x="6075347" y="1530622"/>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0" name="文本框 89"/>
                <p:cNvSpPr txBox="1">
                  <a:spLocks noRot="1" noChangeAspect="1" noMove="1" noResize="1" noEditPoints="1" noAdjustHandles="1" noChangeArrowheads="1" noChangeShapeType="1" noTextEdit="1"/>
                </p:cNvSpPr>
                <p:nvPr/>
              </p:nvSpPr>
              <p:spPr>
                <a:xfrm>
                  <a:off x="6075347" y="1530622"/>
                  <a:ext cx="33098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8539644" y="306171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8539644" y="3061713"/>
                  <a:ext cx="335220"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p:cNvSpPr txBox="1"/>
                <p:nvPr/>
              </p:nvSpPr>
              <p:spPr>
                <a:xfrm>
                  <a:off x="7932044" y="1218148"/>
                  <a:ext cx="15652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97" name="文本框 96"/>
                <p:cNvSpPr txBox="1">
                  <a:spLocks noRot="1" noChangeAspect="1" noMove="1" noResize="1" noEditPoints="1" noAdjustHandles="1" noChangeArrowheads="1" noChangeShapeType="1" noTextEdit="1"/>
                </p:cNvSpPr>
                <p:nvPr/>
              </p:nvSpPr>
              <p:spPr>
                <a:xfrm>
                  <a:off x="7932044" y="1218148"/>
                  <a:ext cx="1565237"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6364407" y="1218149"/>
                  <a:ext cx="15817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98" name="文本框 97"/>
                <p:cNvSpPr txBox="1">
                  <a:spLocks noRot="1" noChangeAspect="1" noMove="1" noResize="1" noEditPoints="1" noAdjustHandles="1" noChangeArrowheads="1" noChangeShapeType="1" noTextEdit="1"/>
                </p:cNvSpPr>
                <p:nvPr/>
              </p:nvSpPr>
              <p:spPr>
                <a:xfrm>
                  <a:off x="6364407" y="1218149"/>
                  <a:ext cx="1581780"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7725001" y="2996497"/>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4" name="矩形 103"/>
                <p:cNvSpPr>
                  <a:spLocks noRot="1" noChangeAspect="1" noMove="1" noResize="1" noEditPoints="1" noAdjustHandles="1" noChangeArrowheads="1" noChangeShapeType="1" noTextEdit="1"/>
                </p:cNvSpPr>
                <p:nvPr/>
              </p:nvSpPr>
              <p:spPr>
                <a:xfrm>
                  <a:off x="7725001" y="2996497"/>
                  <a:ext cx="61965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6809858" y="299584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5" name="矩形 104"/>
                <p:cNvSpPr>
                  <a:spLocks noRot="1" noChangeAspect="1" noMove="1" noResize="1" noEditPoints="1" noAdjustHandles="1" noChangeArrowheads="1" noChangeShapeType="1" noTextEdit="1"/>
                </p:cNvSpPr>
                <p:nvPr/>
              </p:nvSpPr>
              <p:spPr>
                <a:xfrm>
                  <a:off x="6809858" y="2995841"/>
                  <a:ext cx="627929" cy="523220"/>
                </a:xfrm>
                <a:prstGeom prst="rect">
                  <a:avLst/>
                </a:prstGeom>
                <a:blipFill>
                  <a:blip r:embed="rId17"/>
                  <a:stretch>
                    <a:fillRect/>
                  </a:stretch>
                </a:blipFill>
              </p:spPr>
              <p:txBody>
                <a:bodyPr/>
                <a:lstStyle/>
                <a:p>
                  <a:r>
                    <a:rPr lang="zh-CN" altLang="en-US">
                      <a:noFill/>
                    </a:rPr>
                    <a:t> </a:t>
                  </a:r>
                </a:p>
              </p:txBody>
            </p:sp>
          </mc:Fallback>
        </mc:AlternateContent>
      </p:grpSp>
      <p:grpSp>
        <p:nvGrpSpPr>
          <p:cNvPr id="3" name="组合 2"/>
          <p:cNvGrpSpPr/>
          <p:nvPr/>
        </p:nvGrpSpPr>
        <p:grpSpPr>
          <a:xfrm>
            <a:off x="845067" y="717990"/>
            <a:ext cx="4116388" cy="2743200"/>
            <a:chOff x="796299" y="864294"/>
            <a:chExt cx="4116388" cy="2743200"/>
          </a:xfrm>
        </p:grpSpPr>
        <p:grpSp>
          <p:nvGrpSpPr>
            <p:cNvPr id="90115" name="Group 43"/>
            <p:cNvGrpSpPr>
              <a:grpSpLocks/>
            </p:cNvGrpSpPr>
            <p:nvPr/>
          </p:nvGrpSpPr>
          <p:grpSpPr bwMode="auto">
            <a:xfrm>
              <a:off x="796299" y="864294"/>
              <a:ext cx="4116388" cy="2743200"/>
              <a:chOff x="435" y="480"/>
              <a:chExt cx="2593" cy="1728"/>
            </a:xfrm>
          </p:grpSpPr>
          <p:grpSp>
            <p:nvGrpSpPr>
              <p:cNvPr id="90170" name="Group 44"/>
              <p:cNvGrpSpPr>
                <a:grpSpLocks/>
              </p:cNvGrpSpPr>
              <p:nvPr/>
            </p:nvGrpSpPr>
            <p:grpSpPr bwMode="auto">
              <a:xfrm>
                <a:off x="816" y="480"/>
                <a:ext cx="2212" cy="1728"/>
                <a:chOff x="720" y="768"/>
                <a:chExt cx="2212" cy="1728"/>
              </a:xfrm>
            </p:grpSpPr>
            <p:sp>
              <p:nvSpPr>
                <p:cNvPr id="90172" name="Rectangle 45"/>
                <p:cNvSpPr>
                  <a:spLocks noChangeArrowheads="1"/>
                </p:cNvSpPr>
                <p:nvPr/>
              </p:nvSpPr>
              <p:spPr bwMode="auto">
                <a:xfrm>
                  <a:off x="720" y="768"/>
                  <a:ext cx="2212" cy="172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0174" name="Line 47"/>
                <p:cNvSpPr>
                  <a:spLocks noChangeShapeType="1"/>
                </p:cNvSpPr>
                <p:nvPr/>
              </p:nvSpPr>
              <p:spPr bwMode="auto">
                <a:xfrm flipV="1">
                  <a:off x="973" y="901"/>
                  <a:ext cx="0" cy="126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77" name="Line 50"/>
                <p:cNvSpPr>
                  <a:spLocks noChangeShapeType="1"/>
                </p:cNvSpPr>
                <p:nvPr/>
              </p:nvSpPr>
              <p:spPr bwMode="auto">
                <a:xfrm>
                  <a:off x="1409" y="1322"/>
                  <a:ext cx="0" cy="88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78" name="Line 51"/>
                <p:cNvSpPr>
                  <a:spLocks noChangeShapeType="1"/>
                </p:cNvSpPr>
                <p:nvPr/>
              </p:nvSpPr>
              <p:spPr bwMode="auto">
                <a:xfrm flipH="1">
                  <a:off x="973" y="1322"/>
                  <a:ext cx="4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1" name="Line 54"/>
                <p:cNvSpPr>
                  <a:spLocks noChangeShapeType="1"/>
                </p:cNvSpPr>
                <p:nvPr/>
              </p:nvSpPr>
              <p:spPr bwMode="auto">
                <a:xfrm>
                  <a:off x="1409" y="1322"/>
                  <a:ext cx="611"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2" name="Line 55"/>
                <p:cNvSpPr>
                  <a:spLocks noChangeShapeType="1"/>
                </p:cNvSpPr>
                <p:nvPr/>
              </p:nvSpPr>
              <p:spPr bwMode="auto">
                <a:xfrm>
                  <a:off x="2020" y="1322"/>
                  <a:ext cx="0" cy="84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3" name="Line 56"/>
                <p:cNvSpPr>
                  <a:spLocks noChangeShapeType="1"/>
                </p:cNvSpPr>
                <p:nvPr/>
              </p:nvSpPr>
              <p:spPr bwMode="auto">
                <a:xfrm>
                  <a:off x="1680" y="1316"/>
                  <a:ext cx="87"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87" name="Text Box 60"/>
                <p:cNvSpPr txBox="1">
                  <a:spLocks noChangeArrowheads="1"/>
                </p:cNvSpPr>
                <p:nvPr/>
              </p:nvSpPr>
              <p:spPr bwMode="auto">
                <a:xfrm>
                  <a:off x="1200" y="1189"/>
                  <a:ext cx="2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1</a:t>
                  </a:r>
                </a:p>
              </p:txBody>
            </p:sp>
            <p:sp>
              <p:nvSpPr>
                <p:cNvPr id="90188" name="Text Box 61"/>
                <p:cNvSpPr txBox="1">
                  <a:spLocks noChangeArrowheads="1"/>
                </p:cNvSpPr>
                <p:nvPr/>
              </p:nvSpPr>
              <p:spPr bwMode="auto">
                <a:xfrm>
                  <a:off x="2029" y="1189"/>
                  <a:ext cx="21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CC0000"/>
                      </a:solidFill>
                      <a:ea typeface="微软雅黑" panose="020B0503020204020204" pitchFamily="34" charset="-122"/>
                      <a:cs typeface="Times New Roman" panose="02020603050405020304" pitchFamily="18" charset="0"/>
                    </a:rPr>
                    <a:t>2</a:t>
                  </a:r>
                </a:p>
              </p:txBody>
            </p:sp>
            <p:grpSp>
              <p:nvGrpSpPr>
                <p:cNvPr id="90189" name="Group 62"/>
                <p:cNvGrpSpPr>
                  <a:grpSpLocks/>
                </p:cNvGrpSpPr>
                <p:nvPr/>
              </p:nvGrpSpPr>
              <p:grpSpPr bwMode="auto">
                <a:xfrm>
                  <a:off x="1405" y="1317"/>
                  <a:ext cx="611" cy="843"/>
                  <a:chOff x="3984" y="1296"/>
                  <a:chExt cx="672" cy="960"/>
                </a:xfrm>
              </p:grpSpPr>
              <p:grpSp>
                <p:nvGrpSpPr>
                  <p:cNvPr id="90191" name="Group 63"/>
                  <p:cNvGrpSpPr>
                    <a:grpSpLocks/>
                  </p:cNvGrpSpPr>
                  <p:nvPr/>
                </p:nvGrpSpPr>
                <p:grpSpPr bwMode="auto">
                  <a:xfrm>
                    <a:off x="3984" y="1296"/>
                    <a:ext cx="672" cy="960"/>
                    <a:chOff x="3984" y="1200"/>
                    <a:chExt cx="672" cy="960"/>
                  </a:xfrm>
                </p:grpSpPr>
                <p:sp>
                  <p:nvSpPr>
                    <p:cNvPr id="90194" name="Rectangle 64" descr="浅色下对角线"/>
                    <p:cNvSpPr>
                      <a:spLocks noChangeArrowheads="1"/>
                    </p:cNvSpPr>
                    <p:nvPr/>
                  </p:nvSpPr>
                  <p:spPr bwMode="auto">
                    <a:xfrm>
                      <a:off x="3984" y="1200"/>
                      <a:ext cx="672" cy="960"/>
                    </a:xfrm>
                    <a:prstGeom prst="rect">
                      <a:avLst/>
                    </a:prstGeom>
                    <a:pattFill prst="ltDnDiag">
                      <a:fgClr>
                        <a:srgbClr val="CC00CC"/>
                      </a:fgClr>
                      <a:bgClr>
                        <a:schemeClr val="bg1"/>
                      </a:bgClr>
                    </a:pattFill>
                    <a:ln w="12700">
                      <a:solidFill>
                        <a:schemeClr val="tx1"/>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0195" name="Text Box 65"/>
                        <p:cNvSpPr txBox="1">
                          <a:spLocks noChangeArrowheads="1"/>
                        </p:cNvSpPr>
                        <p:nvPr/>
                      </p:nvSpPr>
                      <p:spPr bwMode="auto">
                        <a:xfrm>
                          <a:off x="4128" y="1536"/>
                          <a:ext cx="384" cy="3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prstDash val="dash"/>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0195" name="Text Box 65"/>
                        <p:cNvSpPr txBox="1">
                          <a:spLocks noRot="1" noChangeAspect="1" noMove="1" noResize="1" noEditPoints="1" noAdjustHandles="1" noChangeArrowheads="1" noChangeShapeType="1" noTextEdit="1"/>
                        </p:cNvSpPr>
                        <p:nvPr/>
                      </p:nvSpPr>
                      <p:spPr bwMode="auto">
                        <a:xfrm>
                          <a:off x="4128" y="1536"/>
                          <a:ext cx="384" cy="375"/>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dash"/>
                              <a:miter lim="800000"/>
                              <a:headEnd/>
                              <a:tailEnd/>
                            </a14:hiddenLine>
                          </a:ext>
                        </a:extLst>
                      </p:spPr>
                      <p:txBody>
                        <a:bodyPr/>
                        <a:lstStyle/>
                        <a:p>
                          <a:r>
                            <a:rPr lang="zh-CN" altLang="en-US">
                              <a:noFill/>
                            </a:rPr>
                            <a:t> </a:t>
                          </a:r>
                        </a:p>
                      </p:txBody>
                    </p:sp>
                  </mc:Fallback>
                </mc:AlternateContent>
              </p:grpSp>
              <p:sp>
                <p:nvSpPr>
                  <p:cNvPr id="90192" name="Line 66"/>
                  <p:cNvSpPr>
                    <a:spLocks noChangeShapeType="1"/>
                  </p:cNvSpPr>
                  <p:nvPr/>
                </p:nvSpPr>
                <p:spPr bwMode="auto">
                  <a:xfrm>
                    <a:off x="3984" y="1303"/>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0193" name="Line 67"/>
                  <p:cNvSpPr>
                    <a:spLocks noChangeShapeType="1"/>
                  </p:cNvSpPr>
                  <p:nvPr/>
                </p:nvSpPr>
                <p:spPr bwMode="auto">
                  <a:xfrm>
                    <a:off x="4282" y="1296"/>
                    <a:ext cx="96" cy="0"/>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90190" name="Line 68"/>
                <p:cNvSpPr>
                  <a:spLocks noChangeShapeType="1"/>
                </p:cNvSpPr>
                <p:nvPr/>
              </p:nvSpPr>
              <p:spPr bwMode="auto">
                <a:xfrm>
                  <a:off x="969" y="2160"/>
                  <a:ext cx="1527"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4581" name="Text Box 69"/>
              <p:cNvSpPr txBox="1">
                <a:spLocks noChangeArrowheads="1"/>
              </p:cNvSpPr>
              <p:nvPr/>
            </p:nvSpPr>
            <p:spPr bwMode="auto">
              <a:xfrm>
                <a:off x="435" y="480"/>
                <a:ext cx="388" cy="1728"/>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algn="ctr" eaLnBrk="1" hangingPunct="1">
                  <a:spcBef>
                    <a:spcPct val="50000"/>
                  </a:spcBef>
                  <a:defRPr/>
                </a:pPr>
                <a:r>
                  <a:rPr kumimoji="1" lang="zh-CN" altLang="en-US" sz="2800" dirty="0">
                    <a:latin typeface="Times New Roman" panose="02020603050405020304" pitchFamily="18" charset="0"/>
                    <a:ea typeface="微软雅黑" panose="020B0503020204020204" pitchFamily="34" charset="-122"/>
                    <a:cs typeface="Times New Roman" panose="02020603050405020304" pitchFamily="18" charset="0"/>
                  </a:rPr>
                  <a:t>等 压</a:t>
                </a:r>
                <a:r>
                  <a:rPr kumimoji="1" lang="zh-CN" altLang="en-US" sz="2800" dirty="0">
                    <a:solidFill>
                      <a:srgbClr val="463634"/>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CC0000"/>
                    </a:solidFill>
                    <a:latin typeface="Times New Roman" panose="02020603050405020304" pitchFamily="18" charset="0"/>
                    <a:ea typeface="微软雅黑" panose="020B0503020204020204" pitchFamily="34" charset="-122"/>
                    <a:cs typeface="Times New Roman" panose="02020603050405020304" pitchFamily="18" charset="0"/>
                  </a:rPr>
                  <a:t>膨 胀</a:t>
                </a:r>
              </a:p>
            </p:txBody>
          </p:sp>
        </p:grpSp>
        <mc:AlternateContent xmlns:mc="http://schemas.openxmlformats.org/markup-compatibility/2006" xmlns:a14="http://schemas.microsoft.com/office/drawing/2010/main">
          <mc:Choice Requires="a14">
            <p:sp>
              <p:nvSpPr>
                <p:cNvPr id="84" name="文本框 83"/>
                <p:cNvSpPr txBox="1"/>
                <p:nvPr/>
              </p:nvSpPr>
              <p:spPr>
                <a:xfrm>
                  <a:off x="1461207" y="92779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4" name="文本框 83"/>
                <p:cNvSpPr txBox="1">
                  <a:spLocks noRot="1" noChangeAspect="1" noMove="1" noResize="1" noEditPoints="1" noAdjustHandles="1" noChangeArrowheads="1" noChangeShapeType="1" noTextEdit="1"/>
                </p:cNvSpPr>
                <p:nvPr/>
              </p:nvSpPr>
              <p:spPr>
                <a:xfrm>
                  <a:off x="1461207" y="927794"/>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p:cNvSpPr txBox="1"/>
                <p:nvPr/>
              </p:nvSpPr>
              <p:spPr>
                <a:xfrm>
                  <a:off x="3957677" y="311503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5" name="文本框 84"/>
                <p:cNvSpPr txBox="1">
                  <a:spLocks noRot="1" noChangeAspect="1" noMove="1" noResize="1" noEditPoints="1" noAdjustHandles="1" noChangeArrowheads="1" noChangeShapeType="1" noTextEdit="1"/>
                </p:cNvSpPr>
                <p:nvPr/>
              </p:nvSpPr>
              <p:spPr>
                <a:xfrm>
                  <a:off x="3957677" y="3115032"/>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p:cNvSpPr txBox="1"/>
                <p:nvPr/>
              </p:nvSpPr>
              <p:spPr>
                <a:xfrm>
                  <a:off x="1489280" y="151244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1489280" y="1512446"/>
                  <a:ext cx="3309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p:cNvSpPr txBox="1"/>
                <p:nvPr/>
              </p:nvSpPr>
              <p:spPr>
                <a:xfrm>
                  <a:off x="1541938" y="304279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6" name="文本框 95"/>
                <p:cNvSpPr txBox="1">
                  <a:spLocks noRot="1" noChangeAspect="1" noMove="1" noResize="1" noEditPoints="1" noAdjustHandles="1" noChangeArrowheads="1" noChangeShapeType="1" noTextEdit="1"/>
                </p:cNvSpPr>
                <p:nvPr/>
              </p:nvSpPr>
              <p:spPr>
                <a:xfrm>
                  <a:off x="1541938" y="3042796"/>
                  <a:ext cx="350224"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1796425" y="1218905"/>
                  <a:ext cx="156523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1796425" y="1218905"/>
                  <a:ext cx="1565237"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文本框 101"/>
                <p:cNvSpPr txBox="1"/>
                <p:nvPr/>
              </p:nvSpPr>
              <p:spPr>
                <a:xfrm>
                  <a:off x="3305591" y="1233192"/>
                  <a:ext cx="15817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3305591" y="1233192"/>
                  <a:ext cx="1581780"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224565" y="3034658"/>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24565" y="3034658"/>
                  <a:ext cx="619657"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3153610" y="303465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6" name="矩形 105"/>
                <p:cNvSpPr>
                  <a:spLocks noRot="1" noChangeAspect="1" noMove="1" noResize="1" noEditPoints="1" noAdjustHandles="1" noChangeArrowheads="1" noChangeShapeType="1" noTextEdit="1"/>
                </p:cNvSpPr>
                <p:nvPr/>
              </p:nvSpPr>
              <p:spPr>
                <a:xfrm>
                  <a:off x="3153610" y="3034658"/>
                  <a:ext cx="627929"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7" name="文本框 106"/>
              <p:cNvSpPr txBox="1"/>
              <p:nvPr/>
            </p:nvSpPr>
            <p:spPr>
              <a:xfrm>
                <a:off x="1037017" y="3830403"/>
                <a:ext cx="5209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107" name="文本框 106"/>
              <p:cNvSpPr txBox="1">
                <a:spLocks noRot="1" noChangeAspect="1" noMove="1" noResize="1" noEditPoints="1" noAdjustHandles="1" noChangeArrowheads="1" noChangeShapeType="1" noTextEdit="1"/>
              </p:cNvSpPr>
              <p:nvPr/>
            </p:nvSpPr>
            <p:spPr>
              <a:xfrm>
                <a:off x="1037017" y="3830403"/>
                <a:ext cx="520975"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文本框 112"/>
              <p:cNvSpPr txBox="1"/>
              <p:nvPr/>
            </p:nvSpPr>
            <p:spPr>
              <a:xfrm>
                <a:off x="5326556" y="4307903"/>
                <a:ext cx="5209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113" name="文本框 112"/>
              <p:cNvSpPr txBox="1">
                <a:spLocks noRot="1" noChangeAspect="1" noMove="1" noResize="1" noEditPoints="1" noAdjustHandles="1" noChangeArrowheads="1" noChangeShapeType="1" noTextEdit="1"/>
              </p:cNvSpPr>
              <p:nvPr/>
            </p:nvSpPr>
            <p:spPr>
              <a:xfrm>
                <a:off x="5326556" y="4307903"/>
                <a:ext cx="520975" cy="430887"/>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969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0145"/>
                                        </p:tgtEl>
                                        <p:attrNameLst>
                                          <p:attrName>style.visibility</p:attrName>
                                        </p:attrNameLst>
                                      </p:cBhvr>
                                      <p:to>
                                        <p:strVal val="visible"/>
                                      </p:to>
                                    </p:set>
                                    <p:animEffect transition="in" filter="wipe(left)">
                                      <p:cBhvr>
                                        <p:cTn id="12" dur="500"/>
                                        <p:tgtEl>
                                          <p:spTgt spid="901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0139"/>
                                        </p:tgtEl>
                                        <p:attrNameLst>
                                          <p:attrName>style.visibility</p:attrName>
                                        </p:attrNameLst>
                                      </p:cBhvr>
                                      <p:to>
                                        <p:strVal val="visible"/>
                                      </p:to>
                                    </p:set>
                                    <p:animEffect transition="in" filter="wipe(left)">
                                      <p:cBhvr>
                                        <p:cTn id="27" dur="500"/>
                                        <p:tgtEl>
                                          <p:spTgt spid="901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7"/>
                                        </p:tgtEl>
                                        <p:attrNameLst>
                                          <p:attrName>style.visibility</p:attrName>
                                        </p:attrNameLst>
                                      </p:cBhvr>
                                      <p:to>
                                        <p:strVal val="visible"/>
                                      </p:to>
                                    </p:set>
                                    <p:animEffect transition="in" filter="wipe(left)">
                                      <p:cBhvr>
                                        <p:cTn id="32" dur="500"/>
                                        <p:tgtEl>
                                          <p:spTgt spid="1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0137"/>
                                        </p:tgtEl>
                                        <p:attrNameLst>
                                          <p:attrName>style.visibility</p:attrName>
                                        </p:attrNameLst>
                                      </p:cBhvr>
                                      <p:to>
                                        <p:strVal val="visible"/>
                                      </p:to>
                                    </p:set>
                                    <p:animEffect transition="in" filter="wipe(left)">
                                      <p:cBhvr>
                                        <p:cTn id="42" dur="500"/>
                                        <p:tgtEl>
                                          <p:spTgt spid="901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2"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righ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90136"/>
                                        </p:tgtEl>
                                        <p:attrNameLst>
                                          <p:attrName>style.visibility</p:attrName>
                                        </p:attrNameLst>
                                      </p:cBhvr>
                                      <p:to>
                                        <p:strVal val="visible"/>
                                      </p:to>
                                    </p:set>
                                    <p:animEffect transition="in" filter="wipe(right)">
                                      <p:cBhvr>
                                        <p:cTn id="57" dur="500"/>
                                        <p:tgtEl>
                                          <p:spTgt spid="9013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13"/>
                                        </p:tgtEl>
                                        <p:attrNameLst>
                                          <p:attrName>style.visibility</p:attrName>
                                        </p:attrNameLst>
                                      </p:cBhvr>
                                      <p:to>
                                        <p:strVal val="visible"/>
                                      </p:to>
                                    </p:set>
                                    <p:animEffect transition="in" filter="wipe(left)">
                                      <p:cBhvr>
                                        <p:cTn id="62" dur="500"/>
                                        <p:tgtEl>
                                          <p:spTgt spid="1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animEffect transition="in" filter="wipe(left)">
                                      <p:cBhvr>
                                        <p:cTn id="67"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45" grpId="0" animBg="1"/>
      <p:bldP spid="90139" grpId="0" animBg="1"/>
      <p:bldP spid="90137" grpId="0" animBg="1"/>
      <p:bldP spid="90136" grpId="0" animBg="1"/>
      <p:bldP spid="83" grpId="0"/>
      <p:bldP spid="107" grpId="0"/>
      <p:bldP spid="1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95" name="Text Box 1111"/>
          <p:cNvSpPr txBox="1">
            <a:spLocks noChangeArrowheads="1"/>
          </p:cNvSpPr>
          <p:nvPr/>
        </p:nvSpPr>
        <p:spPr bwMode="auto">
          <a:xfrm>
            <a:off x="587866" y="1204654"/>
            <a:ext cx="259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43096" name="Text Box 1112"/>
          <p:cNvSpPr txBox="1">
            <a:spLocks noChangeArrowheads="1"/>
          </p:cNvSpPr>
          <p:nvPr/>
        </p:nvSpPr>
        <p:spPr bwMode="auto">
          <a:xfrm>
            <a:off x="587867" y="1895215"/>
            <a:ext cx="56308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过程方程： </a:t>
            </a:r>
          </a:p>
        </p:txBody>
      </p:sp>
      <p:sp>
        <p:nvSpPr>
          <p:cNvPr id="43097" name="Text Box 1113"/>
          <p:cNvSpPr txBox="1">
            <a:spLocks noChangeArrowheads="1"/>
          </p:cNvSpPr>
          <p:nvPr/>
        </p:nvSpPr>
        <p:spPr bwMode="auto">
          <a:xfrm>
            <a:off x="587867" y="4561939"/>
            <a:ext cx="1322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功： </a:t>
            </a:r>
          </a:p>
        </p:txBody>
      </p:sp>
      <p:sp>
        <p:nvSpPr>
          <p:cNvPr id="43098" name="Text Box 1114"/>
          <p:cNvSpPr txBox="1">
            <a:spLocks noChangeArrowheads="1"/>
          </p:cNvSpPr>
          <p:nvPr/>
        </p:nvSpPr>
        <p:spPr bwMode="auto">
          <a:xfrm>
            <a:off x="587868" y="5709702"/>
            <a:ext cx="1535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热量： </a:t>
            </a:r>
          </a:p>
        </p:txBody>
      </p:sp>
      <p:sp>
        <p:nvSpPr>
          <p:cNvPr id="43099" name="Text Box 1115"/>
          <p:cNvSpPr txBox="1">
            <a:spLocks noChangeArrowheads="1"/>
          </p:cNvSpPr>
          <p:nvPr/>
        </p:nvSpPr>
        <p:spPr bwMode="auto">
          <a:xfrm>
            <a:off x="587868" y="3414177"/>
            <a:ext cx="2786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内能的增量：</a:t>
            </a:r>
          </a:p>
        </p:txBody>
      </p:sp>
      <mc:AlternateContent xmlns:mc="http://schemas.openxmlformats.org/markup-compatibility/2006" xmlns:a14="http://schemas.microsoft.com/office/drawing/2010/main">
        <mc:Choice Requires="a14">
          <p:sp>
            <p:nvSpPr>
              <p:cNvPr id="43100" name="Text Box 1116"/>
              <p:cNvSpPr txBox="1">
                <a:spLocks noChangeArrowheads="1"/>
              </p:cNvSpPr>
              <p:nvPr/>
            </p:nvSpPr>
            <p:spPr bwMode="auto">
              <a:xfrm>
                <a:off x="1805479" y="1204654"/>
                <a:ext cx="298729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恒量或</a:t>
                </a:r>
                <a14:m>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𝑇</m:t>
                    </m:r>
                    <m:r>
                      <a:rPr lang="en-US" altLang="zh-CN" sz="2800" i="1">
                        <a:solidFill>
                          <a:srgbClr val="0000FF"/>
                        </a:solidFill>
                        <a:latin typeface="Cambria Math" panose="02040503050406030204" pitchFamily="18" charset="0"/>
                      </a:rPr>
                      <m:t>=0</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43100" name="Text Box 1116"/>
              <p:cNvSpPr txBox="1">
                <a:spLocks noRot="1" noChangeAspect="1" noMove="1" noResize="1" noEditPoints="1" noAdjustHandles="1" noChangeArrowheads="1" noChangeShapeType="1" noTextEdit="1"/>
              </p:cNvSpPr>
              <p:nvPr/>
            </p:nvSpPr>
            <p:spPr bwMode="auto">
              <a:xfrm>
                <a:off x="1805479" y="1204654"/>
                <a:ext cx="2987291" cy="523220"/>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8" name="组合 37"/>
          <p:cNvGrpSpPr/>
          <p:nvPr/>
        </p:nvGrpSpPr>
        <p:grpSpPr>
          <a:xfrm>
            <a:off x="5643246" y="836355"/>
            <a:ext cx="4467906" cy="3383832"/>
            <a:chOff x="4149642" y="2053175"/>
            <a:chExt cx="4467906" cy="3383832"/>
          </a:xfrm>
        </p:grpSpPr>
        <p:sp>
          <p:nvSpPr>
            <p:cNvPr id="39" name="Line 60"/>
            <p:cNvSpPr>
              <a:spLocks noChangeShapeType="1"/>
            </p:cNvSpPr>
            <p:nvPr/>
          </p:nvSpPr>
          <p:spPr bwMode="auto">
            <a:xfrm>
              <a:off x="4425481" y="5036086"/>
              <a:ext cx="4178300"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 name="Line 61"/>
            <p:cNvSpPr>
              <a:spLocks noChangeShapeType="1"/>
            </p:cNvSpPr>
            <p:nvPr/>
          </p:nvSpPr>
          <p:spPr bwMode="auto">
            <a:xfrm flipV="1">
              <a:off x="4433418" y="2248436"/>
              <a:ext cx="0" cy="276860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1" name="Line 67"/>
            <p:cNvSpPr>
              <a:spLocks noChangeShapeType="1"/>
            </p:cNvSpPr>
            <p:nvPr/>
          </p:nvSpPr>
          <p:spPr bwMode="auto">
            <a:xfrm>
              <a:off x="7714781" y="2746911"/>
              <a:ext cx="0" cy="189865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2" name="Line 68"/>
            <p:cNvSpPr>
              <a:spLocks noChangeShapeType="1"/>
            </p:cNvSpPr>
            <p:nvPr/>
          </p:nvSpPr>
          <p:spPr bwMode="auto">
            <a:xfrm rot="16200000">
              <a:off x="6089181" y="2943761"/>
              <a:ext cx="0" cy="3314700"/>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Freeform 70"/>
            <p:cNvSpPr>
              <a:spLocks/>
            </p:cNvSpPr>
            <p:nvPr/>
          </p:nvSpPr>
          <p:spPr bwMode="auto">
            <a:xfrm>
              <a:off x="5208118" y="2756436"/>
              <a:ext cx="2516188" cy="1854200"/>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71"/>
            <p:cNvSpPr>
              <a:spLocks noChangeShapeType="1"/>
            </p:cNvSpPr>
            <p:nvPr/>
          </p:nvSpPr>
          <p:spPr bwMode="auto">
            <a:xfrm>
              <a:off x="7714781" y="4583650"/>
              <a:ext cx="0" cy="396875"/>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72"/>
            <p:cNvSpPr>
              <a:spLocks noChangeShapeType="1"/>
            </p:cNvSpPr>
            <p:nvPr/>
          </p:nvSpPr>
          <p:spPr bwMode="auto">
            <a:xfrm rot="16200000">
              <a:off x="4826325" y="2430206"/>
              <a:ext cx="0" cy="68738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73"/>
            <p:cNvSpPr>
              <a:spLocks noChangeShapeType="1"/>
            </p:cNvSpPr>
            <p:nvPr/>
          </p:nvSpPr>
          <p:spPr bwMode="auto">
            <a:xfrm rot="5400000">
              <a:off x="6487643" y="1519774"/>
              <a:ext cx="0" cy="25146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Line 74"/>
            <p:cNvSpPr>
              <a:spLocks noChangeShapeType="1"/>
            </p:cNvSpPr>
            <p:nvPr/>
          </p:nvSpPr>
          <p:spPr bwMode="auto">
            <a:xfrm>
              <a:off x="5200181" y="2808825"/>
              <a:ext cx="0" cy="2243137"/>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Text Box 75"/>
            <p:cNvSpPr txBox="1">
              <a:spLocks noChangeArrowheads="1"/>
            </p:cNvSpPr>
            <p:nvPr/>
          </p:nvSpPr>
          <p:spPr bwMode="auto">
            <a:xfrm>
              <a:off x="4981106" y="2286537"/>
              <a:ext cx="647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p>
          </p:txBody>
        </p:sp>
        <p:sp>
          <p:nvSpPr>
            <p:cNvPr id="49" name="Text Box 76"/>
            <p:cNvSpPr txBox="1">
              <a:spLocks noChangeArrowheads="1"/>
            </p:cNvSpPr>
            <p:nvPr/>
          </p:nvSpPr>
          <p:spPr bwMode="auto">
            <a:xfrm>
              <a:off x="7729068" y="42375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p>
          </p:txBody>
        </p:sp>
        <p:sp>
          <p:nvSpPr>
            <p:cNvPr id="50" name="Text Box 77"/>
            <p:cNvSpPr txBox="1">
              <a:spLocks noChangeArrowheads="1"/>
            </p:cNvSpPr>
            <p:nvPr/>
          </p:nvSpPr>
          <p:spPr bwMode="auto">
            <a:xfrm>
              <a:off x="7708431" y="2421474"/>
              <a:ext cx="647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3</a:t>
              </a:r>
            </a:p>
          </p:txBody>
        </p:sp>
        <p:sp>
          <p:nvSpPr>
            <p:cNvPr id="51" name="Text Box 80"/>
            <p:cNvSpPr txBox="1">
              <a:spLocks noChangeArrowheads="1"/>
            </p:cNvSpPr>
            <p:nvPr/>
          </p:nvSpPr>
          <p:spPr bwMode="auto">
            <a:xfrm>
              <a:off x="5430368" y="3578762"/>
              <a:ext cx="1606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等温 </a:t>
              </a:r>
            </a:p>
          </p:txBody>
        </p:sp>
        <p:sp>
          <p:nvSpPr>
            <p:cNvPr id="52" name="Text Box 81"/>
            <p:cNvSpPr txBox="1">
              <a:spLocks noChangeArrowheads="1"/>
            </p:cNvSpPr>
            <p:nvPr/>
          </p:nvSpPr>
          <p:spPr bwMode="auto">
            <a:xfrm>
              <a:off x="7741769" y="2942175"/>
              <a:ext cx="85566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等体</a:t>
              </a:r>
            </a:p>
          </p:txBody>
        </p:sp>
        <p:sp>
          <p:nvSpPr>
            <p:cNvPr id="53" name="Text Box 82"/>
            <p:cNvSpPr txBox="1">
              <a:spLocks noChangeArrowheads="1"/>
            </p:cNvSpPr>
            <p:nvPr/>
          </p:nvSpPr>
          <p:spPr bwMode="auto">
            <a:xfrm>
              <a:off x="5700243" y="2053175"/>
              <a:ext cx="1595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等压</a:t>
              </a:r>
            </a:p>
          </p:txBody>
        </p:sp>
        <mc:AlternateContent xmlns:mc="http://schemas.openxmlformats.org/markup-compatibility/2006" xmlns:a14="http://schemas.microsoft.com/office/drawing/2010/main">
          <mc:Choice Requires="a14">
            <p:sp>
              <p:nvSpPr>
                <p:cNvPr id="54" name="文本框 53"/>
                <p:cNvSpPr txBox="1"/>
                <p:nvPr/>
              </p:nvSpPr>
              <p:spPr>
                <a:xfrm>
                  <a:off x="4540256" y="209978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4540256" y="209978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8282328" y="452625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282328" y="4526259"/>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4149642" y="500612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4149642" y="5006120"/>
                  <a:ext cx="350224"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7" name="矩形 56"/>
              <p:cNvSpPr/>
              <p:nvPr/>
            </p:nvSpPr>
            <p:spPr>
              <a:xfrm>
                <a:off x="1805479" y="2617932"/>
                <a:ext cx="1728935"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恒量</a:t>
                </a:r>
              </a:p>
            </p:txBody>
          </p:sp>
        </mc:Choice>
        <mc:Fallback xmlns="">
          <p:sp>
            <p:nvSpPr>
              <p:cNvPr id="57" name="矩形 56"/>
              <p:cNvSpPr>
                <a:spLocks noRot="1" noChangeAspect="1" noMove="1" noResize="1" noEditPoints="1" noAdjustHandles="1" noChangeArrowheads="1" noChangeShapeType="1" noTextEdit="1"/>
              </p:cNvSpPr>
              <p:nvPr/>
            </p:nvSpPr>
            <p:spPr>
              <a:xfrm>
                <a:off x="1805479" y="2617932"/>
                <a:ext cx="1728935" cy="523220"/>
              </a:xfrm>
              <a:prstGeom prst="rect">
                <a:avLst/>
              </a:prstGeom>
              <a:blipFill>
                <a:blip r:embed="rId7"/>
                <a:stretch>
                  <a:fillRect t="-11628" r="-5986"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279541" y="4285331"/>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1279541" y="4285331"/>
                <a:ext cx="2208873" cy="111209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2887663" y="3463430"/>
                <a:ext cx="1217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𝐸</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0</m:t>
                      </m:r>
                    </m:oMath>
                  </m:oMathPara>
                </a14:m>
                <a:endParaRPr lang="zh-CN" altLang="en-US" sz="2800" i="1" dirty="0">
                  <a:solidFill>
                    <a:srgbClr val="FF0000"/>
                  </a:solidFill>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2887663" y="3463430"/>
                <a:ext cx="12170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403299" y="4285331"/>
                <a:ext cx="31303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403299" y="4285331"/>
                <a:ext cx="3130344" cy="111209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346228" y="4337678"/>
                <a:ext cx="247311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i="1">
                          <a:solidFill>
                            <a:srgbClr val="FF0000"/>
                          </a:solidFill>
                          <a:latin typeface="Cambria Math" panose="02040503050406030204" pitchFamily="18" charset="0"/>
                        </a:rPr>
                        <m:t>𝑅𝑇</m:t>
                      </m:r>
                      <m:func>
                        <m:funcPr>
                          <m:ctrlPr>
                            <a:rPr lang="en-US" altLang="zh-CN" sz="2800" i="1" smtClean="0">
                              <a:solidFill>
                                <a:srgbClr val="FF0000"/>
                              </a:solidFill>
                              <a:latin typeface="Cambria Math" panose="02040503050406030204" pitchFamily="18" charset="0"/>
                            </a:rPr>
                          </m:ctrlPr>
                        </m:funcPr>
                        <m:fName>
                          <m:r>
                            <m:rPr>
                              <m:sty m:val="p"/>
                            </m:rPr>
                            <a:rPr lang="en-US" altLang="zh-CN" sz="2800" i="0" smtClean="0">
                              <a:solidFill>
                                <a:srgbClr val="FF0000"/>
                              </a:solidFill>
                              <a:latin typeface="Cambria Math" panose="02040503050406030204" pitchFamily="18" charset="0"/>
                            </a:rPr>
                            <m:t>ln</m:t>
                          </m:r>
                        </m:fName>
                        <m:e>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6346228" y="4337678"/>
                <a:ext cx="2473113" cy="97174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805480" y="5524986"/>
                <a:ext cx="3826945"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zh-CN" altLang="en-US" sz="2800" i="1">
                              <a:solidFill>
                                <a:srgbClr val="FF0000"/>
                              </a:solidFill>
                              <a:latin typeface="Cambria Math" panose="02040503050406030204" pitchFamily="18" charset="0"/>
                              <a:ea typeface="Cambria Math" panose="02040503050406030204" pitchFamily="18" charset="0"/>
                            </a:rPr>
                            <m:t>吸</m:t>
                          </m:r>
                        </m:sub>
                      </m:sSub>
                      <m:r>
                        <a:rPr lang="zh-CN" altLang="en-US" sz="280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𝐴</m:t>
                      </m:r>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r>
                        <a:rPr lang="en-US" altLang="zh-CN" sz="2800" i="1">
                          <a:solidFill>
                            <a:srgbClr val="FF0000"/>
                          </a:solidFill>
                          <a:latin typeface="Cambria Math" panose="02040503050406030204" pitchFamily="18" charset="0"/>
                        </a:rPr>
                        <m:t>𝑅𝑇</m:t>
                      </m:r>
                      <m:func>
                        <m:funcPr>
                          <m:ctrlPr>
                            <a:rPr lang="en-US" altLang="zh-CN" sz="2800" i="1">
                              <a:solidFill>
                                <a:srgbClr val="FF0000"/>
                              </a:solidFill>
                              <a:latin typeface="Cambria Math" panose="02040503050406030204" pitchFamily="18" charset="0"/>
                            </a:rPr>
                          </m:ctrlPr>
                        </m:funcPr>
                        <m:fName>
                          <m:r>
                            <m:rPr>
                              <m:sty m:val="p"/>
                            </m:rPr>
                            <a:rPr lang="en-US" altLang="zh-CN" sz="2800">
                              <a:solidFill>
                                <a:srgbClr val="FF0000"/>
                              </a:solidFill>
                              <a:latin typeface="Cambria Math" panose="02040503050406030204" pitchFamily="18" charset="0"/>
                            </a:rPr>
                            <m:t>ln</m:t>
                          </m:r>
                        </m:fName>
                        <m:e>
                          <m:f>
                            <m:fPr>
                              <m:ctrlPr>
                                <a:rPr lang="en-US" altLang="zh-CN" sz="2800" i="1">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solidFill>
                    <a:srgbClr val="FF0000"/>
                  </a:solidFill>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1805480" y="5524986"/>
                <a:ext cx="3826945" cy="87940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613114" y="5465754"/>
                <a:ext cx="2108461"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𝑃</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func>
                        <m:funcPr>
                          <m:ctrlPr>
                            <a:rPr lang="en-US" altLang="zh-CN" sz="2800" i="1" smtClean="0">
                              <a:solidFill>
                                <a:srgbClr val="FF0000"/>
                              </a:solidFill>
                              <a:latin typeface="Cambria Math" panose="02040503050406030204" pitchFamily="18" charset="0"/>
                            </a:rPr>
                          </m:ctrlPr>
                        </m:funcPr>
                        <m:fName>
                          <m:r>
                            <m:rPr>
                              <m:sty m:val="p"/>
                            </m:rPr>
                            <a:rPr lang="en-US" altLang="zh-CN" sz="2800" i="0" smtClean="0">
                              <a:solidFill>
                                <a:srgbClr val="FF0000"/>
                              </a:solidFill>
                              <a:latin typeface="Cambria Math" panose="02040503050406030204" pitchFamily="18" charset="0"/>
                            </a:rPr>
                            <m:t>ln</m:t>
                          </m:r>
                        </m:fName>
                        <m:e>
                          <m:f>
                            <m:fPr>
                              <m:ctrlPr>
                                <a:rPr lang="en-US" altLang="zh-CN" sz="2800" i="1" smtClean="0">
                                  <a:solidFill>
                                    <a:srgbClr val="FF0000"/>
                                  </a:solidFill>
                                  <a:latin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e>
                      </m:func>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613114" y="5465754"/>
                <a:ext cx="2108461" cy="969433"/>
              </a:xfrm>
              <a:prstGeom prst="rect">
                <a:avLst/>
              </a:prstGeom>
              <a:blipFill>
                <a:blip r:embed="rId13"/>
                <a:stretch>
                  <a:fillRect/>
                </a:stretch>
              </a:blipFill>
            </p:spPr>
            <p:txBody>
              <a:bodyPr/>
              <a:lstStyle/>
              <a:p>
                <a:r>
                  <a:rPr lang="zh-CN" altLang="en-US">
                    <a:noFill/>
                  </a:rPr>
                  <a:t> </a:t>
                </a:r>
              </a:p>
            </p:txBody>
          </p:sp>
        </mc:Fallback>
      </mc:AlternateContent>
      <p:sp>
        <p:nvSpPr>
          <p:cNvPr id="36" name="Text Box 44"/>
          <p:cNvSpPr txBox="1">
            <a:spLocks noChangeArrowheads="1"/>
          </p:cNvSpPr>
          <p:nvPr/>
        </p:nvSpPr>
        <p:spPr bwMode="auto">
          <a:xfrm>
            <a:off x="581899" y="429138"/>
            <a:ext cx="279203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6600CC"/>
                </a:solidFill>
                <a:ea typeface="微软雅黑" panose="020B0503020204020204" pitchFamily="34" charset="-122"/>
                <a:cs typeface="Times New Roman" panose="02020603050405020304" pitchFamily="18" charset="0"/>
              </a:rPr>
              <a:t>三、等温过程  </a:t>
            </a:r>
          </a:p>
        </p:txBody>
      </p:sp>
    </p:spTree>
    <p:extLst>
      <p:ext uri="{BB962C8B-B14F-4D97-AF65-F5344CB8AC3E}">
        <p14:creationId xmlns:p14="http://schemas.microsoft.com/office/powerpoint/2010/main" val="425582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left)">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95"/>
                                        </p:tgtEl>
                                        <p:attrNameLst>
                                          <p:attrName>style.visibility</p:attrName>
                                        </p:attrNameLst>
                                      </p:cBhvr>
                                      <p:to>
                                        <p:strVal val="visible"/>
                                      </p:to>
                                    </p:set>
                                    <p:animEffect transition="in" filter="wipe(left)">
                                      <p:cBhvr>
                                        <p:cTn id="12" dur="500"/>
                                        <p:tgtEl>
                                          <p:spTgt spid="430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3100"/>
                                        </p:tgtEl>
                                        <p:attrNameLst>
                                          <p:attrName>style.visibility</p:attrName>
                                        </p:attrNameLst>
                                      </p:cBhvr>
                                      <p:to>
                                        <p:strVal val="visible"/>
                                      </p:to>
                                    </p:set>
                                    <p:animEffect transition="in" filter="wipe(left)">
                                      <p:cBhvr>
                                        <p:cTn id="17" dur="500"/>
                                        <p:tgtEl>
                                          <p:spTgt spid="4310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096"/>
                                        </p:tgtEl>
                                        <p:attrNameLst>
                                          <p:attrName>style.visibility</p:attrName>
                                        </p:attrNameLst>
                                      </p:cBhvr>
                                      <p:to>
                                        <p:strVal val="visible"/>
                                      </p:to>
                                    </p:set>
                                    <p:animEffect transition="in" filter="wipe(left)">
                                      <p:cBhvr>
                                        <p:cTn id="22" dur="500"/>
                                        <p:tgtEl>
                                          <p:spTgt spid="4309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99"/>
                                        </p:tgtEl>
                                        <p:attrNameLst>
                                          <p:attrName>style.visibility</p:attrName>
                                        </p:attrNameLst>
                                      </p:cBhvr>
                                      <p:to>
                                        <p:strVal val="visible"/>
                                      </p:to>
                                    </p:set>
                                    <p:animEffect transition="in" filter="wipe(left)">
                                      <p:cBhvr>
                                        <p:cTn id="32" dur="500"/>
                                        <p:tgtEl>
                                          <p:spTgt spid="4309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wipe(left)">
                                      <p:cBhvr>
                                        <p:cTn id="37" dur="500"/>
                                        <p:tgtEl>
                                          <p:spTgt spid="5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097"/>
                                        </p:tgtEl>
                                        <p:attrNameLst>
                                          <p:attrName>style.visibility</p:attrName>
                                        </p:attrNameLst>
                                      </p:cBhvr>
                                      <p:to>
                                        <p:strVal val="visible"/>
                                      </p:to>
                                    </p:set>
                                    <p:animEffect transition="in" filter="wipe(left)">
                                      <p:cBhvr>
                                        <p:cTn id="42" dur="500"/>
                                        <p:tgtEl>
                                          <p:spTgt spid="4309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left)">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2"/>
                                        </p:tgtEl>
                                        <p:attrNameLst>
                                          <p:attrName>style.visibility</p:attrName>
                                        </p:attrNameLst>
                                      </p:cBhvr>
                                      <p:to>
                                        <p:strVal val="visible"/>
                                      </p:to>
                                    </p:set>
                                    <p:animEffect transition="in" filter="wipe(left)">
                                      <p:cBhvr>
                                        <p:cTn id="57" dur="500"/>
                                        <p:tgtEl>
                                          <p:spTgt spid="6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3098"/>
                                        </p:tgtEl>
                                        <p:attrNameLst>
                                          <p:attrName>style.visibility</p:attrName>
                                        </p:attrNameLst>
                                      </p:cBhvr>
                                      <p:to>
                                        <p:strVal val="visible"/>
                                      </p:to>
                                    </p:set>
                                    <p:animEffect transition="in" filter="wipe(left)">
                                      <p:cBhvr>
                                        <p:cTn id="62" dur="500"/>
                                        <p:tgtEl>
                                          <p:spTgt spid="4309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left)">
                                      <p:cBhvr>
                                        <p:cTn id="67" dur="500"/>
                                        <p:tgtEl>
                                          <p:spTgt spid="6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4"/>
                                        </p:tgtEl>
                                        <p:attrNameLst>
                                          <p:attrName>style.visibility</p:attrName>
                                        </p:attrNameLst>
                                      </p:cBhvr>
                                      <p:to>
                                        <p:strVal val="visible"/>
                                      </p:to>
                                    </p:set>
                                    <p:animEffect transition="in" filter="wipe(left)">
                                      <p:cBhvr>
                                        <p:cTn id="7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95" grpId="0"/>
      <p:bldP spid="43096" grpId="0"/>
      <p:bldP spid="43097" grpId="0"/>
      <p:bldP spid="43098" grpId="0"/>
      <p:bldP spid="43099" grpId="0"/>
      <p:bldP spid="43100" grpId="0"/>
      <p:bldP spid="57" grpId="0"/>
      <p:bldP spid="58" grpId="0"/>
      <p:bldP spid="59" grpId="0"/>
      <p:bldP spid="60" grpId="0"/>
      <p:bldP spid="62" grpId="0"/>
      <p:bldP spid="63" grpId="0"/>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功 热量 内能 热力学第一定律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5635287" cy="640991"/>
            <a:chOff x="2715904" y="3066480"/>
            <a:chExt cx="5635287" cy="640991"/>
          </a:xfrm>
        </p:grpSpPr>
        <p:sp>
          <p:nvSpPr>
            <p:cNvPr id="13" name="文本框 12"/>
            <p:cNvSpPr txBox="1"/>
            <p:nvPr/>
          </p:nvSpPr>
          <p:spPr>
            <a:xfrm>
              <a:off x="2715904" y="3066480"/>
              <a:ext cx="563528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准静态过程中的功和热量的计算</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理想气体的摩尔热容</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7448055" cy="639154"/>
            <a:chOff x="5371789" y="5275906"/>
            <a:chExt cx="7448055" cy="639154"/>
          </a:xfrm>
        </p:grpSpPr>
        <p:sp>
          <p:nvSpPr>
            <p:cNvPr id="19" name="文本框 18"/>
            <p:cNvSpPr txBox="1"/>
            <p:nvPr/>
          </p:nvSpPr>
          <p:spPr>
            <a:xfrm>
              <a:off x="5371789" y="5275906"/>
              <a:ext cx="74480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热力学第一定律对于理想气体等值过程的应用</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绝热过程</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67159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4278" name="Oval 39"/>
              <p:cNvSpPr>
                <a:spLocks noChangeArrowheads="1"/>
              </p:cNvSpPr>
              <p:nvPr/>
            </p:nvSpPr>
            <p:spPr bwMode="auto">
              <a:xfrm>
                <a:off x="6423629" y="4034049"/>
                <a:ext cx="685800" cy="685800"/>
              </a:xfrm>
              <a:prstGeom prst="ellipse">
                <a:avLst/>
              </a:prstGeom>
              <a:solidFill>
                <a:srgbClr val="FFCCFF"/>
              </a:solidFill>
              <a:ln w="12700">
                <a:solidFill>
                  <a:srgbClr val="D6009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4278" name="Oval 39"/>
              <p:cNvSpPr>
                <a:spLocks noRot="1" noChangeAspect="1" noMove="1" noResize="1" noEditPoints="1" noAdjustHandles="1" noChangeArrowheads="1" noChangeShapeType="1" noTextEdit="1"/>
              </p:cNvSpPr>
              <p:nvPr/>
            </p:nvSpPr>
            <p:spPr bwMode="auto">
              <a:xfrm>
                <a:off x="6423629" y="4034049"/>
                <a:ext cx="685800" cy="685800"/>
              </a:xfrm>
              <a:prstGeom prst="ellipse">
                <a:avLst/>
              </a:prstGeom>
              <a:blipFill>
                <a:blip r:embed="rId3"/>
                <a:stretch>
                  <a:fillRect/>
                </a:stretch>
              </a:blipFill>
              <a:ln w="12700">
                <a:solidFill>
                  <a:srgbClr val="D60093"/>
                </a:solidFill>
                <a:round/>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276" name="Oval 42"/>
              <p:cNvSpPr>
                <a:spLocks noChangeArrowheads="1"/>
              </p:cNvSpPr>
              <p:nvPr/>
            </p:nvSpPr>
            <p:spPr bwMode="auto">
              <a:xfrm>
                <a:off x="2080229" y="3957849"/>
                <a:ext cx="685800" cy="685800"/>
              </a:xfrm>
              <a:prstGeom prst="ellipse">
                <a:avLst/>
              </a:prstGeom>
              <a:solidFill>
                <a:srgbClr val="FFCC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94276" name="Oval 42"/>
              <p:cNvSpPr>
                <a:spLocks noRot="1" noChangeAspect="1" noMove="1" noResize="1" noEditPoints="1" noAdjustHandles="1" noChangeArrowheads="1" noChangeShapeType="1" noTextEdit="1"/>
              </p:cNvSpPr>
              <p:nvPr/>
            </p:nvSpPr>
            <p:spPr bwMode="auto">
              <a:xfrm>
                <a:off x="2080229" y="3957849"/>
                <a:ext cx="685800" cy="685800"/>
              </a:xfrm>
              <a:prstGeom prst="ellipse">
                <a:avLst/>
              </a:prstGeom>
              <a:blipFill>
                <a:blip r:embed="rId4"/>
                <a:stretch>
                  <a:fillRect/>
                </a:stretch>
              </a:blipFill>
              <a:ln w="9525">
                <a:solidFill>
                  <a:schemeClr val="tx1"/>
                </a:solidFill>
                <a:round/>
                <a:headEnd/>
                <a:tailEnd/>
              </a:ln>
            </p:spPr>
            <p:txBody>
              <a:bodyPr/>
              <a:lstStyle/>
              <a:p>
                <a:r>
                  <a:rPr lang="zh-CN" altLang="en-US">
                    <a:noFill/>
                  </a:rPr>
                  <a:t> </a:t>
                </a:r>
              </a:p>
            </p:txBody>
          </p:sp>
        </mc:Fallback>
      </mc:AlternateContent>
      <p:sp>
        <p:nvSpPr>
          <p:cNvPr id="94226" name="AutoShape 97"/>
          <p:cNvSpPr>
            <a:spLocks noChangeArrowheads="1"/>
          </p:cNvSpPr>
          <p:nvPr/>
        </p:nvSpPr>
        <p:spPr bwMode="auto">
          <a:xfrm>
            <a:off x="1242029" y="4186445"/>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25" name="AutoShape 101"/>
          <p:cNvSpPr>
            <a:spLocks noChangeArrowheads="1"/>
          </p:cNvSpPr>
          <p:nvPr/>
        </p:nvSpPr>
        <p:spPr bwMode="auto">
          <a:xfrm>
            <a:off x="5661629" y="4262645"/>
            <a:ext cx="838200" cy="228600"/>
          </a:xfrm>
          <a:prstGeom prst="leftArrow">
            <a:avLst>
              <a:gd name="adj1" fmla="val 50000"/>
              <a:gd name="adj2" fmla="val 110764"/>
            </a:avLst>
          </a:prstGeom>
          <a:solidFill>
            <a:srgbClr val="CCFFFF"/>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8" name="Group 102"/>
          <p:cNvGrpSpPr>
            <a:grpSpLocks/>
          </p:cNvGrpSpPr>
          <p:nvPr/>
        </p:nvGrpSpPr>
        <p:grpSpPr bwMode="auto">
          <a:xfrm>
            <a:off x="2689829" y="4110246"/>
            <a:ext cx="1828800" cy="523875"/>
            <a:chOff x="1632" y="2784"/>
            <a:chExt cx="1152" cy="330"/>
          </a:xfrm>
        </p:grpSpPr>
        <mc:AlternateContent xmlns:mc="http://schemas.openxmlformats.org/markup-compatibility/2006" xmlns:a14="http://schemas.microsoft.com/office/drawing/2010/main">
          <mc:Choice Requires="a14">
            <p:sp>
              <p:nvSpPr>
                <p:cNvPr id="94222" name="Text Box 103"/>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4222" name="Text Box 103"/>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5"/>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94223" name="AutoShape 104"/>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9" name="Group 105"/>
          <p:cNvGrpSpPr>
            <a:grpSpLocks/>
          </p:cNvGrpSpPr>
          <p:nvPr/>
        </p:nvGrpSpPr>
        <p:grpSpPr bwMode="auto">
          <a:xfrm>
            <a:off x="7033229" y="4038813"/>
            <a:ext cx="1676400" cy="528637"/>
            <a:chOff x="4272" y="2400"/>
            <a:chExt cx="1056" cy="333"/>
          </a:xfrm>
        </p:grpSpPr>
        <mc:AlternateContent xmlns:mc="http://schemas.openxmlformats.org/markup-compatibility/2006" xmlns:a14="http://schemas.microsoft.com/office/drawing/2010/main">
          <mc:Choice Requires="a14">
            <p:sp>
              <p:nvSpPr>
                <p:cNvPr id="94220" name="Text Box 106"/>
                <p:cNvSpPr txBox="1">
                  <a:spLocks noChangeArrowheads="1"/>
                </p:cNvSpPr>
                <p:nvPr/>
              </p:nvSpPr>
              <p:spPr bwMode="auto">
                <a:xfrm>
                  <a:off x="4896" y="2400"/>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94220" name="Text Box 106"/>
                <p:cNvSpPr txBox="1">
                  <a:spLocks noRot="1" noChangeAspect="1" noMove="1" noResize="1" noEditPoints="1" noAdjustHandles="1" noChangeArrowheads="1" noChangeShapeType="1" noTextEdit="1"/>
                </p:cNvSpPr>
                <p:nvPr/>
              </p:nvSpPr>
              <p:spPr bwMode="auto">
                <a:xfrm>
                  <a:off x="4896" y="2400"/>
                  <a:ext cx="432" cy="333"/>
                </a:xfrm>
                <a:prstGeom prst="rect">
                  <a:avLst/>
                </a:prstGeom>
                <a:blipFill>
                  <a:blip r:embed="rId6"/>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94221" name="AutoShape 107"/>
            <p:cNvSpPr>
              <a:spLocks noChangeArrowheads="1"/>
            </p:cNvSpPr>
            <p:nvPr/>
          </p:nvSpPr>
          <p:spPr bwMode="auto">
            <a:xfrm>
              <a:off x="4272" y="2544"/>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sp>
        <p:nvSpPr>
          <p:cNvPr id="71" name="Rectangle 88"/>
          <p:cNvSpPr>
            <a:spLocks noChangeArrowheads="1"/>
          </p:cNvSpPr>
          <p:nvPr/>
        </p:nvSpPr>
        <p:spPr bwMode="auto">
          <a:xfrm>
            <a:off x="618137" y="4727313"/>
            <a:ext cx="9485804" cy="1708160"/>
          </a:xfrm>
          <a:prstGeom prst="rect">
            <a:avLst/>
          </a:prstGeom>
          <a:noFill/>
          <a:ln w="9525">
            <a:noFill/>
            <a:miter lim="800000"/>
            <a:headEnd/>
            <a:tailEnd/>
          </a:ln>
        </p:spPr>
        <p:txBody>
          <a:bodyPr wrap="square">
            <a:spAutoFit/>
          </a:bodyPr>
          <a:lstStyle/>
          <a:p>
            <a:pPr algn="just" eaLnBrk="1" hangingPunct="1">
              <a:lnSpc>
                <a:spcPct val="125000"/>
              </a:lnSpc>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物理意义：在等温膨胀过程中，理想气体吸收的热量全部用来对外作功；在等温压缩中，外界对气体所做的功都转化为气体向外界释放的热量。</a:t>
            </a:r>
          </a:p>
        </p:txBody>
      </p:sp>
      <p:grpSp>
        <p:nvGrpSpPr>
          <p:cNvPr id="3" name="组合 2"/>
          <p:cNvGrpSpPr/>
          <p:nvPr/>
        </p:nvGrpSpPr>
        <p:grpSpPr>
          <a:xfrm>
            <a:off x="4956779" y="659183"/>
            <a:ext cx="3697287" cy="3105150"/>
            <a:chOff x="4956779" y="1125527"/>
            <a:chExt cx="3697287" cy="3105150"/>
          </a:xfrm>
        </p:grpSpPr>
        <p:grpSp>
          <p:nvGrpSpPr>
            <p:cNvPr id="5" name="Group 71"/>
            <p:cNvGrpSpPr>
              <a:grpSpLocks/>
            </p:cNvGrpSpPr>
            <p:nvPr/>
          </p:nvGrpSpPr>
          <p:grpSpPr bwMode="auto">
            <a:xfrm>
              <a:off x="4956779" y="1125527"/>
              <a:ext cx="3657600" cy="3105150"/>
              <a:chOff x="3072" y="1500"/>
              <a:chExt cx="2304" cy="1956"/>
            </a:xfrm>
          </p:grpSpPr>
          <p:sp>
            <p:nvSpPr>
              <p:cNvPr id="94228" name="Rectangle 72"/>
              <p:cNvSpPr>
                <a:spLocks noChangeArrowheads="1"/>
              </p:cNvSpPr>
              <p:nvPr/>
            </p:nvSpPr>
            <p:spPr bwMode="auto">
              <a:xfrm>
                <a:off x="3072" y="1500"/>
                <a:ext cx="2304" cy="195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29" name="Arc 73"/>
              <p:cNvSpPr>
                <a:spLocks/>
              </p:cNvSpPr>
              <p:nvPr/>
            </p:nvSpPr>
            <p:spPr bwMode="auto">
              <a:xfrm flipH="1" flipV="1">
                <a:off x="3809" y="2038"/>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0" name="Line 74"/>
              <p:cNvSpPr>
                <a:spLocks noChangeShapeType="1"/>
              </p:cNvSpPr>
              <p:nvPr/>
            </p:nvSpPr>
            <p:spPr bwMode="auto">
              <a:xfrm>
                <a:off x="4191" y="3190"/>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1" name="Line 75"/>
              <p:cNvSpPr>
                <a:spLocks noChangeShapeType="1"/>
              </p:cNvSpPr>
              <p:nvPr/>
            </p:nvSpPr>
            <p:spPr bwMode="auto">
              <a:xfrm>
                <a:off x="4823" y="2791"/>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2" name="Line 76"/>
              <p:cNvSpPr>
                <a:spLocks noChangeShapeType="1"/>
              </p:cNvSpPr>
              <p:nvPr/>
            </p:nvSpPr>
            <p:spPr bwMode="auto">
              <a:xfrm flipH="1">
                <a:off x="3463" y="2162"/>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3" name="Line 77"/>
              <p:cNvSpPr>
                <a:spLocks noChangeShapeType="1"/>
              </p:cNvSpPr>
              <p:nvPr/>
            </p:nvSpPr>
            <p:spPr bwMode="auto">
              <a:xfrm>
                <a:off x="3441" y="3146"/>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4" name="Line 78"/>
              <p:cNvSpPr>
                <a:spLocks noChangeShapeType="1"/>
              </p:cNvSpPr>
              <p:nvPr/>
            </p:nvSpPr>
            <p:spPr bwMode="auto">
              <a:xfrm flipV="1">
                <a:off x="3466" y="1860"/>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5" name="Line 79"/>
              <p:cNvSpPr>
                <a:spLocks noChangeShapeType="1"/>
              </p:cNvSpPr>
              <p:nvPr/>
            </p:nvSpPr>
            <p:spPr bwMode="auto">
              <a:xfrm>
                <a:off x="3809" y="2171"/>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7" name="Text Box 81"/>
              <p:cNvSpPr txBox="1">
                <a:spLocks noChangeArrowheads="1"/>
              </p:cNvSpPr>
              <p:nvPr/>
            </p:nvSpPr>
            <p:spPr bwMode="auto">
              <a:xfrm>
                <a:off x="4815" y="2647"/>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1</a:t>
                </a:r>
                <a:endParaRPr lang="en-US" altLang="zh-CN" sz="2800" dirty="0">
                  <a:solidFill>
                    <a:srgbClr val="A50021"/>
                  </a:solidFill>
                  <a:ea typeface="微软雅黑" panose="020B0503020204020204" pitchFamily="34" charset="-122"/>
                  <a:cs typeface="Times New Roman" panose="02020603050405020304" pitchFamily="18" charset="0"/>
                </a:endParaRPr>
              </a:p>
            </p:txBody>
          </p:sp>
          <p:sp>
            <p:nvSpPr>
              <p:cNvPr id="94238" name="Text Box 82"/>
              <p:cNvSpPr txBox="1">
                <a:spLocks noChangeArrowheads="1"/>
              </p:cNvSpPr>
              <p:nvPr/>
            </p:nvSpPr>
            <p:spPr bwMode="auto">
              <a:xfrm>
                <a:off x="3707" y="1855"/>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p:sp>
            <p:nvSpPr>
              <p:cNvPr id="94248" name="Freeform 92" descr="浅色下对角线"/>
              <p:cNvSpPr>
                <a:spLocks/>
              </p:cNvSpPr>
              <p:nvPr/>
            </p:nvSpPr>
            <p:spPr bwMode="auto">
              <a:xfrm>
                <a:off x="3819" y="2215"/>
                <a:ext cx="1015" cy="926"/>
              </a:xfrm>
              <a:custGeom>
                <a:avLst/>
                <a:gdLst>
                  <a:gd name="T0" fmla="*/ 7 w 1015"/>
                  <a:gd name="T1" fmla="*/ 926 h 926"/>
                  <a:gd name="T2" fmla="*/ 0 w 1015"/>
                  <a:gd name="T3" fmla="*/ 0 h 926"/>
                  <a:gd name="T4" fmla="*/ 76 w 1015"/>
                  <a:gd name="T5" fmla="*/ 171 h 926"/>
                  <a:gd name="T6" fmla="*/ 220 w 1015"/>
                  <a:gd name="T7" fmla="*/ 302 h 926"/>
                  <a:gd name="T8" fmla="*/ 384 w 1015"/>
                  <a:gd name="T9" fmla="*/ 411 h 926"/>
                  <a:gd name="T10" fmla="*/ 563 w 1015"/>
                  <a:gd name="T11" fmla="*/ 494 h 926"/>
                  <a:gd name="T12" fmla="*/ 823 w 1015"/>
                  <a:gd name="T13" fmla="*/ 569 h 926"/>
                  <a:gd name="T14" fmla="*/ 1002 w 1015"/>
                  <a:gd name="T15" fmla="*/ 603 h 926"/>
                  <a:gd name="T16" fmla="*/ 995 w 1015"/>
                  <a:gd name="T17" fmla="*/ 905 h 926"/>
                  <a:gd name="T18" fmla="*/ 1015 w 1015"/>
                  <a:gd name="T19" fmla="*/ 926 h 926"/>
                  <a:gd name="T20" fmla="*/ 7 w 1015"/>
                  <a:gd name="T21" fmla="*/ 926 h 92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15"/>
                  <a:gd name="T34" fmla="*/ 0 h 926"/>
                  <a:gd name="T35" fmla="*/ 1015 w 1015"/>
                  <a:gd name="T36" fmla="*/ 926 h 92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15" h="926">
                    <a:moveTo>
                      <a:pt x="7" y="926"/>
                    </a:moveTo>
                    <a:lnTo>
                      <a:pt x="0" y="0"/>
                    </a:lnTo>
                    <a:lnTo>
                      <a:pt x="76" y="171"/>
                    </a:lnTo>
                    <a:lnTo>
                      <a:pt x="220" y="302"/>
                    </a:lnTo>
                    <a:lnTo>
                      <a:pt x="384" y="411"/>
                    </a:lnTo>
                    <a:lnTo>
                      <a:pt x="563" y="494"/>
                    </a:lnTo>
                    <a:lnTo>
                      <a:pt x="823" y="569"/>
                    </a:lnTo>
                    <a:lnTo>
                      <a:pt x="1002" y="603"/>
                    </a:lnTo>
                    <a:lnTo>
                      <a:pt x="995" y="905"/>
                    </a:lnTo>
                    <a:lnTo>
                      <a:pt x="1015" y="926"/>
                    </a:lnTo>
                    <a:lnTo>
                      <a:pt x="7" y="926"/>
                    </a:lnTo>
                    <a:close/>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4249" name="Rectangle 93"/>
                  <p:cNvSpPr>
                    <a:spLocks noChangeArrowheads="1"/>
                  </p:cNvSpPr>
                  <p:nvPr/>
                </p:nvSpPr>
                <p:spPr bwMode="auto">
                  <a:xfrm>
                    <a:off x="4128" y="2736"/>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94249" name="Rectangle 93"/>
                  <p:cNvSpPr>
                    <a:spLocks noRot="1" noChangeAspect="1" noMove="1" noResize="1" noEditPoints="1" noAdjustHandles="1" noChangeArrowheads="1" noChangeShapeType="1" noTextEdit="1"/>
                  </p:cNvSpPr>
                  <p:nvPr/>
                </p:nvSpPr>
                <p:spPr bwMode="auto">
                  <a:xfrm>
                    <a:off x="4128" y="2736"/>
                    <a:ext cx="318"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4250" name="Rectangle 94"/>
              <p:cNvSpPr>
                <a:spLocks noChangeArrowheads="1"/>
              </p:cNvSpPr>
              <p:nvPr/>
            </p:nvSpPr>
            <p:spPr bwMode="auto">
              <a:xfrm>
                <a:off x="3711" y="1548"/>
                <a:ext cx="102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ea typeface="微软雅黑" panose="020B0503020204020204" pitchFamily="34" charset="-122"/>
                    <a:cs typeface="Times New Roman" panose="02020603050405020304" pitchFamily="18" charset="0"/>
                  </a:rPr>
                  <a:t>等温</a:t>
                </a:r>
                <a:r>
                  <a:rPr lang="zh-CN" altLang="en-US" sz="2800" dirty="0">
                    <a:solidFill>
                      <a:srgbClr val="0000FF"/>
                    </a:solidFill>
                    <a:ea typeface="微软雅黑" panose="020B0503020204020204" pitchFamily="34" charset="-122"/>
                    <a:cs typeface="Times New Roman" panose="02020603050405020304" pitchFamily="18" charset="0"/>
                  </a:rPr>
                  <a:t>压缩</a:t>
                </a:r>
              </a:p>
            </p:txBody>
          </p:sp>
          <p:sp>
            <p:nvSpPr>
              <p:cNvPr id="94251" name="Line 95"/>
              <p:cNvSpPr>
                <a:spLocks noChangeShapeType="1"/>
              </p:cNvSpPr>
              <p:nvPr/>
            </p:nvSpPr>
            <p:spPr bwMode="auto">
              <a:xfrm>
                <a:off x="4032" y="2496"/>
                <a:ext cx="144" cy="89"/>
              </a:xfrm>
              <a:prstGeom prst="line">
                <a:avLst/>
              </a:prstGeom>
              <a:noFill/>
              <a:ln w="38100">
                <a:solidFill>
                  <a:srgbClr val="0000FF"/>
                </a:solidFill>
                <a:round/>
                <a:headEnd type="triangle" w="med" len="lg"/>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36" name="Line 80"/>
              <p:cNvSpPr>
                <a:spLocks noChangeShapeType="1"/>
              </p:cNvSpPr>
              <p:nvPr/>
            </p:nvSpPr>
            <p:spPr bwMode="auto">
              <a:xfrm flipH="1">
                <a:off x="3463" y="2809"/>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7" name="文本框 76"/>
                <p:cNvSpPr txBox="1"/>
                <p:nvPr/>
              </p:nvSpPr>
              <p:spPr>
                <a:xfrm>
                  <a:off x="5230674" y="154954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7" name="文本框 76"/>
                <p:cNvSpPr txBox="1">
                  <a:spLocks noRot="1" noChangeAspect="1" noMove="1" noResize="1" noEditPoints="1" noAdjustHandles="1" noChangeArrowheads="1" noChangeShapeType="1" noTextEdit="1"/>
                </p:cNvSpPr>
                <p:nvPr/>
              </p:nvSpPr>
              <p:spPr>
                <a:xfrm>
                  <a:off x="5230674" y="1549544"/>
                  <a:ext cx="33098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8226462" y="369602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8226462" y="3696024"/>
                  <a:ext cx="33522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5311405" y="366454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5311405" y="3664546"/>
                  <a:ext cx="35022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7089727" y="2589510"/>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1" name="文本框 80"/>
                <p:cNvSpPr txBox="1">
                  <a:spLocks noRot="1" noChangeAspect="1" noMove="1" noResize="1" noEditPoints="1" noAdjustHandles="1" noChangeArrowheads="1" noChangeShapeType="1" noTextEdit="1"/>
                </p:cNvSpPr>
                <p:nvPr/>
              </p:nvSpPr>
              <p:spPr>
                <a:xfrm>
                  <a:off x="7089727" y="2589510"/>
                  <a:ext cx="1564339"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6215007" y="1725325"/>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2" name="文本框 81"/>
                <p:cNvSpPr txBox="1">
                  <a:spLocks noRot="1" noChangeAspect="1" noMove="1" noResize="1" noEditPoints="1" noAdjustHandles="1" noChangeArrowheads="1" noChangeShapeType="1" noTextEdit="1"/>
                </p:cNvSpPr>
                <p:nvPr/>
              </p:nvSpPr>
              <p:spPr>
                <a:xfrm>
                  <a:off x="6215007" y="1725325"/>
                  <a:ext cx="158088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473054" y="3657808"/>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7473054" y="3657808"/>
                  <a:ext cx="6196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5853104" y="365780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5853104" y="3657808"/>
                  <a:ext cx="62792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051679" y="1865866"/>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7" name="矩形 86"/>
                <p:cNvSpPr>
                  <a:spLocks noRot="1" noChangeAspect="1" noMove="1" noResize="1" noEditPoints="1" noAdjustHandles="1" noChangeArrowheads="1" noChangeShapeType="1" noTextEdit="1"/>
                </p:cNvSpPr>
                <p:nvPr/>
              </p:nvSpPr>
              <p:spPr>
                <a:xfrm>
                  <a:off x="5051679" y="1865866"/>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5051679" y="285909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8" name="矩形 87"/>
                <p:cNvSpPr>
                  <a:spLocks noRot="1" noChangeAspect="1" noMove="1" noResize="1" noEditPoints="1" noAdjustHandles="1" noChangeArrowheads="1" noChangeShapeType="1" noTextEdit="1"/>
                </p:cNvSpPr>
                <p:nvPr/>
              </p:nvSpPr>
              <p:spPr>
                <a:xfrm>
                  <a:off x="5051679" y="2859094"/>
                  <a:ext cx="627159" cy="523220"/>
                </a:xfrm>
                <a:prstGeom prst="rect">
                  <a:avLst/>
                </a:prstGeom>
                <a:blipFill>
                  <a:blip r:embed="rId16"/>
                  <a:stretch>
                    <a:fillRect/>
                  </a:stretch>
                </a:blipFill>
              </p:spPr>
              <p:txBody>
                <a:bodyPr/>
                <a:lstStyle/>
                <a:p>
                  <a:r>
                    <a:rPr lang="zh-CN" altLang="en-US">
                      <a:noFill/>
                    </a:rPr>
                    <a:t> </a:t>
                  </a:r>
                </a:p>
              </p:txBody>
            </p:sp>
          </mc:Fallback>
        </mc:AlternateContent>
      </p:grpSp>
      <p:grpSp>
        <p:nvGrpSpPr>
          <p:cNvPr id="2" name="组合 1"/>
          <p:cNvGrpSpPr/>
          <p:nvPr/>
        </p:nvGrpSpPr>
        <p:grpSpPr>
          <a:xfrm>
            <a:off x="765779" y="659183"/>
            <a:ext cx="3697287" cy="3105150"/>
            <a:chOff x="765779" y="1125527"/>
            <a:chExt cx="3697287" cy="3105150"/>
          </a:xfrm>
        </p:grpSpPr>
        <p:grpSp>
          <p:nvGrpSpPr>
            <p:cNvPr id="4" name="Group 46"/>
            <p:cNvGrpSpPr>
              <a:grpSpLocks/>
            </p:cNvGrpSpPr>
            <p:nvPr/>
          </p:nvGrpSpPr>
          <p:grpSpPr bwMode="auto">
            <a:xfrm>
              <a:off x="765779" y="1125527"/>
              <a:ext cx="3657600" cy="3105150"/>
              <a:chOff x="432" y="1404"/>
              <a:chExt cx="2304" cy="1956"/>
            </a:xfrm>
          </p:grpSpPr>
          <p:sp>
            <p:nvSpPr>
              <p:cNvPr id="94252" name="Rectangle 47"/>
              <p:cNvSpPr>
                <a:spLocks noChangeArrowheads="1"/>
              </p:cNvSpPr>
              <p:nvPr/>
            </p:nvSpPr>
            <p:spPr bwMode="auto">
              <a:xfrm>
                <a:off x="432" y="1404"/>
                <a:ext cx="2304" cy="1956"/>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4253" name="Arc 48"/>
              <p:cNvSpPr>
                <a:spLocks/>
              </p:cNvSpPr>
              <p:nvPr/>
            </p:nvSpPr>
            <p:spPr bwMode="auto">
              <a:xfrm flipH="1" flipV="1">
                <a:off x="1169" y="1942"/>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4" name="Line 49"/>
              <p:cNvSpPr>
                <a:spLocks noChangeShapeType="1"/>
              </p:cNvSpPr>
              <p:nvPr/>
            </p:nvSpPr>
            <p:spPr bwMode="auto">
              <a:xfrm>
                <a:off x="1551" y="309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5" name="Line 50"/>
              <p:cNvSpPr>
                <a:spLocks noChangeShapeType="1"/>
              </p:cNvSpPr>
              <p:nvPr/>
            </p:nvSpPr>
            <p:spPr bwMode="auto">
              <a:xfrm>
                <a:off x="2183" y="2695"/>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6" name="Line 51"/>
              <p:cNvSpPr>
                <a:spLocks noChangeShapeType="1"/>
              </p:cNvSpPr>
              <p:nvPr/>
            </p:nvSpPr>
            <p:spPr bwMode="auto">
              <a:xfrm flipH="1">
                <a:off x="823" y="2066"/>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7" name="Line 52"/>
              <p:cNvSpPr>
                <a:spLocks noChangeShapeType="1"/>
              </p:cNvSpPr>
              <p:nvPr/>
            </p:nvSpPr>
            <p:spPr bwMode="auto">
              <a:xfrm>
                <a:off x="801" y="3050"/>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8" name="Line 53"/>
              <p:cNvSpPr>
                <a:spLocks noChangeShapeType="1"/>
              </p:cNvSpPr>
              <p:nvPr/>
            </p:nvSpPr>
            <p:spPr bwMode="auto">
              <a:xfrm flipV="1">
                <a:off x="826" y="1764"/>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59" name="Line 54"/>
              <p:cNvSpPr>
                <a:spLocks noChangeShapeType="1"/>
              </p:cNvSpPr>
              <p:nvPr/>
            </p:nvSpPr>
            <p:spPr bwMode="auto">
              <a:xfrm>
                <a:off x="1169" y="2075"/>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60" name="Text Box 55"/>
              <p:cNvSpPr txBox="1">
                <a:spLocks noChangeArrowheads="1"/>
              </p:cNvSpPr>
              <p:nvPr/>
            </p:nvSpPr>
            <p:spPr bwMode="auto">
              <a:xfrm>
                <a:off x="1031" y="1809"/>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1</a:t>
                </a:r>
                <a:endParaRPr lang="en-US" altLang="zh-CN" sz="2800">
                  <a:solidFill>
                    <a:srgbClr val="A50021"/>
                  </a:solidFill>
                  <a:ea typeface="微软雅黑" panose="020B0503020204020204" pitchFamily="34" charset="-122"/>
                  <a:cs typeface="Times New Roman" panose="02020603050405020304" pitchFamily="18" charset="0"/>
                </a:endParaRPr>
              </a:p>
            </p:txBody>
          </p:sp>
          <p:sp>
            <p:nvSpPr>
              <p:cNvPr id="94261" name="Text Box 56"/>
              <p:cNvSpPr txBox="1">
                <a:spLocks noChangeArrowheads="1"/>
              </p:cNvSpPr>
              <p:nvPr/>
            </p:nvSpPr>
            <p:spPr bwMode="auto">
              <a:xfrm>
                <a:off x="2183" y="256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94271" name="Text Box 66"/>
              <p:cNvSpPr txBox="1">
                <a:spLocks noChangeArrowheads="1"/>
              </p:cNvSpPr>
              <p:nvPr/>
            </p:nvSpPr>
            <p:spPr bwMode="auto">
              <a:xfrm>
                <a:off x="1104" y="1454"/>
                <a:ext cx="10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ea typeface="微软雅黑" panose="020B0503020204020204" pitchFamily="34" charset="-122"/>
                    <a:cs typeface="Times New Roman" panose="02020603050405020304" pitchFamily="18" charset="0"/>
                  </a:rPr>
                  <a:t>等温</a:t>
                </a:r>
                <a:r>
                  <a:rPr lang="zh-CN" altLang="en-US" sz="2800" dirty="0">
                    <a:solidFill>
                      <a:srgbClr val="CC0000"/>
                    </a:solidFill>
                    <a:ea typeface="微软雅黑" panose="020B0503020204020204" pitchFamily="34" charset="-122"/>
                    <a:cs typeface="Times New Roman" panose="02020603050405020304" pitchFamily="18" charset="0"/>
                  </a:rPr>
                  <a:t>膨胀</a:t>
                </a:r>
              </a:p>
            </p:txBody>
          </p:sp>
          <p:sp>
            <p:nvSpPr>
              <p:cNvPr id="94272" name="Freeform 67" descr="浅色下对角线"/>
              <p:cNvSpPr>
                <a:spLocks/>
              </p:cNvSpPr>
              <p:nvPr/>
            </p:nvSpPr>
            <p:spPr bwMode="auto">
              <a:xfrm>
                <a:off x="1173" y="2112"/>
                <a:ext cx="1008" cy="933"/>
              </a:xfrm>
              <a:custGeom>
                <a:avLst/>
                <a:gdLst>
                  <a:gd name="T0" fmla="*/ 13 w 1008"/>
                  <a:gd name="T1" fmla="*/ 933 h 933"/>
                  <a:gd name="T2" fmla="*/ 0 w 1008"/>
                  <a:gd name="T3" fmla="*/ 0 h 933"/>
                  <a:gd name="T4" fmla="*/ 82 w 1008"/>
                  <a:gd name="T5" fmla="*/ 165 h 933"/>
                  <a:gd name="T6" fmla="*/ 205 w 1008"/>
                  <a:gd name="T7" fmla="*/ 302 h 933"/>
                  <a:gd name="T8" fmla="*/ 370 w 1008"/>
                  <a:gd name="T9" fmla="*/ 411 h 933"/>
                  <a:gd name="T10" fmla="*/ 541 w 1008"/>
                  <a:gd name="T11" fmla="*/ 501 h 933"/>
                  <a:gd name="T12" fmla="*/ 802 w 1008"/>
                  <a:gd name="T13" fmla="*/ 583 h 933"/>
                  <a:gd name="T14" fmla="*/ 994 w 1008"/>
                  <a:gd name="T15" fmla="*/ 610 h 933"/>
                  <a:gd name="T16" fmla="*/ 1008 w 1008"/>
                  <a:gd name="T17" fmla="*/ 919 h 933"/>
                  <a:gd name="T18" fmla="*/ 994 w 1008"/>
                  <a:gd name="T19" fmla="*/ 933 h 933"/>
                  <a:gd name="T20" fmla="*/ 13 w 1008"/>
                  <a:gd name="T21" fmla="*/ 93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933"/>
                  <a:gd name="T35" fmla="*/ 1008 w 1008"/>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933">
                    <a:moveTo>
                      <a:pt x="13" y="933"/>
                    </a:moveTo>
                    <a:lnTo>
                      <a:pt x="0" y="0"/>
                    </a:lnTo>
                    <a:lnTo>
                      <a:pt x="82" y="165"/>
                    </a:lnTo>
                    <a:lnTo>
                      <a:pt x="205" y="302"/>
                    </a:lnTo>
                    <a:lnTo>
                      <a:pt x="370" y="411"/>
                    </a:lnTo>
                    <a:lnTo>
                      <a:pt x="541" y="501"/>
                    </a:lnTo>
                    <a:lnTo>
                      <a:pt x="802" y="583"/>
                    </a:lnTo>
                    <a:lnTo>
                      <a:pt x="994" y="610"/>
                    </a:lnTo>
                    <a:lnTo>
                      <a:pt x="1008" y="919"/>
                    </a:lnTo>
                    <a:lnTo>
                      <a:pt x="994" y="933"/>
                    </a:lnTo>
                    <a:lnTo>
                      <a:pt x="13" y="933"/>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4273" name="Text Box 68"/>
                  <p:cNvSpPr txBox="1">
                    <a:spLocks noChangeArrowheads="1"/>
                  </p:cNvSpPr>
                  <p:nvPr/>
                </p:nvSpPr>
                <p:spPr bwMode="auto">
                  <a:xfrm>
                    <a:off x="1440" y="2640"/>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4273" name="Text Box 68"/>
                  <p:cNvSpPr txBox="1">
                    <a:spLocks noRot="1" noChangeAspect="1" noMove="1" noResize="1" noEditPoints="1" noAdjustHandles="1" noChangeArrowheads="1" noChangeShapeType="1" noTextEdit="1"/>
                  </p:cNvSpPr>
                  <p:nvPr/>
                </p:nvSpPr>
                <p:spPr bwMode="auto">
                  <a:xfrm>
                    <a:off x="1440" y="2640"/>
                    <a:ext cx="432" cy="327"/>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4274" name="Line 69"/>
              <p:cNvSpPr>
                <a:spLocks noChangeShapeType="1"/>
              </p:cNvSpPr>
              <p:nvPr/>
            </p:nvSpPr>
            <p:spPr bwMode="auto">
              <a:xfrm>
                <a:off x="1400" y="2385"/>
                <a:ext cx="92" cy="89"/>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4275" name="Line 70"/>
              <p:cNvSpPr>
                <a:spLocks noChangeShapeType="1"/>
              </p:cNvSpPr>
              <p:nvPr/>
            </p:nvSpPr>
            <p:spPr bwMode="auto">
              <a:xfrm flipH="1">
                <a:off x="823" y="2713"/>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72" name="文本框 71"/>
                <p:cNvSpPr txBox="1"/>
                <p:nvPr/>
              </p:nvSpPr>
              <p:spPr>
                <a:xfrm>
                  <a:off x="1942118" y="1813033"/>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72" name="文本框 71"/>
                <p:cNvSpPr txBox="1">
                  <a:spLocks noRot="1" noChangeAspect="1" noMove="1" noResize="1" noEditPoints="1" noAdjustHandles="1" noChangeArrowheads="1" noChangeShapeType="1" noTextEdit="1"/>
                </p:cNvSpPr>
                <p:nvPr/>
              </p:nvSpPr>
              <p:spPr>
                <a:xfrm>
                  <a:off x="1942118" y="1813033"/>
                  <a:ext cx="1564339"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1018424" y="156404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1018424" y="1564049"/>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4014212" y="371052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4014212" y="371052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p:cNvSpPr txBox="1"/>
                <p:nvPr/>
              </p:nvSpPr>
              <p:spPr>
                <a:xfrm>
                  <a:off x="1099155" y="367905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6" name="文本框 75"/>
                <p:cNvSpPr txBox="1">
                  <a:spLocks noRot="1" noChangeAspect="1" noMove="1" noResize="1" noEditPoints="1" noAdjustHandles="1" noChangeArrowheads="1" noChangeShapeType="1" noTextEdit="1"/>
                </p:cNvSpPr>
                <p:nvPr/>
              </p:nvSpPr>
              <p:spPr>
                <a:xfrm>
                  <a:off x="1099155" y="3679051"/>
                  <a:ext cx="350224"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p:cNvSpPr txBox="1"/>
                <p:nvPr/>
              </p:nvSpPr>
              <p:spPr>
                <a:xfrm>
                  <a:off x="2882185" y="2625439"/>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80" name="文本框 79"/>
                <p:cNvSpPr txBox="1">
                  <a:spLocks noRot="1" noChangeAspect="1" noMove="1" noResize="1" noEditPoints="1" noAdjustHandles="1" noChangeArrowheads="1" noChangeShapeType="1" noTextEdit="1"/>
                </p:cNvSpPr>
                <p:nvPr/>
              </p:nvSpPr>
              <p:spPr>
                <a:xfrm>
                  <a:off x="2882185" y="2625439"/>
                  <a:ext cx="1580881"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684062" y="3659764"/>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1684062" y="3659764"/>
                  <a:ext cx="61965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278133" y="3659764"/>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3278133" y="3659764"/>
                  <a:ext cx="62792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877483" y="2925317"/>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89" name="矩形 88"/>
                <p:cNvSpPr>
                  <a:spLocks noRot="1" noChangeAspect="1" noMove="1" noResize="1" noEditPoints="1" noAdjustHandles="1" noChangeArrowheads="1" noChangeShapeType="1" noTextEdit="1"/>
                </p:cNvSpPr>
                <p:nvPr/>
              </p:nvSpPr>
              <p:spPr>
                <a:xfrm>
                  <a:off x="877483" y="2925317"/>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881619" y="190923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881619" y="1909235"/>
                  <a:ext cx="627159"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1" name="文本框 90"/>
              <p:cNvSpPr txBox="1"/>
              <p:nvPr/>
            </p:nvSpPr>
            <p:spPr>
              <a:xfrm>
                <a:off x="5170072" y="4097211"/>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91" name="文本框 90"/>
              <p:cNvSpPr txBox="1">
                <a:spLocks noRot="1" noChangeAspect="1" noMove="1" noResize="1" noEditPoints="1" noAdjustHandles="1" noChangeArrowheads="1" noChangeShapeType="1" noTextEdit="1"/>
              </p:cNvSpPr>
              <p:nvPr/>
            </p:nvSpPr>
            <p:spPr>
              <a:xfrm>
                <a:off x="5170072" y="4097211"/>
                <a:ext cx="525913"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669285" y="4032462"/>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92" name="文本框 91"/>
              <p:cNvSpPr txBox="1">
                <a:spLocks noRot="1" noChangeAspect="1" noMove="1" noResize="1" noEditPoints="1" noAdjustHandles="1" noChangeArrowheads="1" noChangeShapeType="1" noTextEdit="1"/>
              </p:cNvSpPr>
              <p:nvPr/>
            </p:nvSpPr>
            <p:spPr>
              <a:xfrm>
                <a:off x="669285" y="4032462"/>
                <a:ext cx="525913" cy="430887"/>
              </a:xfrm>
              <a:prstGeom prst="rect">
                <a:avLst/>
              </a:prstGeom>
              <a:blipFill>
                <a:blip r:embed="rId2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952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76"/>
                                        </p:tgtEl>
                                        <p:attrNameLst>
                                          <p:attrName>style.visibility</p:attrName>
                                        </p:attrNameLst>
                                      </p:cBhvr>
                                      <p:to>
                                        <p:strVal val="visible"/>
                                      </p:to>
                                    </p:set>
                                    <p:animEffect transition="in" filter="wipe(left)">
                                      <p:cBhvr>
                                        <p:cTn id="12" dur="500"/>
                                        <p:tgtEl>
                                          <p:spTgt spid="942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26"/>
                                        </p:tgtEl>
                                        <p:attrNameLst>
                                          <p:attrName>style.visibility</p:attrName>
                                        </p:attrNameLst>
                                      </p:cBhvr>
                                      <p:to>
                                        <p:strVal val="visible"/>
                                      </p:to>
                                    </p:set>
                                    <p:animEffect transition="in" filter="wipe(left)">
                                      <p:cBhvr>
                                        <p:cTn id="22" dur="500"/>
                                        <p:tgtEl>
                                          <p:spTgt spid="942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wipe(left)">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4278"/>
                                        </p:tgtEl>
                                        <p:attrNameLst>
                                          <p:attrName>style.visibility</p:attrName>
                                        </p:attrNameLst>
                                      </p:cBhvr>
                                      <p:to>
                                        <p:strVal val="visible"/>
                                      </p:to>
                                    </p:set>
                                    <p:animEffect transition="in" filter="wipe(left)">
                                      <p:cBhvr>
                                        <p:cTn id="37" dur="500"/>
                                        <p:tgtEl>
                                          <p:spTgt spid="942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wipe(right)">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94225"/>
                                        </p:tgtEl>
                                        <p:attrNameLst>
                                          <p:attrName>style.visibility</p:attrName>
                                        </p:attrNameLst>
                                      </p:cBhvr>
                                      <p:to>
                                        <p:strVal val="visible"/>
                                      </p:to>
                                    </p:set>
                                    <p:animEffect transition="in" filter="wipe(right)">
                                      <p:cBhvr>
                                        <p:cTn id="47" dur="500"/>
                                        <p:tgtEl>
                                          <p:spTgt spid="942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78" grpId="0" animBg="1"/>
      <p:bldP spid="94276" grpId="0" animBg="1"/>
      <p:bldP spid="94226" grpId="0" animBg="1"/>
      <p:bldP spid="94225" grpId="0" animBg="1"/>
      <p:bldP spid="71" grpId="0"/>
      <p:bldP spid="91" grpId="0"/>
      <p:bldP spid="9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9641062" y="3142328"/>
              <a:ext cx="2544282"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绝热过程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3300446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60" name="Text Box 3148"/>
          <p:cNvSpPr txBox="1">
            <a:spLocks noChangeArrowheads="1"/>
          </p:cNvSpPr>
          <p:nvPr/>
        </p:nvSpPr>
        <p:spPr bwMode="auto">
          <a:xfrm>
            <a:off x="654341" y="360890"/>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一、绝热过程 </a:t>
            </a:r>
          </a:p>
        </p:txBody>
      </p:sp>
      <p:sp>
        <p:nvSpPr>
          <p:cNvPr id="42064" name="Text Box 3152"/>
          <p:cNvSpPr txBox="1">
            <a:spLocks noChangeArrowheads="1"/>
          </p:cNvSpPr>
          <p:nvPr/>
        </p:nvSpPr>
        <p:spPr bwMode="auto">
          <a:xfrm>
            <a:off x="654342" y="1071027"/>
            <a:ext cx="45624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系统在变化过程中始终不和外界交换热量 </a:t>
            </a:r>
          </a:p>
        </p:txBody>
      </p:sp>
      <p:sp>
        <p:nvSpPr>
          <p:cNvPr id="42065" name="Text Box 3153"/>
          <p:cNvSpPr txBox="1">
            <a:spLocks noChangeArrowheads="1"/>
          </p:cNvSpPr>
          <p:nvPr/>
        </p:nvSpPr>
        <p:spPr bwMode="auto">
          <a:xfrm>
            <a:off x="654342" y="4768314"/>
            <a:ext cx="1190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功： </a:t>
            </a:r>
          </a:p>
        </p:txBody>
      </p:sp>
      <p:sp>
        <p:nvSpPr>
          <p:cNvPr id="42066" name="Text Box 3154"/>
          <p:cNvSpPr txBox="1">
            <a:spLocks noChangeArrowheads="1"/>
          </p:cNvSpPr>
          <p:nvPr/>
        </p:nvSpPr>
        <p:spPr bwMode="auto">
          <a:xfrm>
            <a:off x="654342" y="3064928"/>
            <a:ext cx="17494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 </a:t>
            </a:r>
          </a:p>
        </p:txBody>
      </p:sp>
      <p:sp>
        <p:nvSpPr>
          <p:cNvPr id="42067" name="Text Box 3155"/>
          <p:cNvSpPr txBox="1">
            <a:spLocks noChangeArrowheads="1"/>
          </p:cNvSpPr>
          <p:nvPr/>
        </p:nvSpPr>
        <p:spPr bwMode="auto">
          <a:xfrm>
            <a:off x="654342" y="3845978"/>
            <a:ext cx="2714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内能的增量：</a:t>
            </a:r>
          </a:p>
        </p:txBody>
      </p:sp>
      <p:sp>
        <p:nvSpPr>
          <p:cNvPr id="42074" name="Text Box 3162"/>
          <p:cNvSpPr txBox="1">
            <a:spLocks noChangeArrowheads="1"/>
          </p:cNvSpPr>
          <p:nvPr/>
        </p:nvSpPr>
        <p:spPr bwMode="auto">
          <a:xfrm>
            <a:off x="654341" y="2307689"/>
            <a:ext cx="2895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特性</a:t>
            </a:r>
            <a:r>
              <a:rPr lang="zh-CN" altLang="en-US" sz="2800" dirty="0">
                <a:solidFill>
                  <a:srgbClr val="0000FF"/>
                </a:solidFill>
                <a:ea typeface="微软雅黑" panose="020B0503020204020204" pitchFamily="34" charset="-122"/>
                <a:cs typeface="Times New Roman" panose="02020603050405020304" pitchFamily="18" charset="0"/>
              </a:rPr>
              <a:t>： </a:t>
            </a:r>
          </a:p>
        </p:txBody>
      </p:sp>
      <p:grpSp>
        <p:nvGrpSpPr>
          <p:cNvPr id="2" name="组合 1"/>
          <p:cNvGrpSpPr/>
          <p:nvPr/>
        </p:nvGrpSpPr>
        <p:grpSpPr>
          <a:xfrm>
            <a:off x="5477660" y="293153"/>
            <a:ext cx="3858052" cy="2763189"/>
            <a:chOff x="5477660" y="293153"/>
            <a:chExt cx="3858052" cy="2763189"/>
          </a:xfrm>
        </p:grpSpPr>
        <p:sp>
          <p:nvSpPr>
            <p:cNvPr id="24" name="Line 3170"/>
            <p:cNvSpPr>
              <a:spLocks noChangeShapeType="1"/>
            </p:cNvSpPr>
            <p:nvPr/>
          </p:nvSpPr>
          <p:spPr bwMode="auto">
            <a:xfrm>
              <a:off x="5791491" y="2736889"/>
              <a:ext cx="3481387"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5" name="Line 3171"/>
            <p:cNvSpPr>
              <a:spLocks noChangeShapeType="1"/>
            </p:cNvSpPr>
            <p:nvPr/>
          </p:nvSpPr>
          <p:spPr bwMode="auto">
            <a:xfrm flipV="1">
              <a:off x="5797841" y="414376"/>
              <a:ext cx="0" cy="2306638"/>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29" name="Freeform 3177"/>
            <p:cNvSpPr>
              <a:spLocks/>
            </p:cNvSpPr>
            <p:nvPr/>
          </p:nvSpPr>
          <p:spPr bwMode="auto">
            <a:xfrm>
              <a:off x="6347116" y="596939"/>
              <a:ext cx="2097087" cy="1512887"/>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30" name="Text Box 3185"/>
            <p:cNvSpPr txBox="1">
              <a:spLocks noChangeArrowheads="1"/>
            </p:cNvSpPr>
            <p:nvPr/>
          </p:nvSpPr>
          <p:spPr bwMode="auto">
            <a:xfrm>
              <a:off x="7421853" y="1370051"/>
              <a:ext cx="18383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a:solidFill>
                    <a:srgbClr val="0000FF"/>
                  </a:solidFill>
                </a:rPr>
                <a:t>等温过程</a:t>
              </a:r>
            </a:p>
          </p:txBody>
        </p:sp>
        <p:sp>
          <p:nvSpPr>
            <p:cNvPr id="31" name="Text Box 3187"/>
            <p:cNvSpPr txBox="1">
              <a:spLocks noChangeArrowheads="1"/>
            </p:cNvSpPr>
            <p:nvPr/>
          </p:nvSpPr>
          <p:spPr bwMode="auto">
            <a:xfrm>
              <a:off x="6705891" y="617576"/>
              <a:ext cx="21891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b="1" dirty="0">
                  <a:solidFill>
                    <a:srgbClr val="FF0000"/>
                  </a:solidFill>
                </a:rPr>
                <a:t>绝热过程</a:t>
              </a:r>
            </a:p>
          </p:txBody>
        </p:sp>
        <p:sp>
          <p:nvSpPr>
            <p:cNvPr id="32" name="Freeform 3188"/>
            <p:cNvSpPr>
              <a:spLocks/>
            </p:cNvSpPr>
            <p:nvPr/>
          </p:nvSpPr>
          <p:spPr bwMode="auto">
            <a:xfrm>
              <a:off x="6604291" y="519151"/>
              <a:ext cx="1757362" cy="1939925"/>
            </a:xfrm>
            <a:custGeom>
              <a:avLst/>
              <a:gdLst>
                <a:gd name="T0" fmla="*/ 0 w 1542"/>
                <a:gd name="T1" fmla="*/ 0 h 1234"/>
                <a:gd name="T2" fmla="*/ 2147483646 w 1542"/>
                <a:gd name="T3" fmla="*/ 2147483646 h 1234"/>
                <a:gd name="T4" fmla="*/ 2147483646 w 1542"/>
                <a:gd name="T5" fmla="*/ 2147483646 h 1234"/>
                <a:gd name="T6" fmla="*/ 2147483646 w 1542"/>
                <a:gd name="T7" fmla="*/ 2147483646 h 1234"/>
                <a:gd name="T8" fmla="*/ 0 60000 65536"/>
                <a:gd name="T9" fmla="*/ 0 60000 65536"/>
                <a:gd name="T10" fmla="*/ 0 60000 65536"/>
                <a:gd name="T11" fmla="*/ 0 60000 65536"/>
                <a:gd name="T12" fmla="*/ 0 w 1542"/>
                <a:gd name="T13" fmla="*/ 0 h 1234"/>
                <a:gd name="T14" fmla="*/ 1542 w 1542"/>
                <a:gd name="T15" fmla="*/ 1234 h 1234"/>
              </a:gdLst>
              <a:ahLst/>
              <a:cxnLst>
                <a:cxn ang="T8">
                  <a:pos x="T0" y="T1"/>
                </a:cxn>
                <a:cxn ang="T9">
                  <a:pos x="T2" y="T3"/>
                </a:cxn>
                <a:cxn ang="T10">
                  <a:pos x="T4" y="T5"/>
                </a:cxn>
                <a:cxn ang="T11">
                  <a:pos x="T6" y="T7"/>
                </a:cxn>
              </a:cxnLst>
              <a:rect l="T12" t="T13" r="T14" b="T15"/>
              <a:pathLst>
                <a:path w="1542" h="1234">
                  <a:moveTo>
                    <a:pt x="0" y="0"/>
                  </a:moveTo>
                  <a:cubicBezTo>
                    <a:pt x="119" y="270"/>
                    <a:pt x="238" y="541"/>
                    <a:pt x="419" y="726"/>
                  </a:cubicBezTo>
                  <a:cubicBezTo>
                    <a:pt x="600" y="911"/>
                    <a:pt x="902" y="1028"/>
                    <a:pt x="1089" y="1113"/>
                  </a:cubicBezTo>
                  <a:cubicBezTo>
                    <a:pt x="1276" y="1198"/>
                    <a:pt x="1467" y="1216"/>
                    <a:pt x="1542" y="1234"/>
                  </a:cubicBezTo>
                </a:path>
              </a:pathLst>
            </a:custGeom>
            <a:noFill/>
            <a:ln w="317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33" name="文本框 32"/>
                <p:cNvSpPr txBox="1"/>
                <p:nvPr/>
              </p:nvSpPr>
              <p:spPr>
                <a:xfrm>
                  <a:off x="5887541" y="29315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887541" y="293153"/>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000492" y="2264995"/>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000492" y="2264995"/>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477660" y="2625455"/>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477660" y="2625455"/>
                  <a:ext cx="350224" cy="43088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1732942" y="3040203"/>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𝑄</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1732942" y="3040203"/>
                <a:ext cx="12026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349539" y="3036344"/>
                <a:ext cx="24136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𝐴</m:t>
                      </m:r>
                    </m:oMath>
                  </m:oMathPara>
                </a14:m>
                <a:endParaRPr lang="zh-CN" altLang="en-US" sz="2800" dirty="0">
                  <a:solidFill>
                    <a:srgbClr val="FF0000"/>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3349539" y="3036344"/>
                <a:ext cx="241367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2935579" y="3639599"/>
                <a:ext cx="443262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𝐸</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39" name="文本框 38"/>
              <p:cNvSpPr txBox="1">
                <a:spLocks noRot="1" noChangeAspect="1" noMove="1" noResize="1" noEditPoints="1" noAdjustHandles="1" noChangeArrowheads="1" noChangeShapeType="1" noTextEdit="1"/>
              </p:cNvSpPr>
              <p:nvPr/>
            </p:nvSpPr>
            <p:spPr>
              <a:xfrm>
                <a:off x="2935579" y="3639599"/>
                <a:ext cx="4432624"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645324" y="4599043"/>
                <a:ext cx="395210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zh-CN" altLang="en-US" sz="2800" i="0" smtClean="0">
                          <a:solidFill>
                            <a:srgbClr val="FF0000"/>
                          </a:solidFill>
                          <a:latin typeface="Cambria Math" panose="02040503050406030204" pitchFamily="18" charset="0"/>
                        </a:rPr>
                        <m:t>=</m:t>
                      </m:r>
                      <m:r>
                        <a:rPr lang="en-US" altLang="zh-CN" sz="2800" b="0" i="0"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𝐶</m:t>
                          </m:r>
                        </m:e>
                        <m:sub>
                          <m:r>
                            <a:rPr lang="en-US" altLang="zh-CN" sz="2800" i="1">
                              <a:solidFill>
                                <a:srgbClr val="FF0000"/>
                              </a:solidFill>
                              <a:latin typeface="Cambria Math" panose="02040503050406030204" pitchFamily="18" charset="0"/>
                              <a:ea typeface="Cambria Math" panose="02040503050406030204" pitchFamily="18" charset="0"/>
                            </a:rPr>
                            <m:t>𝑉</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𝑚</m:t>
                          </m:r>
                        </m:sub>
                      </m:sSub>
                      <m:d>
                        <m:dPr>
                          <m:ctrlPr>
                            <a:rPr lang="en-US" altLang="zh-CN" sz="2800" i="1" smtClean="0">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d>
                    </m:oMath>
                  </m:oMathPara>
                </a14:m>
                <a:endParaRPr lang="zh-CN" altLang="en-US" sz="2800" i="1" dirty="0">
                  <a:solidFill>
                    <a:srgbClr val="FF0000"/>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1645324" y="4599043"/>
                <a:ext cx="3952108" cy="87940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1645324" y="5679779"/>
                <a:ext cx="306513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1645324" y="5679779"/>
                <a:ext cx="3065134" cy="87940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5370310" y="5679779"/>
                <a:ext cx="432374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5370310" y="5679779"/>
                <a:ext cx="4323748" cy="87940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32942" y="2279788"/>
                <a:ext cx="1411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732942" y="2279788"/>
                <a:ext cx="1411027"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878709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060"/>
                                        </p:tgtEl>
                                        <p:attrNameLst>
                                          <p:attrName>style.visibility</p:attrName>
                                        </p:attrNameLst>
                                      </p:cBhvr>
                                      <p:to>
                                        <p:strVal val="visible"/>
                                      </p:to>
                                    </p:set>
                                    <p:animEffect transition="in" filter="wipe(left)">
                                      <p:cBhvr>
                                        <p:cTn id="7" dur="500"/>
                                        <p:tgtEl>
                                          <p:spTgt spid="420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64"/>
                                        </p:tgtEl>
                                        <p:attrNameLst>
                                          <p:attrName>style.visibility</p:attrName>
                                        </p:attrNameLst>
                                      </p:cBhvr>
                                      <p:to>
                                        <p:strVal val="visible"/>
                                      </p:to>
                                    </p:set>
                                    <p:animEffect transition="in" filter="wipe(left)">
                                      <p:cBhvr>
                                        <p:cTn id="17" dur="500"/>
                                        <p:tgtEl>
                                          <p:spTgt spid="4206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074"/>
                                        </p:tgtEl>
                                        <p:attrNameLst>
                                          <p:attrName>style.visibility</p:attrName>
                                        </p:attrNameLst>
                                      </p:cBhvr>
                                      <p:to>
                                        <p:strVal val="visible"/>
                                      </p:to>
                                    </p:set>
                                    <p:animEffect transition="in" filter="wipe(left)">
                                      <p:cBhvr>
                                        <p:cTn id="22" dur="500"/>
                                        <p:tgtEl>
                                          <p:spTgt spid="4207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2066"/>
                                        </p:tgtEl>
                                        <p:attrNameLst>
                                          <p:attrName>style.visibility</p:attrName>
                                        </p:attrNameLst>
                                      </p:cBhvr>
                                      <p:to>
                                        <p:strVal val="visible"/>
                                      </p:to>
                                    </p:set>
                                    <p:animEffect transition="in" filter="wipe(left)">
                                      <p:cBhvr>
                                        <p:cTn id="32" dur="500"/>
                                        <p:tgtEl>
                                          <p:spTgt spid="420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067"/>
                                        </p:tgtEl>
                                        <p:attrNameLst>
                                          <p:attrName>style.visibility</p:attrName>
                                        </p:attrNameLst>
                                      </p:cBhvr>
                                      <p:to>
                                        <p:strVal val="visible"/>
                                      </p:to>
                                    </p:set>
                                    <p:animEffect transition="in" filter="wipe(left)">
                                      <p:cBhvr>
                                        <p:cTn id="47" dur="500"/>
                                        <p:tgtEl>
                                          <p:spTgt spid="4206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065"/>
                                        </p:tgtEl>
                                        <p:attrNameLst>
                                          <p:attrName>style.visibility</p:attrName>
                                        </p:attrNameLst>
                                      </p:cBhvr>
                                      <p:to>
                                        <p:strVal val="visible"/>
                                      </p:to>
                                    </p:set>
                                    <p:animEffect transition="in" filter="wipe(left)">
                                      <p:cBhvr>
                                        <p:cTn id="57" dur="500"/>
                                        <p:tgtEl>
                                          <p:spTgt spid="420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wipe(left)">
                                      <p:cBhvr>
                                        <p:cTn id="67" dur="500"/>
                                        <p:tgtEl>
                                          <p:spTgt spid="4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60" grpId="0"/>
      <p:bldP spid="42064" grpId="0"/>
      <p:bldP spid="42065" grpId="0"/>
      <p:bldP spid="42066" grpId="0"/>
      <p:bldP spid="42067" grpId="0"/>
      <p:bldP spid="42074" grpId="0"/>
      <p:bldP spid="36" grpId="0"/>
      <p:bldP spid="37" grpId="0"/>
      <p:bldP spid="39" grpId="0"/>
      <p:bldP spid="40" grpId="0"/>
      <p:bldP spid="41" grpId="0"/>
      <p:bldP spid="42"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321" name="Text Box 138"/>
              <p:cNvSpPr txBox="1">
                <a:spLocks noChangeArrowheads="1"/>
              </p:cNvSpPr>
              <p:nvPr/>
            </p:nvSpPr>
            <p:spPr bwMode="auto">
              <a:xfrm>
                <a:off x="714532" y="1947285"/>
                <a:ext cx="24384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消去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𝑑𝑇</m:t>
                    </m:r>
                  </m:oMath>
                </a14:m>
                <a:r>
                  <a:rPr lang="zh-CN" altLang="en-US" sz="2800" dirty="0">
                    <a:solidFill>
                      <a:srgbClr val="0000FF"/>
                    </a:solidFill>
                    <a:ea typeface="微软雅黑" panose="020B0503020204020204" pitchFamily="34" charset="-122"/>
                    <a:cs typeface="Times New Roman" panose="02020603050405020304" pitchFamily="18" charset="0"/>
                  </a:rPr>
                  <a:t>，有 </a:t>
                </a:r>
              </a:p>
            </p:txBody>
          </p:sp>
        </mc:Choice>
        <mc:Fallback xmlns="">
          <p:sp>
            <p:nvSpPr>
              <p:cNvPr id="98321" name="Text Box 138"/>
              <p:cNvSpPr txBox="1">
                <a:spLocks noRot="1" noChangeAspect="1" noMove="1" noResize="1" noEditPoints="1" noAdjustHandles="1" noChangeArrowheads="1" noChangeShapeType="1" noTextEdit="1"/>
              </p:cNvSpPr>
              <p:nvPr/>
            </p:nvSpPr>
            <p:spPr bwMode="auto">
              <a:xfrm>
                <a:off x="714532" y="1947285"/>
                <a:ext cx="2438400" cy="523875"/>
              </a:xfrm>
              <a:prstGeom prst="rect">
                <a:avLst/>
              </a:prstGeom>
              <a:blipFill>
                <a:blip r:embed="rId3"/>
                <a:stretch>
                  <a:fillRect l="-50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115" name="Text Box 155"/>
          <p:cNvSpPr txBox="1">
            <a:spLocks noChangeArrowheads="1"/>
          </p:cNvSpPr>
          <p:nvPr/>
        </p:nvSpPr>
        <p:spPr bwMode="auto">
          <a:xfrm>
            <a:off x="4278268" y="5778508"/>
            <a:ext cx="8285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或 </a:t>
            </a:r>
          </a:p>
        </p:txBody>
      </p:sp>
      <mc:AlternateContent xmlns:mc="http://schemas.openxmlformats.org/markup-compatibility/2006" xmlns:a14="http://schemas.microsoft.com/office/drawing/2010/main">
        <mc:Choice Requires="a14">
          <p:sp>
            <p:nvSpPr>
              <p:cNvPr id="19" name="文本框 18"/>
              <p:cNvSpPr txBox="1"/>
              <p:nvPr/>
            </p:nvSpPr>
            <p:spPr>
              <a:xfrm>
                <a:off x="714532" y="1047558"/>
                <a:ext cx="432374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𝑑𝐴</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𝑑𝑇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714532" y="1047558"/>
                <a:ext cx="4323748"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419328" y="1047558"/>
                <a:ext cx="3565591"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𝑉𝑑𝑃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𝑅𝑑𝑇</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419328" y="1047558"/>
                <a:ext cx="3565591"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14532" y="2685041"/>
                <a:ext cx="3017686" cy="8252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𝑃𝑑𝑉</m:t>
                          </m:r>
                        </m:num>
                        <m:den>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𝑉𝑑𝑃</m:t>
                          </m:r>
                        </m:den>
                      </m:f>
                      <m:r>
                        <a:rPr lang="en-US" altLang="zh-CN" sz="2800" b="0" i="0"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𝑅</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14532" y="2685041"/>
                <a:ext cx="3017686" cy="82522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278268" y="2854468"/>
                <a:ext cx="487402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278268" y="2854468"/>
                <a:ext cx="4874027" cy="44980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714532" y="3797897"/>
                <a:ext cx="4898457" cy="486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e>
                      </m:d>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714532" y="3797897"/>
                <a:ext cx="4898457" cy="4863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040325" y="3792853"/>
                <a:ext cx="3905428"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𝑃𝑑𝑉</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𝑉𝑑𝑃</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040325" y="3792853"/>
                <a:ext cx="3905428" cy="4498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6036087" y="4556220"/>
                <a:ext cx="1452256"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6036087" y="4556220"/>
                <a:ext cx="1452256" cy="91525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718011" y="4635550"/>
                <a:ext cx="2329933" cy="8152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ea typeface="Cambria Math" panose="02040503050406030204" pitchFamily="18" charset="0"/>
                            </a:rPr>
                            <m:t>𝑃</m:t>
                          </m:r>
                        </m:den>
                      </m:f>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𝑑𝑉</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b="0" i="0"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718011" y="4635550"/>
                <a:ext cx="2329933" cy="81522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14532" y="5778508"/>
                <a:ext cx="3063659" cy="523220"/>
              </a:xfrm>
              <a:prstGeom prst="rect">
                <a:avLst/>
              </a:prstGeom>
            </p:spPr>
            <p:txBody>
              <a:bodyPr wrap="none">
                <a:spAutoFit/>
              </a:bodyPr>
              <a:lstStyle/>
              <a:p>
                <a14:m>
                  <m:oMath xmlns:m="http://schemas.openxmlformats.org/officeDocument/2006/math">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r>
                          <a:rPr lang="en-US" altLang="zh-CN" sz="2800" b="0" i="1" smtClean="0">
                            <a:solidFill>
                              <a:srgbClr val="0000FF"/>
                            </a:solidFill>
                            <a:latin typeface="Cambria Math" panose="02040503050406030204" pitchFamily="18" charset="0"/>
                          </a:rPr>
                          <m:t>𝑃</m:t>
                        </m:r>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panose="02040503050406030204" pitchFamily="18" charset="0"/>
                          </a:rPr>
                        </m:ctrlPr>
                      </m:funcPr>
                      <m:fName>
                        <m:r>
                          <a:rPr lang="zh-CN" altLang="en-US" sz="2800" i="1" smtClean="0">
                            <a:solidFill>
                              <a:srgbClr val="0000FF"/>
                            </a:solidFill>
                            <a:latin typeface="Cambria Math" panose="02040503050406030204" pitchFamily="18" charset="0"/>
                            <a:ea typeface="Cambria Math" panose="02040503050406030204" pitchFamily="18" charset="0"/>
                          </a:rPr>
                          <m:t>𝛾</m:t>
                        </m:r>
                        <m:r>
                          <m:rPr>
                            <m:sty m:val="p"/>
                          </m:rPr>
                          <a:rPr lang="en-US" altLang="zh-CN" sz="2800">
                            <a:solidFill>
                              <a:srgbClr val="0000FF"/>
                            </a:solidFill>
                            <a:latin typeface="Cambria Math" panose="02040503050406030204" pitchFamily="18" charset="0"/>
                          </a:rPr>
                          <m:t>ln</m:t>
                        </m:r>
                      </m:fName>
                      <m:e>
                        <m:r>
                          <a:rPr lang="en-US" altLang="zh-CN" sz="2800" b="0" i="1" smtClean="0">
                            <a:solidFill>
                              <a:srgbClr val="0000FF"/>
                            </a:solidFill>
                            <a:latin typeface="Cambria Math" panose="02040503050406030204" pitchFamily="18" charset="0"/>
                          </a:rPr>
                          <m:t>𝑉</m:t>
                        </m:r>
                      </m:e>
                    </m:func>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27" name="矩形 26"/>
              <p:cNvSpPr>
                <a:spLocks noRot="1" noChangeAspect="1" noMove="1" noResize="1" noEditPoints="1" noAdjustHandles="1" noChangeArrowheads="1" noChangeShapeType="1" noTextEdit="1"/>
              </p:cNvSpPr>
              <p:nvPr/>
            </p:nvSpPr>
            <p:spPr>
              <a:xfrm>
                <a:off x="714532" y="5778508"/>
                <a:ext cx="3063659" cy="523220"/>
              </a:xfrm>
              <a:prstGeom prst="rect">
                <a:avLst/>
              </a:prstGeom>
              <a:blipFill>
                <a:blip r:embed="rId12"/>
                <a:stretch>
                  <a:fillRect t="-12791" r="-318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159578" y="5778508"/>
                <a:ext cx="1919372" cy="523220"/>
              </a:xfrm>
              <a:prstGeom prst="rect">
                <a:avLst/>
              </a:prstGeom>
            </p:spPr>
            <p:txBody>
              <a:bodyPr wrap="none">
                <a:spAutoFit/>
              </a:bodyPr>
              <a:lstStyle/>
              <a:p>
                <a14:m>
                  <m:oMath xmlns:m="http://schemas.openxmlformats.org/officeDocument/2006/math">
                    <m:r>
                      <a:rPr lang="en-US" altLang="zh-CN" sz="2800" b="0" i="1" smtClean="0">
                        <a:solidFill>
                          <a:srgbClr val="FF0000"/>
                        </a:solidFill>
                        <a:latin typeface="Cambria Math" panose="02040503050406030204" pitchFamily="18" charset="0"/>
                      </a:rPr>
                      <m:t>𝑃</m:t>
                    </m:r>
                    <m:sSup>
                      <m:sSupPr>
                        <m:ctrlPr>
                          <a:rPr lang="en-US" altLang="zh-CN" sz="2800" i="1">
                            <a:solidFill>
                              <a:srgbClr val="FF0000"/>
                            </a:solidFill>
                            <a:latin typeface="Cambria Math" panose="02040503050406030204" pitchFamily="18" charset="0"/>
                          </a:rPr>
                        </m:ctrlPr>
                      </m:sSupPr>
                      <m:e>
                        <m:r>
                          <a:rPr lang="en-US" altLang="zh-CN" sz="2800" b="0" i="1" smtClean="0">
                            <a:solidFill>
                              <a:srgbClr val="FF0000"/>
                            </a:solidFill>
                            <a:latin typeface="Cambria Math" panose="02040503050406030204" pitchFamily="18" charset="0"/>
                          </a:rPr>
                          <m:t>𝑉</m:t>
                        </m:r>
                      </m:e>
                      <m:sup>
                        <m:r>
                          <a:rPr lang="zh-CN" altLang="en-US" sz="2800" i="1" smtClean="0">
                            <a:solidFill>
                              <a:srgbClr val="FF0000"/>
                            </a:solidFill>
                            <a:latin typeface="Cambria Math" panose="02040503050406030204" pitchFamily="18" charset="0"/>
                            <a:ea typeface="Cambria Math" panose="02040503050406030204" pitchFamily="18" charset="0"/>
                          </a:rPr>
                          <m:t>𝛾</m:t>
                        </m:r>
                      </m:sup>
                    </m:sSup>
                    <m:r>
                      <a:rPr lang="en-US" altLang="zh-CN" sz="2800" b="0" i="1" smtClean="0">
                        <a:solidFill>
                          <a:srgbClr val="FF0000"/>
                        </a:solidFill>
                        <a:latin typeface="Cambria Math" panose="02040503050406030204" pitchFamily="18" charset="0"/>
                      </a:rPr>
                      <m:t>=</m:t>
                    </m:r>
                  </m:oMath>
                </a14:m>
                <a:r>
                  <a:rPr lang="zh-CN" altLang="en-US" sz="2800" dirty="0">
                    <a:solidFill>
                      <a:srgbClr val="FF0000"/>
                    </a:solidFill>
                    <a:latin typeface="微软雅黑" panose="020B0503020204020204" pitchFamily="34" charset="-122"/>
                    <a:ea typeface="微软雅黑" panose="020B0503020204020204" pitchFamily="34" charset="-122"/>
                  </a:rPr>
                  <a:t>常量</a:t>
                </a:r>
              </a:p>
            </p:txBody>
          </p:sp>
        </mc:Choice>
        <mc:Fallback xmlns="">
          <p:sp>
            <p:nvSpPr>
              <p:cNvPr id="28" name="矩形 27"/>
              <p:cNvSpPr>
                <a:spLocks noRot="1" noChangeAspect="1" noMove="1" noResize="1" noEditPoints="1" noAdjustHandles="1" noChangeArrowheads="1" noChangeShapeType="1" noTextEdit="1"/>
              </p:cNvSpPr>
              <p:nvPr/>
            </p:nvSpPr>
            <p:spPr>
              <a:xfrm>
                <a:off x="5159578" y="5778508"/>
                <a:ext cx="1919372" cy="523220"/>
              </a:xfrm>
              <a:prstGeom prst="rect">
                <a:avLst/>
              </a:prstGeom>
              <a:blipFill>
                <a:blip r:embed="rId13"/>
                <a:stretch>
                  <a:fillRect t="-12791" r="-5714" b="-31395"/>
                </a:stretch>
              </a:blipFill>
            </p:spPr>
            <p:txBody>
              <a:bodyPr/>
              <a:lstStyle/>
              <a:p>
                <a:r>
                  <a:rPr lang="zh-CN" altLang="en-US">
                    <a:noFill/>
                  </a:rPr>
                  <a:t> </a:t>
                </a:r>
              </a:p>
            </p:txBody>
          </p:sp>
        </mc:Fallback>
      </mc:AlternateContent>
      <p:sp>
        <p:nvSpPr>
          <p:cNvPr id="15" name="矩形标注 14"/>
          <p:cNvSpPr/>
          <p:nvPr/>
        </p:nvSpPr>
        <p:spPr>
          <a:xfrm>
            <a:off x="8250358" y="5107817"/>
            <a:ext cx="1803873" cy="727308"/>
          </a:xfrm>
          <a:prstGeom prst="wedgeRectCallout">
            <a:avLst>
              <a:gd name="adj1" fmla="val -90705"/>
              <a:gd name="adj2" fmla="val -60174"/>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a:solidFill>
                  <a:srgbClr val="FF0000"/>
                </a:solidFill>
                <a:latin typeface="微软雅黑" panose="020B0503020204020204" pitchFamily="34" charset="-122"/>
                <a:ea typeface="微软雅黑" panose="020B0503020204020204" pitchFamily="34" charset="-122"/>
              </a:rPr>
              <a:t>比热容比</a:t>
            </a:r>
          </a:p>
        </p:txBody>
      </p:sp>
      <p:sp>
        <p:nvSpPr>
          <p:cNvPr id="16" name="Text Box 133"/>
          <p:cNvSpPr txBox="1">
            <a:spLocks noChangeArrowheads="1"/>
          </p:cNvSpPr>
          <p:nvPr/>
        </p:nvSpPr>
        <p:spPr bwMode="auto">
          <a:xfrm>
            <a:off x="720846" y="45448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二、绝热过程方程 </a:t>
            </a:r>
          </a:p>
        </p:txBody>
      </p:sp>
    </p:spTree>
    <p:extLst>
      <p:ext uri="{BB962C8B-B14F-4D97-AF65-F5344CB8AC3E}">
        <p14:creationId xmlns:p14="http://schemas.microsoft.com/office/powerpoint/2010/main" val="210230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21"/>
                                        </p:tgtEl>
                                        <p:attrNameLst>
                                          <p:attrName>style.visibility</p:attrName>
                                        </p:attrNameLst>
                                      </p:cBhvr>
                                      <p:to>
                                        <p:strVal val="visible"/>
                                      </p:to>
                                    </p:set>
                                    <p:animEffect transition="in" filter="wipe(left)">
                                      <p:cBhvr>
                                        <p:cTn id="17" dur="500"/>
                                        <p:tgtEl>
                                          <p:spTgt spid="983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righ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115"/>
                                        </p:tgtEl>
                                        <p:attrNameLst>
                                          <p:attrName>style.visibility</p:attrName>
                                        </p:attrNameLst>
                                      </p:cBhvr>
                                      <p:to>
                                        <p:strVal val="visible"/>
                                      </p:to>
                                    </p:set>
                                    <p:animEffect transition="in" filter="wipe(left)">
                                      <p:cBhvr>
                                        <p:cTn id="62" dur="500"/>
                                        <p:tgtEl>
                                          <p:spTgt spid="4111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21" grpId="0"/>
      <p:bldP spid="41115" grpId="0"/>
      <p:bldP spid="19" grpId="0"/>
      <p:bldP spid="20" grpId="0"/>
      <p:bldP spid="21" grpId="0"/>
      <p:bldP spid="22" grpId="0"/>
      <p:bldP spid="23" grpId="0"/>
      <p:bldP spid="24" grpId="0"/>
      <p:bldP spid="25" grpId="0"/>
      <p:bldP spid="26" grpId="0"/>
      <p:bldP spid="27" grpId="0"/>
      <p:bldP spid="28" grpId="0"/>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 name="文本框 11"/>
              <p:cNvSpPr txBox="1"/>
              <p:nvPr/>
            </p:nvSpPr>
            <p:spPr>
              <a:xfrm>
                <a:off x="715102" y="4617347"/>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15102" y="4617347"/>
                <a:ext cx="2614947" cy="449803"/>
              </a:xfrm>
              <a:prstGeom prst="rect">
                <a:avLst/>
              </a:prstGeom>
              <a:blipFill>
                <a:blip r:embed="rId4"/>
                <a:stretch>
                  <a:fillRect b="-1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884988" y="4422600"/>
                <a:ext cx="1757340"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884988" y="4422600"/>
                <a:ext cx="1757340" cy="800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725764" y="5604788"/>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725764" y="5604788"/>
                <a:ext cx="2614947" cy="449803"/>
              </a:xfrm>
              <a:prstGeom prst="rect">
                <a:avLst/>
              </a:prstGeom>
              <a:blipFill>
                <a:blip r:embed="rId6"/>
                <a:stretch>
                  <a:fillRect b="-13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420570" y="5429259"/>
                <a:ext cx="1632178"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3420570" y="5429259"/>
                <a:ext cx="1632178" cy="8008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5132607" y="5423488"/>
                <a:ext cx="151766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132607" y="5423488"/>
                <a:ext cx="1517660"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7101217" y="4818734"/>
                <a:ext cx="1452256"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7101217" y="4818734"/>
                <a:ext cx="1452256" cy="91525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8536989" y="4818734"/>
                <a:ext cx="1218090"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m:t>
                      </m:r>
                      <m:f>
                        <m:fPr>
                          <m:ctrlPr>
                            <a:rPr lang="zh-CN" altLang="en-US" sz="2800" i="1">
                              <a:solidFill>
                                <a:srgbClr val="FF0000"/>
                              </a:solidFill>
                              <a:latin typeface="Cambria Math" panose="02040503050406030204" pitchFamily="18" charset="0"/>
                            </a:rPr>
                          </m:ctrlPr>
                        </m:fPr>
                        <m:num>
                          <m:r>
                            <a:rPr lang="en-US" altLang="zh-CN" sz="2800" i="1">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𝑖</m:t>
                          </m:r>
                        </m:den>
                      </m:f>
                    </m:oMath>
                  </m:oMathPara>
                </a14:m>
                <a:endParaRPr lang="zh-CN" altLang="en-US" sz="2800" i="1" dirty="0">
                  <a:solidFill>
                    <a:srgbClr val="FF0000"/>
                  </a:solidFill>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8536989" y="4818734"/>
                <a:ext cx="1218090" cy="809452"/>
              </a:xfrm>
              <a:prstGeom prst="rect">
                <a:avLst/>
              </a:prstGeom>
              <a:blipFill>
                <a:blip r:embed="rId10"/>
                <a:stretch>
                  <a:fillRect/>
                </a:stretch>
              </a:blipFill>
            </p:spPr>
            <p:txBody>
              <a:bodyPr/>
              <a:lstStyle/>
              <a:p>
                <a:r>
                  <a:rPr lang="zh-CN" altLang="en-US">
                    <a:noFill/>
                  </a:rPr>
                  <a:t> </a:t>
                </a:r>
              </a:p>
            </p:txBody>
          </p:sp>
        </mc:Fallback>
      </mc:AlternateContent>
      <p:sp>
        <p:nvSpPr>
          <p:cNvPr id="13" name="Text Box 133"/>
          <p:cNvSpPr txBox="1">
            <a:spLocks noChangeArrowheads="1"/>
          </p:cNvSpPr>
          <p:nvPr/>
        </p:nvSpPr>
        <p:spPr bwMode="auto">
          <a:xfrm>
            <a:off x="720846" y="454480"/>
            <a:ext cx="3276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二、绝热过程方程 </a:t>
            </a:r>
          </a:p>
        </p:txBody>
      </p:sp>
      <p:graphicFrame>
        <p:nvGraphicFramePr>
          <p:cNvPr id="11" name="Object 2"/>
          <p:cNvGraphicFramePr>
            <a:graphicFrameLocks noChangeAspect="1"/>
          </p:cNvGraphicFramePr>
          <p:nvPr>
            <p:extLst>
              <p:ext uri="{D42A27DB-BD31-4B8C-83A1-F6EECF244321}">
                <p14:modId xmlns:p14="http://schemas.microsoft.com/office/powerpoint/2010/main" val="3549000825"/>
              </p:ext>
            </p:extLst>
          </p:nvPr>
        </p:nvGraphicFramePr>
        <p:xfrm>
          <a:off x="720846" y="1609550"/>
          <a:ext cx="1184275" cy="1271588"/>
        </p:xfrm>
        <a:graphic>
          <a:graphicData uri="http://schemas.openxmlformats.org/presentationml/2006/ole">
            <mc:AlternateContent xmlns:mc="http://schemas.openxmlformats.org/markup-compatibility/2006">
              <mc:Choice xmlns:v="urn:schemas-microsoft-com:vml" Requires="v">
                <p:oleObj spid="_x0000_s138259" name="剪辑" r:id="rId11" imgW="3025775" imgH="3252788" progId="MS_ClipArt_Gallery.2">
                  <p:embed/>
                </p:oleObj>
              </mc:Choice>
              <mc:Fallback>
                <p:oleObj name="剪辑" r:id="rId11" imgW="3025775" imgH="3252788" progId="MS_ClipArt_Gallery.2">
                  <p:embed/>
                  <p:pic>
                    <p:nvPicPr>
                      <p:cNvPr id="27662"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846" y="1609550"/>
                        <a:ext cx="1184275" cy="1271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Rectangle 6"/>
          <p:cNvSpPr>
            <a:spLocks noChangeArrowheads="1"/>
          </p:cNvSpPr>
          <p:nvPr/>
        </p:nvSpPr>
        <p:spPr bwMode="auto">
          <a:xfrm>
            <a:off x="1267068" y="2388382"/>
            <a:ext cx="19040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泊松方程</a:t>
            </a:r>
            <a:r>
              <a:rPr kumimoji="1" lang="en-US" altLang="zh-CN" sz="2800" dirty="0">
                <a:solidFill>
                  <a:srgbClr val="0000FF"/>
                </a:solidFill>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22" name="矩形 21"/>
              <p:cNvSpPr/>
              <p:nvPr/>
            </p:nvSpPr>
            <p:spPr>
              <a:xfrm>
                <a:off x="3590505" y="1088478"/>
                <a:ext cx="2545890" cy="584775"/>
              </a:xfrm>
              <a:prstGeom prst="rect">
                <a:avLst/>
              </a:prstGeom>
            </p:spPr>
            <p:txBody>
              <a:bodyPr wrap="square">
                <a:spAutoFit/>
              </a:bodyPr>
              <a:lstStyle/>
              <a:p>
                <a14:m>
                  <m:oMath xmlns:m="http://schemas.openxmlformats.org/officeDocument/2006/math">
                    <m:r>
                      <a:rPr lang="en-US" altLang="zh-CN" sz="3200" b="0" i="1" smtClean="0">
                        <a:solidFill>
                          <a:srgbClr val="FF0000"/>
                        </a:solidFill>
                        <a:latin typeface="Cambria Math" panose="02040503050406030204" pitchFamily="18" charset="0"/>
                      </a:rPr>
                      <m:t>𝑃</m:t>
                    </m:r>
                    <m:sSup>
                      <m:sSupPr>
                        <m:ctrlPr>
                          <a:rPr lang="en-US" altLang="zh-CN" sz="3200" i="1">
                            <a:solidFill>
                              <a:srgbClr val="FF0000"/>
                            </a:solidFill>
                            <a:latin typeface="Cambria Math" panose="02040503050406030204" pitchFamily="18" charset="0"/>
                          </a:rPr>
                        </m:ctrlPr>
                      </m:sSupPr>
                      <m:e>
                        <m:r>
                          <a:rPr lang="en-US" altLang="zh-CN" sz="3200" b="0" i="1" smtClean="0">
                            <a:solidFill>
                              <a:srgbClr val="FF0000"/>
                            </a:solidFill>
                            <a:latin typeface="Cambria Math" panose="02040503050406030204" pitchFamily="18" charset="0"/>
                          </a:rPr>
                          <m:t>𝑉</m:t>
                        </m:r>
                      </m:e>
                      <m:sup>
                        <m:r>
                          <a:rPr lang="zh-CN" altLang="en-US" sz="3200" i="1" smtClean="0">
                            <a:solidFill>
                              <a:srgbClr val="FF0000"/>
                            </a:solidFill>
                            <a:latin typeface="Cambria Math" panose="02040503050406030204" pitchFamily="18" charset="0"/>
                            <a:ea typeface="Cambria Math" panose="02040503050406030204" pitchFamily="18" charset="0"/>
                          </a:rPr>
                          <m:t>𝛾</m:t>
                        </m:r>
                      </m:sup>
                    </m:sSup>
                    <m:r>
                      <a:rPr lang="en-US" altLang="zh-CN" sz="3200" b="0" i="1" smtClean="0">
                        <a:solidFill>
                          <a:srgbClr val="FF0000"/>
                        </a:solidFill>
                        <a:latin typeface="Cambria Math" panose="02040503050406030204" pitchFamily="18" charset="0"/>
                      </a:rPr>
                      <m:t>=</m:t>
                    </m:r>
                  </m:oMath>
                </a14:m>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1</a:t>
                </a:r>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3590505" y="1088478"/>
                <a:ext cx="2545890" cy="584775"/>
              </a:xfrm>
              <a:prstGeom prst="rect">
                <a:avLst/>
              </a:prstGeom>
              <a:blipFill>
                <a:blip r:embed="rId13"/>
                <a:stretch>
                  <a:fillRect t="-13684" b="-34737"/>
                </a:stretch>
              </a:blipFill>
            </p:spPr>
            <p:txBody>
              <a:bodyPr/>
              <a:lstStyle/>
              <a:p>
                <a:r>
                  <a:rPr lang="zh-CN" altLang="en-US">
                    <a:noFill/>
                  </a:rPr>
                  <a:t> </a:t>
                </a:r>
              </a:p>
            </p:txBody>
          </p:sp>
        </mc:Fallback>
      </mc:AlternateContent>
      <p:sp>
        <p:nvSpPr>
          <p:cNvPr id="23" name="左大括号 22"/>
          <p:cNvSpPr/>
          <p:nvPr/>
        </p:nvSpPr>
        <p:spPr>
          <a:xfrm>
            <a:off x="3171128" y="1347940"/>
            <a:ext cx="281315" cy="2604104"/>
          </a:xfrm>
          <a:prstGeom prst="leftBrace">
            <a:avLst>
              <a:gd name="adj1" fmla="val 32543"/>
              <a:gd name="adj2" fmla="val 49226"/>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4" name="矩形 23"/>
              <p:cNvSpPr/>
              <p:nvPr/>
            </p:nvSpPr>
            <p:spPr>
              <a:xfrm>
                <a:off x="3590505" y="2258720"/>
                <a:ext cx="3063768" cy="584775"/>
              </a:xfrm>
              <a:prstGeom prst="rect">
                <a:avLst/>
              </a:prstGeom>
            </p:spPr>
            <p:txBody>
              <a:bodyPr wrap="square">
                <a:spAutoFit/>
              </a:bodyPr>
              <a:lstStyle/>
              <a:p>
                <a14:m>
                  <m:oMath xmlns:m="http://schemas.openxmlformats.org/officeDocument/2006/math">
                    <m:r>
                      <a:rPr lang="en-US" altLang="zh-CN" sz="3200" b="0" i="1" smtClean="0">
                        <a:solidFill>
                          <a:srgbClr val="FF0000"/>
                        </a:solidFill>
                        <a:latin typeface="Cambria Math" panose="02040503050406030204" pitchFamily="18" charset="0"/>
                      </a:rPr>
                      <m:t>𝑇</m:t>
                    </m:r>
                    <m:sSup>
                      <m:sSupPr>
                        <m:ctrlPr>
                          <a:rPr lang="en-US" altLang="zh-CN" sz="3200" i="1">
                            <a:solidFill>
                              <a:srgbClr val="FF0000"/>
                            </a:solidFill>
                            <a:latin typeface="Cambria Math" panose="02040503050406030204" pitchFamily="18" charset="0"/>
                          </a:rPr>
                        </m:ctrlPr>
                      </m:sSupPr>
                      <m:e>
                        <m:r>
                          <a:rPr lang="en-US" altLang="zh-CN" sz="3200" b="0" i="1" smtClean="0">
                            <a:solidFill>
                              <a:srgbClr val="FF0000"/>
                            </a:solidFill>
                            <a:latin typeface="Cambria Math" panose="02040503050406030204" pitchFamily="18" charset="0"/>
                          </a:rPr>
                          <m:t>𝑉</m:t>
                        </m:r>
                      </m:e>
                      <m:sup>
                        <m:r>
                          <a:rPr lang="zh-CN" altLang="en-US" sz="3200" i="1" smtClean="0">
                            <a:solidFill>
                              <a:srgbClr val="FF0000"/>
                            </a:solidFill>
                            <a:latin typeface="Cambria Math" panose="02040503050406030204" pitchFamily="18" charset="0"/>
                            <a:ea typeface="Cambria Math" panose="02040503050406030204" pitchFamily="18" charset="0"/>
                          </a:rPr>
                          <m:t>𝛾</m:t>
                        </m:r>
                        <m:r>
                          <a:rPr lang="en-US" altLang="zh-CN" sz="3200" b="0" i="1" smtClean="0">
                            <a:solidFill>
                              <a:srgbClr val="FF0000"/>
                            </a:solidFill>
                            <a:latin typeface="Cambria Math" panose="02040503050406030204" pitchFamily="18" charset="0"/>
                            <a:ea typeface="Cambria Math" panose="02040503050406030204" pitchFamily="18" charset="0"/>
                          </a:rPr>
                          <m:t>−1</m:t>
                        </m:r>
                      </m:sup>
                    </m:sSup>
                    <m:r>
                      <a:rPr lang="en-US" altLang="zh-CN" sz="3200" b="0" i="1" smtClean="0">
                        <a:solidFill>
                          <a:srgbClr val="FF0000"/>
                        </a:solidFill>
                        <a:latin typeface="Cambria Math" panose="02040503050406030204" pitchFamily="18" charset="0"/>
                      </a:rPr>
                      <m:t>=</m:t>
                    </m:r>
                  </m:oMath>
                </a14:m>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2</a:t>
                </a:r>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3590505" y="2258720"/>
                <a:ext cx="3063768" cy="584775"/>
              </a:xfrm>
              <a:prstGeom prst="rect">
                <a:avLst/>
              </a:prstGeom>
              <a:blipFill>
                <a:blip r:embed="rId14"/>
                <a:stretch>
                  <a:fillRect t="-13684" b="-34737"/>
                </a:stretch>
              </a:blipFill>
            </p:spPr>
            <p:txBody>
              <a:bodyPr/>
              <a:lstStyle/>
              <a:p>
                <a:r>
                  <a:rPr lang="zh-CN" altLang="en-US">
                    <a:noFill/>
                  </a:rPr>
                  <a:t> </a:t>
                </a:r>
              </a:p>
            </p:txBody>
          </p:sp>
        </mc:Fallback>
      </mc:AlternateContent>
      <p:grpSp>
        <p:nvGrpSpPr>
          <p:cNvPr id="25" name="组合 24"/>
          <p:cNvGrpSpPr/>
          <p:nvPr/>
        </p:nvGrpSpPr>
        <p:grpSpPr>
          <a:xfrm>
            <a:off x="3544785" y="3201355"/>
            <a:ext cx="2743728" cy="1076257"/>
            <a:chOff x="3733272" y="4584591"/>
            <a:chExt cx="2743728" cy="1076257"/>
          </a:xfrm>
        </p:grpSpPr>
        <mc:AlternateContent xmlns:mc="http://schemas.openxmlformats.org/markup-compatibility/2006" xmlns:a14="http://schemas.microsoft.com/office/drawing/2010/main">
          <mc:Choice Requires="a14">
            <p:sp>
              <p:nvSpPr>
                <p:cNvPr id="26" name="矩形 25"/>
                <p:cNvSpPr/>
                <p:nvPr/>
              </p:nvSpPr>
              <p:spPr>
                <a:xfrm>
                  <a:off x="3733272" y="4584591"/>
                  <a:ext cx="1580048" cy="1076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3200" b="0" i="1" smtClean="0">
                                <a:solidFill>
                                  <a:srgbClr val="FF0000"/>
                                </a:solidFill>
                                <a:latin typeface="Cambria Math" panose="02040503050406030204" pitchFamily="18" charset="0"/>
                              </a:rPr>
                            </m:ctrlPr>
                          </m:fPr>
                          <m:num>
                            <m:sSup>
                              <m:sSupPr>
                                <m:ctrlPr>
                                  <a:rPr lang="en-US" altLang="zh-CN" sz="3200" i="1">
                                    <a:solidFill>
                                      <a:srgbClr val="FF0000"/>
                                    </a:solidFill>
                                    <a:latin typeface="Cambria Math" panose="02040503050406030204" pitchFamily="18" charset="0"/>
                                  </a:rPr>
                                </m:ctrlPr>
                              </m:sSupPr>
                              <m:e>
                                <m:r>
                                  <a:rPr lang="en-US" altLang="zh-CN" sz="3200" b="0" i="1" smtClean="0">
                                    <a:solidFill>
                                      <a:srgbClr val="FF0000"/>
                                    </a:solidFill>
                                    <a:latin typeface="Cambria Math" panose="02040503050406030204" pitchFamily="18" charset="0"/>
                                  </a:rPr>
                                  <m:t>𝑃</m:t>
                                </m:r>
                              </m:e>
                              <m:sup>
                                <m:r>
                                  <a:rPr lang="zh-CN" altLang="en-US" sz="3200" i="1" smtClean="0">
                                    <a:solidFill>
                                      <a:srgbClr val="FF0000"/>
                                    </a:solidFill>
                                    <a:latin typeface="Cambria Math" panose="02040503050406030204" pitchFamily="18" charset="0"/>
                                    <a:ea typeface="Cambria Math" panose="02040503050406030204" pitchFamily="18" charset="0"/>
                                  </a:rPr>
                                  <m:t>𝛾</m:t>
                                </m:r>
                                <m:r>
                                  <a:rPr lang="en-US" altLang="zh-CN" sz="3200" b="0" i="1" smtClean="0">
                                    <a:solidFill>
                                      <a:srgbClr val="FF0000"/>
                                    </a:solidFill>
                                    <a:latin typeface="Cambria Math" panose="02040503050406030204" pitchFamily="18" charset="0"/>
                                    <a:ea typeface="Cambria Math" panose="02040503050406030204" pitchFamily="18" charset="0"/>
                                  </a:rPr>
                                  <m:t>−1</m:t>
                                </m:r>
                              </m:sup>
                            </m:sSup>
                          </m:num>
                          <m:den>
                            <m:sSup>
                              <m:sSupPr>
                                <m:ctrlPr>
                                  <a:rPr lang="en-US" altLang="zh-CN" sz="3200" i="1">
                                    <a:solidFill>
                                      <a:srgbClr val="FF0000"/>
                                    </a:solidFill>
                                    <a:latin typeface="Cambria Math" panose="02040503050406030204" pitchFamily="18" charset="0"/>
                                  </a:rPr>
                                </m:ctrlPr>
                              </m:sSupPr>
                              <m:e>
                                <m:r>
                                  <a:rPr lang="en-US" altLang="zh-CN" sz="3200" b="0" i="1" smtClean="0">
                                    <a:solidFill>
                                      <a:srgbClr val="FF0000"/>
                                    </a:solidFill>
                                    <a:latin typeface="Cambria Math" panose="02040503050406030204" pitchFamily="18" charset="0"/>
                                  </a:rPr>
                                  <m:t>𝑇</m:t>
                                </m:r>
                              </m:e>
                              <m:sup>
                                <m:r>
                                  <a:rPr lang="zh-CN" altLang="en-US" sz="3200" i="1" smtClean="0">
                                    <a:solidFill>
                                      <a:srgbClr val="FF0000"/>
                                    </a:solidFill>
                                    <a:latin typeface="Cambria Math" panose="02040503050406030204" pitchFamily="18" charset="0"/>
                                    <a:ea typeface="Cambria Math" panose="02040503050406030204" pitchFamily="18" charset="0"/>
                                  </a:rPr>
                                  <m:t>𝛾</m:t>
                                </m:r>
                              </m:sup>
                            </m:sSup>
                          </m:den>
                        </m:f>
                        <m:r>
                          <a:rPr lang="en-US" altLang="zh-CN" sz="3200" b="0" i="1" smtClean="0">
                            <a:solidFill>
                              <a:srgbClr val="FF0000"/>
                            </a:solidFill>
                            <a:latin typeface="Cambria Math" panose="02040503050406030204" pitchFamily="18" charset="0"/>
                          </a:rPr>
                          <m:t>=</m:t>
                        </m:r>
                      </m:oMath>
                    </m:oMathPara>
                  </a14:m>
                  <a:endParaRPr lang="zh-CN" altLang="en-US" sz="320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3733272" y="4584591"/>
                  <a:ext cx="1580048" cy="1076257"/>
                </a:xfrm>
                <a:prstGeom prst="rect">
                  <a:avLst/>
                </a:prstGeom>
                <a:blipFill>
                  <a:blip r:embed="rId15"/>
                  <a:stretch>
                    <a:fillRect/>
                  </a:stretch>
                </a:blipFill>
              </p:spPr>
              <p:txBody>
                <a:bodyPr/>
                <a:lstStyle/>
                <a:p>
                  <a:r>
                    <a:rPr lang="zh-CN" altLang="en-US">
                      <a:noFill/>
                    </a:rPr>
                    <a:t> </a:t>
                  </a:r>
                </a:p>
              </p:txBody>
            </p:sp>
          </mc:Fallback>
        </mc:AlternateContent>
        <p:sp>
          <p:nvSpPr>
            <p:cNvPr id="27" name="矩形 26"/>
            <p:cNvSpPr/>
            <p:nvPr/>
          </p:nvSpPr>
          <p:spPr>
            <a:xfrm>
              <a:off x="5087034" y="4905732"/>
              <a:ext cx="1389966" cy="584775"/>
            </a:xfrm>
            <a:prstGeom prst="rect">
              <a:avLst/>
            </a:prstGeom>
          </p:spPr>
          <p:txBody>
            <a:bodyPr wrap="square">
              <a:spAutoFit/>
            </a:bodyPr>
            <a:lstStyle/>
            <a:p>
              <a:r>
                <a:rPr lang="zh-CN" altLang="en-US" sz="3200" dirty="0">
                  <a:solidFill>
                    <a:srgbClr val="FF0000"/>
                  </a:solidFill>
                  <a:latin typeface="微软雅黑" panose="020B0503020204020204" pitchFamily="34" charset="-122"/>
                  <a:ea typeface="微软雅黑" panose="020B0503020204020204" pitchFamily="34" charset="-122"/>
                </a:rPr>
                <a:t>常量</a:t>
              </a:r>
              <a:r>
                <a:rPr lang="en-US" altLang="zh-CN" sz="3200" dirty="0">
                  <a:solidFill>
                    <a:srgbClr val="FF0000"/>
                  </a:solidFill>
                  <a:latin typeface="微软雅黑" panose="020B0503020204020204" pitchFamily="34" charset="-122"/>
                  <a:ea typeface="微软雅黑" panose="020B0503020204020204" pitchFamily="34" charset="-122"/>
                </a:rPr>
                <a:t>3</a:t>
              </a:r>
              <a:endParaRPr lang="zh-CN" altLang="en-US" sz="3200" dirty="0"/>
            </a:p>
          </p:txBody>
        </p:sp>
      </p:grpSp>
    </p:spTree>
    <p:extLst>
      <p:ext uri="{BB962C8B-B14F-4D97-AF65-F5344CB8AC3E}">
        <p14:creationId xmlns:p14="http://schemas.microsoft.com/office/powerpoint/2010/main" val="361190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u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p:bldP spid="18" grpId="0"/>
      <p:bldP spid="19" grpId="0"/>
      <p:bldP spid="20" grpId="0"/>
      <p:bldP spid="21" grpId="0"/>
      <p:bldP spid="15" grpId="0"/>
      <p:bldP spid="22" grpId="0"/>
      <p:bldP spid="23" grpId="0" animBg="1"/>
      <p:bldP spid="2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4473" name="Oval 1105"/>
              <p:cNvSpPr>
                <a:spLocks noChangeArrowheads="1"/>
              </p:cNvSpPr>
              <p:nvPr/>
            </p:nvSpPr>
            <p:spPr bwMode="auto">
              <a:xfrm>
                <a:off x="5995957" y="4865586"/>
                <a:ext cx="762000" cy="762000"/>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73" name="Oval 1105"/>
              <p:cNvSpPr>
                <a:spLocks noRot="1" noChangeAspect="1" noMove="1" noResize="1" noEditPoints="1" noAdjustHandles="1" noChangeArrowheads="1" noChangeShapeType="1" noTextEdit="1"/>
              </p:cNvSpPr>
              <p:nvPr/>
            </p:nvSpPr>
            <p:spPr bwMode="auto">
              <a:xfrm>
                <a:off x="5995957" y="4865586"/>
                <a:ext cx="762000" cy="762000"/>
              </a:xfrm>
              <a:prstGeom prst="ellipse">
                <a:avLst/>
              </a:prstGeom>
              <a:blipFill>
                <a:blip r:embed="rId3"/>
                <a:stretch>
                  <a:fillRect/>
                </a:stretch>
              </a:blipFill>
              <a:ln w="9525">
                <a:solidFill>
                  <a:schemeClr val="tx2"/>
                </a:solidFill>
                <a:round/>
                <a:headEnd/>
                <a:tailEnd/>
              </a:ln>
            </p:spPr>
            <p:txBody>
              <a:bodyPr/>
              <a:lstStyle/>
              <a:p>
                <a:r>
                  <a:rPr lang="zh-CN" altLang="en-US">
                    <a:noFill/>
                  </a:rPr>
                  <a:t> </a:t>
                </a:r>
              </a:p>
            </p:txBody>
          </p:sp>
        </mc:Fallback>
      </mc:AlternateContent>
      <p:grpSp>
        <p:nvGrpSpPr>
          <p:cNvPr id="5" name="Group 1107"/>
          <p:cNvGrpSpPr>
            <a:grpSpLocks/>
          </p:cNvGrpSpPr>
          <p:nvPr/>
        </p:nvGrpSpPr>
        <p:grpSpPr bwMode="auto">
          <a:xfrm>
            <a:off x="6561107" y="4287736"/>
            <a:ext cx="1631950" cy="762000"/>
            <a:chOff x="1700" y="3428"/>
            <a:chExt cx="1028" cy="480"/>
          </a:xfrm>
        </p:grpSpPr>
        <mc:AlternateContent xmlns:mc="http://schemas.openxmlformats.org/markup-compatibility/2006" xmlns:a14="http://schemas.microsoft.com/office/drawing/2010/main">
          <mc:Choice Requires="a14">
            <p:sp>
              <p:nvSpPr>
                <p:cNvPr id="104471" name="Oval 1109"/>
                <p:cNvSpPr>
                  <a:spLocks noChangeArrowheads="1"/>
                </p:cNvSpPr>
                <p:nvPr/>
              </p:nvSpPr>
              <p:spPr bwMode="auto">
                <a:xfrm>
                  <a:off x="2248" y="3428"/>
                  <a:ext cx="480" cy="480"/>
                </a:xfrm>
                <a:prstGeom prst="ellipse">
                  <a:avLst/>
                </a:prstGeom>
                <a:noFill/>
                <a:ln w="12700">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71" name="Oval 1109"/>
                <p:cNvSpPr>
                  <a:spLocks noRot="1" noChangeAspect="1" noMove="1" noResize="1" noEditPoints="1" noAdjustHandles="1" noChangeArrowheads="1" noChangeShapeType="1" noTextEdit="1"/>
                </p:cNvSpPr>
                <p:nvPr/>
              </p:nvSpPr>
              <p:spPr bwMode="auto">
                <a:xfrm>
                  <a:off x="2248" y="3428"/>
                  <a:ext cx="480" cy="480"/>
                </a:xfrm>
                <a:prstGeom prst="ellipse">
                  <a:avLst/>
                </a:prstGeom>
                <a:blipFill>
                  <a:blip r:embed="rId4"/>
                  <a:stretch>
                    <a:fillRect/>
                  </a:stretch>
                </a:blipFill>
                <a:ln w="12700">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04470" name="AutoShape 1111"/>
            <p:cNvSpPr>
              <a:spLocks noChangeArrowheads="1"/>
            </p:cNvSpPr>
            <p:nvPr/>
          </p:nvSpPr>
          <p:spPr bwMode="auto">
            <a:xfrm rot="20289825">
              <a:off x="1700" y="3776"/>
              <a:ext cx="672" cy="119"/>
            </a:xfrm>
            <a:prstGeom prst="rightArrow">
              <a:avLst>
                <a:gd name="adj1" fmla="val 50000"/>
                <a:gd name="adj2" fmla="val 141176"/>
              </a:avLst>
            </a:prstGeom>
            <a:solidFill>
              <a:srgbClr val="FFCCFF"/>
            </a:solidFill>
            <a:ln w="28575">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04467" name="Oval 1113"/>
              <p:cNvSpPr>
                <a:spLocks noChangeArrowheads="1"/>
              </p:cNvSpPr>
              <p:nvPr/>
            </p:nvSpPr>
            <p:spPr bwMode="auto">
              <a:xfrm>
                <a:off x="1481727" y="4494766"/>
                <a:ext cx="762000" cy="762000"/>
              </a:xfrm>
              <a:prstGeom prst="ellipse">
                <a:avLst/>
              </a:prstGeom>
              <a:noFill/>
              <a:ln w="9525">
                <a:solidFill>
                  <a:srgbClr val="996600"/>
                </a:solidFill>
                <a:round/>
                <a:headEnd/>
                <a:tailEnd/>
              </a:ln>
              <a:extLst>
                <a:ext uri="{909E8E84-426E-40DD-AFC4-6F175D3DCCD1}">
                  <a14:hiddenFill>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67" name="Oval 1113"/>
              <p:cNvSpPr>
                <a:spLocks noRot="1" noChangeAspect="1" noMove="1" noResize="1" noEditPoints="1" noAdjustHandles="1" noChangeArrowheads="1" noChangeShapeType="1" noTextEdit="1"/>
              </p:cNvSpPr>
              <p:nvPr/>
            </p:nvSpPr>
            <p:spPr bwMode="auto">
              <a:xfrm>
                <a:off x="1481727" y="4494766"/>
                <a:ext cx="762000" cy="762000"/>
              </a:xfrm>
              <a:prstGeom prst="ellipse">
                <a:avLst/>
              </a:prstGeom>
              <a:blipFill>
                <a:blip r:embed="rId5"/>
                <a:stretch>
                  <a:fillRect/>
                </a:stretch>
              </a:blipFill>
              <a:ln w="9525">
                <a:solidFill>
                  <a:srgbClr val="996600"/>
                </a:solidFill>
                <a:round/>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nvGrpSpPr>
          <p:cNvPr id="8" name="Group 1115"/>
          <p:cNvGrpSpPr>
            <a:grpSpLocks/>
          </p:cNvGrpSpPr>
          <p:nvPr/>
        </p:nvGrpSpPr>
        <p:grpSpPr bwMode="auto">
          <a:xfrm>
            <a:off x="2057379" y="5055308"/>
            <a:ext cx="1679575" cy="685800"/>
            <a:chOff x="1102" y="3600"/>
            <a:chExt cx="1058" cy="432"/>
          </a:xfrm>
        </p:grpSpPr>
        <mc:AlternateContent xmlns:mc="http://schemas.openxmlformats.org/markup-compatibility/2006" xmlns:a14="http://schemas.microsoft.com/office/drawing/2010/main">
          <mc:Choice Requires="a14">
            <p:sp>
              <p:nvSpPr>
                <p:cNvPr id="104465" name="Oval 1117"/>
                <p:cNvSpPr>
                  <a:spLocks noChangeArrowheads="1"/>
                </p:cNvSpPr>
                <p:nvPr/>
              </p:nvSpPr>
              <p:spPr bwMode="auto">
                <a:xfrm>
                  <a:off x="1706" y="3600"/>
                  <a:ext cx="454" cy="432"/>
                </a:xfrm>
                <a:prstGeom prst="ellipse">
                  <a:avLst/>
                </a:prstGeom>
                <a:solidFill>
                  <a:schemeClr val="accent1"/>
                </a:soli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04465" name="Oval 1117"/>
                <p:cNvSpPr>
                  <a:spLocks noRot="1" noChangeAspect="1" noMove="1" noResize="1" noEditPoints="1" noAdjustHandles="1" noChangeArrowheads="1" noChangeShapeType="1" noTextEdit="1"/>
                </p:cNvSpPr>
                <p:nvPr/>
              </p:nvSpPr>
              <p:spPr bwMode="auto">
                <a:xfrm>
                  <a:off x="1706" y="3600"/>
                  <a:ext cx="454" cy="432"/>
                </a:xfrm>
                <a:prstGeom prst="ellipse">
                  <a:avLst/>
                </a:prstGeom>
                <a:blipFill>
                  <a:blip r:embed="rId6"/>
                  <a:stretch>
                    <a:fillRect/>
                  </a:stretch>
                </a:blipFill>
                <a:ln w="9525">
                  <a:solidFill>
                    <a:schemeClr val="tx2"/>
                  </a:solidFill>
                  <a:round/>
                  <a:headEnd/>
                  <a:tailEnd/>
                </a:ln>
              </p:spPr>
              <p:txBody>
                <a:bodyPr/>
                <a:lstStyle/>
                <a:p>
                  <a:r>
                    <a:rPr lang="zh-CN" altLang="en-US">
                      <a:noFill/>
                    </a:rPr>
                    <a:t> </a:t>
                  </a:r>
                </a:p>
              </p:txBody>
            </p:sp>
          </mc:Fallback>
        </mc:AlternateContent>
        <p:sp>
          <p:nvSpPr>
            <p:cNvPr id="104464" name="AutoShape 1119"/>
            <p:cNvSpPr>
              <a:spLocks noChangeArrowheads="1"/>
            </p:cNvSpPr>
            <p:nvPr/>
          </p:nvSpPr>
          <p:spPr bwMode="auto">
            <a:xfrm rot="1204178">
              <a:off x="1102" y="3638"/>
              <a:ext cx="655" cy="144"/>
            </a:xfrm>
            <a:prstGeom prst="rightArrow">
              <a:avLst>
                <a:gd name="adj1" fmla="val 42426"/>
                <a:gd name="adj2" fmla="val 184303"/>
              </a:avLst>
            </a:prstGeom>
            <a:solidFill>
              <a:srgbClr val="99FFCC"/>
            </a:solidFill>
            <a:ln w="2857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0" name="Group 1120"/>
          <p:cNvGrpSpPr>
            <a:grpSpLocks/>
          </p:cNvGrpSpPr>
          <p:nvPr/>
        </p:nvGrpSpPr>
        <p:grpSpPr bwMode="auto">
          <a:xfrm>
            <a:off x="2091327" y="4451590"/>
            <a:ext cx="1828800" cy="523875"/>
            <a:chOff x="1200" y="3064"/>
            <a:chExt cx="1152" cy="330"/>
          </a:xfrm>
        </p:grpSpPr>
        <mc:AlternateContent xmlns:mc="http://schemas.openxmlformats.org/markup-compatibility/2006" xmlns:a14="http://schemas.microsoft.com/office/drawing/2010/main">
          <mc:Choice Requires="a14">
            <p:sp>
              <p:nvSpPr>
                <p:cNvPr id="104461" name="Text Box 1121"/>
                <p:cNvSpPr txBox="1">
                  <a:spLocks noChangeArrowheads="1"/>
                </p:cNvSpPr>
                <p:nvPr/>
              </p:nvSpPr>
              <p:spPr bwMode="auto">
                <a:xfrm>
                  <a:off x="1872" y="306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04461" name="Text Box 1121"/>
                <p:cNvSpPr txBox="1">
                  <a:spLocks noRot="1" noChangeAspect="1" noMove="1" noResize="1" noEditPoints="1" noAdjustHandles="1" noChangeArrowheads="1" noChangeShapeType="1" noTextEdit="1"/>
                </p:cNvSpPr>
                <p:nvPr/>
              </p:nvSpPr>
              <p:spPr bwMode="auto">
                <a:xfrm>
                  <a:off x="1872" y="3064"/>
                  <a:ext cx="480" cy="330"/>
                </a:xfrm>
                <a:prstGeom prst="rect">
                  <a:avLst/>
                </a:prstGeom>
                <a:blipFill>
                  <a:blip r:embed="rId7"/>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104462" name="AutoShape 1122"/>
            <p:cNvSpPr>
              <a:spLocks noChangeArrowheads="1"/>
            </p:cNvSpPr>
            <p:nvPr/>
          </p:nvSpPr>
          <p:spPr bwMode="auto">
            <a:xfrm rot="-26979">
              <a:off x="1200" y="3168"/>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11" name="Group 1123"/>
          <p:cNvGrpSpPr>
            <a:grpSpLocks/>
          </p:cNvGrpSpPr>
          <p:nvPr/>
        </p:nvGrpSpPr>
        <p:grpSpPr bwMode="auto">
          <a:xfrm>
            <a:off x="6630366" y="5131890"/>
            <a:ext cx="1676400" cy="528638"/>
            <a:chOff x="3936" y="3555"/>
            <a:chExt cx="1056" cy="333"/>
          </a:xfrm>
        </p:grpSpPr>
        <mc:AlternateContent xmlns:mc="http://schemas.openxmlformats.org/markup-compatibility/2006" xmlns:a14="http://schemas.microsoft.com/office/drawing/2010/main">
          <mc:Choice Requires="a14">
            <p:sp>
              <p:nvSpPr>
                <p:cNvPr id="104459" name="Text Box 1124"/>
                <p:cNvSpPr txBox="1">
                  <a:spLocks noChangeArrowheads="1"/>
                </p:cNvSpPr>
                <p:nvPr/>
              </p:nvSpPr>
              <p:spPr bwMode="auto">
                <a:xfrm>
                  <a:off x="4560" y="3555"/>
                  <a:ext cx="432" cy="333"/>
                </a:xfrm>
                <a:prstGeom prst="rect">
                  <a:avLst/>
                </a:prstGeom>
                <a:solidFill>
                  <a:srgbClr val="E1F4FB"/>
                </a:solidFill>
                <a:ln w="9525">
                  <a:solidFill>
                    <a:srgbClr val="00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endParaRPr kumimoji="0" lang="en-US" altLang="zh-CN" sz="2800" i="1" dirty="0">
                    <a:solidFill>
                      <a:srgbClr val="1C1C1C"/>
                    </a:solidFill>
                    <a:ea typeface="微软雅黑" panose="020B0503020204020204" pitchFamily="34" charset="-122"/>
                    <a:cs typeface="Times New Roman" panose="02020603050405020304" pitchFamily="18" charset="0"/>
                  </a:endParaRPr>
                </a:p>
              </p:txBody>
            </p:sp>
          </mc:Choice>
          <mc:Fallback xmlns="">
            <p:sp>
              <p:nvSpPr>
                <p:cNvPr id="104459" name="Text Box 1124"/>
                <p:cNvSpPr txBox="1">
                  <a:spLocks noRot="1" noChangeAspect="1" noMove="1" noResize="1" noEditPoints="1" noAdjustHandles="1" noChangeArrowheads="1" noChangeShapeType="1" noTextEdit="1"/>
                </p:cNvSpPr>
                <p:nvPr/>
              </p:nvSpPr>
              <p:spPr bwMode="auto">
                <a:xfrm>
                  <a:off x="4560" y="3555"/>
                  <a:ext cx="432" cy="333"/>
                </a:xfrm>
                <a:prstGeom prst="rect">
                  <a:avLst/>
                </a:prstGeom>
                <a:blipFill>
                  <a:blip r:embed="rId8"/>
                  <a:stretch>
                    <a:fillRect/>
                  </a:stretch>
                </a:blipFill>
                <a:ln w="9525">
                  <a:solidFill>
                    <a:srgbClr val="0000FF"/>
                  </a:solidFill>
                  <a:miter lim="800000"/>
                  <a:headEnd/>
                  <a:tailEnd/>
                </a:ln>
              </p:spPr>
              <p:txBody>
                <a:bodyPr/>
                <a:lstStyle/>
                <a:p>
                  <a:r>
                    <a:rPr lang="zh-CN" altLang="en-US">
                      <a:noFill/>
                    </a:rPr>
                    <a:t> </a:t>
                  </a:r>
                </a:p>
              </p:txBody>
            </p:sp>
          </mc:Fallback>
        </mc:AlternateContent>
        <p:sp>
          <p:nvSpPr>
            <p:cNvPr id="104460" name="AutoShape 1125"/>
            <p:cNvSpPr>
              <a:spLocks noChangeArrowheads="1"/>
            </p:cNvSpPr>
            <p:nvPr/>
          </p:nvSpPr>
          <p:spPr bwMode="auto">
            <a:xfrm>
              <a:off x="3936" y="3600"/>
              <a:ext cx="672" cy="144"/>
            </a:xfrm>
            <a:prstGeom prst="leftArrow">
              <a:avLst>
                <a:gd name="adj1" fmla="val 50000"/>
                <a:gd name="adj2" fmla="val 116667"/>
              </a:avLst>
            </a:prstGeom>
            <a:solidFill>
              <a:srgbClr val="CCECFF"/>
            </a:solidFill>
            <a:ln w="2857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4" name="组合 3"/>
          <p:cNvGrpSpPr/>
          <p:nvPr/>
        </p:nvGrpSpPr>
        <p:grpSpPr>
          <a:xfrm>
            <a:off x="1266886" y="592908"/>
            <a:ext cx="3637462" cy="3489325"/>
            <a:chOff x="1280053" y="1235769"/>
            <a:chExt cx="3637462" cy="3489325"/>
          </a:xfrm>
        </p:grpSpPr>
        <p:grpSp>
          <p:nvGrpSpPr>
            <p:cNvPr id="2" name="Group 1056"/>
            <p:cNvGrpSpPr>
              <a:grpSpLocks/>
            </p:cNvGrpSpPr>
            <p:nvPr/>
          </p:nvGrpSpPr>
          <p:grpSpPr bwMode="auto">
            <a:xfrm>
              <a:off x="1339246" y="1235769"/>
              <a:ext cx="3531375" cy="3489325"/>
              <a:chOff x="672" y="542"/>
              <a:chExt cx="2333" cy="2198"/>
            </a:xfrm>
          </p:grpSpPr>
          <p:sp>
            <p:nvSpPr>
              <p:cNvPr id="104498" name="Rectangle 1057"/>
              <p:cNvSpPr>
                <a:spLocks noChangeArrowheads="1"/>
              </p:cNvSpPr>
              <p:nvPr/>
            </p:nvSpPr>
            <p:spPr bwMode="auto">
              <a:xfrm>
                <a:off x="672" y="542"/>
                <a:ext cx="2333" cy="219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cs typeface="Times New Roman" panose="02020603050405020304" pitchFamily="18" charset="0"/>
                </a:endParaRPr>
              </a:p>
            </p:txBody>
          </p:sp>
          <p:sp>
            <p:nvSpPr>
              <p:cNvPr id="104501" name="Line 1060"/>
              <p:cNvSpPr>
                <a:spLocks noChangeShapeType="1"/>
              </p:cNvSpPr>
              <p:nvPr/>
            </p:nvSpPr>
            <p:spPr bwMode="auto">
              <a:xfrm flipV="1">
                <a:off x="1001" y="2442"/>
                <a:ext cx="1556" cy="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2" name="Arc 1061"/>
              <p:cNvSpPr>
                <a:spLocks/>
              </p:cNvSpPr>
              <p:nvPr/>
            </p:nvSpPr>
            <p:spPr bwMode="auto">
              <a:xfrm flipH="1" flipV="1">
                <a:off x="1331" y="902"/>
                <a:ext cx="1087" cy="1193"/>
              </a:xfrm>
              <a:custGeom>
                <a:avLst/>
                <a:gdLst>
                  <a:gd name="T0" fmla="*/ 0 w 21059"/>
                  <a:gd name="T1" fmla="*/ 0 h 21281"/>
                  <a:gd name="T2" fmla="*/ 0 w 21059"/>
                  <a:gd name="T3" fmla="*/ 0 h 21281"/>
                  <a:gd name="T4" fmla="*/ 0 w 21059"/>
                  <a:gd name="T5" fmla="*/ 0 h 21281"/>
                  <a:gd name="T6" fmla="*/ 0 60000 65536"/>
                  <a:gd name="T7" fmla="*/ 0 60000 65536"/>
                  <a:gd name="T8" fmla="*/ 0 60000 65536"/>
                  <a:gd name="T9" fmla="*/ 0 w 21059"/>
                  <a:gd name="T10" fmla="*/ 0 h 21281"/>
                  <a:gd name="T11" fmla="*/ 21059 w 21059"/>
                  <a:gd name="T12" fmla="*/ 21281 h 21281"/>
                </a:gdLst>
                <a:ahLst/>
                <a:cxnLst>
                  <a:cxn ang="T6">
                    <a:pos x="T0" y="T1"/>
                  </a:cxn>
                  <a:cxn ang="T7">
                    <a:pos x="T2" y="T3"/>
                  </a:cxn>
                  <a:cxn ang="T8">
                    <a:pos x="T4" y="T5"/>
                  </a:cxn>
                </a:cxnLst>
                <a:rect l="T9" t="T10" r="T11" b="T12"/>
                <a:pathLst>
                  <a:path w="21059" h="21281" fill="none" extrusionOk="0">
                    <a:moveTo>
                      <a:pt x="3698" y="0"/>
                    </a:moveTo>
                    <a:cubicBezTo>
                      <a:pt x="12277" y="1491"/>
                      <a:pt x="19121" y="7986"/>
                      <a:pt x="21058" y="16475"/>
                    </a:cubicBezTo>
                  </a:path>
                  <a:path w="21059" h="21281" stroke="0" extrusionOk="0">
                    <a:moveTo>
                      <a:pt x="3698" y="0"/>
                    </a:moveTo>
                    <a:cubicBezTo>
                      <a:pt x="12277" y="1491"/>
                      <a:pt x="19121" y="7986"/>
                      <a:pt x="21058" y="16475"/>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3" name="Line 1062"/>
              <p:cNvSpPr>
                <a:spLocks noChangeShapeType="1"/>
              </p:cNvSpPr>
              <p:nvPr/>
            </p:nvSpPr>
            <p:spPr bwMode="auto">
              <a:xfrm flipH="1">
                <a:off x="1331" y="1201"/>
                <a:ext cx="14" cy="124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4" name="Line 1063"/>
              <p:cNvSpPr>
                <a:spLocks noChangeShapeType="1"/>
              </p:cNvSpPr>
              <p:nvPr/>
            </p:nvSpPr>
            <p:spPr bwMode="auto">
              <a:xfrm>
                <a:off x="2237" y="2108"/>
                <a:ext cx="0" cy="34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5" name="Line 1064"/>
              <p:cNvSpPr>
                <a:spLocks noChangeShapeType="1"/>
              </p:cNvSpPr>
              <p:nvPr/>
            </p:nvSpPr>
            <p:spPr bwMode="auto">
              <a:xfrm flipH="1">
                <a:off x="1001" y="1158"/>
                <a:ext cx="33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06" name="Text Box 1065"/>
              <p:cNvSpPr txBox="1">
                <a:spLocks noChangeArrowheads="1"/>
              </p:cNvSpPr>
              <p:nvPr/>
            </p:nvSpPr>
            <p:spPr bwMode="auto">
              <a:xfrm>
                <a:off x="1210" y="885"/>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A50021"/>
                    </a:solidFill>
                    <a:ea typeface="微软雅黑" panose="020B0503020204020204" pitchFamily="34" charset="-122"/>
                    <a:cs typeface="Times New Roman" panose="02020603050405020304" pitchFamily="18" charset="0"/>
                  </a:rPr>
                  <a:t>1</a:t>
                </a:r>
              </a:p>
            </p:txBody>
          </p:sp>
          <p:sp>
            <p:nvSpPr>
              <p:cNvPr id="104507" name="Text Box 1066"/>
              <p:cNvSpPr txBox="1">
                <a:spLocks noChangeArrowheads="1"/>
              </p:cNvSpPr>
              <p:nvPr/>
            </p:nvSpPr>
            <p:spPr bwMode="auto">
              <a:xfrm>
                <a:off x="2242" y="1971"/>
                <a:ext cx="20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A50021"/>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104515" name="Line 1074"/>
              <p:cNvSpPr>
                <a:spLocks noChangeShapeType="1"/>
              </p:cNvSpPr>
              <p:nvPr/>
            </p:nvSpPr>
            <p:spPr bwMode="auto">
              <a:xfrm flipV="1">
                <a:off x="986" y="944"/>
                <a:ext cx="0" cy="149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6" name="Freeform 1075" descr="浅色下对角线"/>
              <p:cNvSpPr>
                <a:spLocks/>
              </p:cNvSpPr>
              <p:nvPr/>
            </p:nvSpPr>
            <p:spPr bwMode="auto">
              <a:xfrm>
                <a:off x="1323" y="1179"/>
                <a:ext cx="912" cy="1248"/>
              </a:xfrm>
              <a:custGeom>
                <a:avLst/>
                <a:gdLst>
                  <a:gd name="T0" fmla="*/ 0 w 912"/>
                  <a:gd name="T1" fmla="*/ 0 h 1248"/>
                  <a:gd name="T2" fmla="*/ 28 w 912"/>
                  <a:gd name="T3" fmla="*/ 94 h 1248"/>
                  <a:gd name="T4" fmla="*/ 21 w 912"/>
                  <a:gd name="T5" fmla="*/ 1248 h 1248"/>
                  <a:gd name="T6" fmla="*/ 912 w 912"/>
                  <a:gd name="T7" fmla="*/ 1248 h 1248"/>
                  <a:gd name="T8" fmla="*/ 906 w 912"/>
                  <a:gd name="T9" fmla="*/ 940 h 1248"/>
                  <a:gd name="T10" fmla="*/ 727 w 912"/>
                  <a:gd name="T11" fmla="*/ 885 h 1248"/>
                  <a:gd name="T12" fmla="*/ 576 w 912"/>
                  <a:gd name="T13" fmla="*/ 816 h 1248"/>
                  <a:gd name="T14" fmla="*/ 446 w 912"/>
                  <a:gd name="T15" fmla="*/ 727 h 1248"/>
                  <a:gd name="T16" fmla="*/ 355 w 912"/>
                  <a:gd name="T17" fmla="*/ 644 h 1248"/>
                  <a:gd name="T18" fmla="*/ 220 w 912"/>
                  <a:gd name="T19" fmla="*/ 508 h 1248"/>
                  <a:gd name="T20" fmla="*/ 117 w 912"/>
                  <a:gd name="T21" fmla="*/ 357 h 1248"/>
                  <a:gd name="T22" fmla="*/ 48 w 912"/>
                  <a:gd name="T23" fmla="*/ 186 h 1248"/>
                  <a:gd name="T24" fmla="*/ 0 w 912"/>
                  <a:gd name="T25" fmla="*/ 0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2"/>
                  <a:gd name="T40" fmla="*/ 0 h 1248"/>
                  <a:gd name="T41" fmla="*/ 912 w 912"/>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2" h="1248">
                    <a:moveTo>
                      <a:pt x="0" y="0"/>
                    </a:moveTo>
                    <a:cubicBezTo>
                      <a:pt x="9" y="76"/>
                      <a:pt x="28" y="9"/>
                      <a:pt x="28" y="94"/>
                    </a:cubicBezTo>
                    <a:lnTo>
                      <a:pt x="21" y="1248"/>
                    </a:lnTo>
                    <a:lnTo>
                      <a:pt x="912" y="1248"/>
                    </a:lnTo>
                    <a:lnTo>
                      <a:pt x="906" y="940"/>
                    </a:lnTo>
                    <a:lnTo>
                      <a:pt x="727" y="885"/>
                    </a:lnTo>
                    <a:lnTo>
                      <a:pt x="576" y="816"/>
                    </a:lnTo>
                    <a:lnTo>
                      <a:pt x="446" y="727"/>
                    </a:lnTo>
                    <a:lnTo>
                      <a:pt x="355" y="644"/>
                    </a:lnTo>
                    <a:lnTo>
                      <a:pt x="220" y="508"/>
                    </a:lnTo>
                    <a:lnTo>
                      <a:pt x="117" y="357"/>
                    </a:lnTo>
                    <a:lnTo>
                      <a:pt x="48" y="186"/>
                    </a:lnTo>
                    <a:lnTo>
                      <a:pt x="0" y="0"/>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7" name="Line 1076"/>
              <p:cNvSpPr>
                <a:spLocks noChangeShapeType="1"/>
              </p:cNvSpPr>
              <p:nvPr/>
            </p:nvSpPr>
            <p:spPr bwMode="auto">
              <a:xfrm flipH="1">
                <a:off x="1001" y="2108"/>
                <a:ext cx="12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518" name="Line 1077"/>
              <p:cNvSpPr>
                <a:spLocks noChangeShapeType="1"/>
              </p:cNvSpPr>
              <p:nvPr/>
            </p:nvSpPr>
            <p:spPr bwMode="auto">
              <a:xfrm>
                <a:off x="1480" y="1554"/>
                <a:ext cx="82" cy="128"/>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519" name="Text Box 1078"/>
                  <p:cNvSpPr txBox="1">
                    <a:spLocks noChangeArrowheads="1"/>
                  </p:cNvSpPr>
                  <p:nvPr/>
                </p:nvSpPr>
                <p:spPr bwMode="auto">
                  <a:xfrm>
                    <a:off x="1584" y="2064"/>
                    <a:ext cx="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04519" name="Text Box 1078"/>
                  <p:cNvSpPr txBox="1">
                    <a:spLocks noRot="1" noChangeAspect="1" noMove="1" noResize="1" noEditPoints="1" noAdjustHandles="1" noChangeArrowheads="1" noChangeShapeType="1" noTextEdit="1"/>
                  </p:cNvSpPr>
                  <p:nvPr/>
                </p:nvSpPr>
                <p:spPr bwMode="auto">
                  <a:xfrm>
                    <a:off x="1584" y="2064"/>
                    <a:ext cx="384" cy="327"/>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4520" name="Text Box 1079"/>
              <p:cNvSpPr txBox="1">
                <a:spLocks noChangeArrowheads="1"/>
              </p:cNvSpPr>
              <p:nvPr/>
            </p:nvSpPr>
            <p:spPr bwMode="auto">
              <a:xfrm>
                <a:off x="1214" y="560"/>
                <a:ext cx="15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333333"/>
                    </a:solidFill>
                    <a:ea typeface="微软雅黑" panose="020B0503020204020204" pitchFamily="34" charset="-122"/>
                    <a:cs typeface="Times New Roman" panose="02020603050405020304" pitchFamily="18" charset="0"/>
                  </a:rPr>
                  <a:t>绝 热 </a:t>
                </a:r>
                <a:r>
                  <a:rPr lang="zh-CN" altLang="en-US" sz="2800" dirty="0">
                    <a:solidFill>
                      <a:srgbClr val="CC0000"/>
                    </a:solidFill>
                    <a:ea typeface="微软雅黑" panose="020B0503020204020204" pitchFamily="34" charset="-122"/>
                    <a:cs typeface="Times New Roman" panose="02020603050405020304" pitchFamily="18" charset="0"/>
                  </a:rPr>
                  <a:t>膨 胀</a:t>
                </a:r>
              </a:p>
            </p:txBody>
          </p:sp>
        </p:grpSp>
        <mc:AlternateContent xmlns:mc="http://schemas.openxmlformats.org/markup-compatibility/2006" xmlns:a14="http://schemas.microsoft.com/office/drawing/2010/main">
          <mc:Choice Requires="a14">
            <p:sp>
              <p:nvSpPr>
                <p:cNvPr id="73" name="文本框 72"/>
                <p:cNvSpPr txBox="1"/>
                <p:nvPr/>
              </p:nvSpPr>
              <p:spPr>
                <a:xfrm>
                  <a:off x="1838201" y="164356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3" name="文本框 72"/>
                <p:cNvSpPr txBox="1">
                  <a:spLocks noRot="1" noChangeAspect="1" noMove="1" noResize="1" noEditPoints="1" noAdjustHandles="1" noChangeArrowheads="1" noChangeShapeType="1" noTextEdit="1"/>
                </p:cNvSpPr>
                <p:nvPr/>
              </p:nvSpPr>
              <p:spPr>
                <a:xfrm>
                  <a:off x="1838201" y="1643560"/>
                  <a:ext cx="3309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p:cNvSpPr txBox="1"/>
                <p:nvPr/>
              </p:nvSpPr>
              <p:spPr>
                <a:xfrm>
                  <a:off x="4099117" y="421966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4" name="文本框 73"/>
                <p:cNvSpPr txBox="1">
                  <a:spLocks noRot="1" noChangeAspect="1" noMove="1" noResize="1" noEditPoints="1" noAdjustHandles="1" noChangeArrowheads="1" noChangeShapeType="1" noTextEdit="1"/>
                </p:cNvSpPr>
                <p:nvPr/>
              </p:nvSpPr>
              <p:spPr>
                <a:xfrm>
                  <a:off x="4099117" y="4219662"/>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1501725" y="410435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5" name="文本框 74"/>
                <p:cNvSpPr txBox="1">
                  <a:spLocks noRot="1" noChangeAspect="1" noMove="1" noResize="1" noEditPoints="1" noAdjustHandles="1" noChangeArrowheads="1" noChangeShapeType="1" noTextEdit="1"/>
                </p:cNvSpPr>
                <p:nvPr/>
              </p:nvSpPr>
              <p:spPr>
                <a:xfrm>
                  <a:off x="1501725" y="4104358"/>
                  <a:ext cx="350224"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086995" y="4195314"/>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6" name="矩形 75"/>
                <p:cNvSpPr>
                  <a:spLocks noRot="1" noChangeAspect="1" noMove="1" noResize="1" noEditPoints="1" noAdjustHandles="1" noChangeArrowheads="1" noChangeShapeType="1" noTextEdit="1"/>
                </p:cNvSpPr>
                <p:nvPr/>
              </p:nvSpPr>
              <p:spPr>
                <a:xfrm>
                  <a:off x="2086995" y="4195314"/>
                  <a:ext cx="6196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445617" y="419646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3445617" y="4196468"/>
                  <a:ext cx="62792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1280053" y="335062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1280053" y="3350624"/>
                  <a:ext cx="6354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352890" y="1928532"/>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9" name="矩形 78"/>
                <p:cNvSpPr>
                  <a:spLocks noRot="1" noChangeAspect="1" noMove="1" noResize="1" noEditPoints="1" noAdjustHandles="1" noChangeArrowheads="1" noChangeShapeType="1" noTextEdit="1"/>
                </p:cNvSpPr>
                <p:nvPr/>
              </p:nvSpPr>
              <p:spPr>
                <a:xfrm>
                  <a:off x="1352890" y="1928532"/>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p:cNvSpPr txBox="1"/>
                <p:nvPr/>
              </p:nvSpPr>
              <p:spPr>
                <a:xfrm>
                  <a:off x="2372321" y="1814987"/>
                  <a:ext cx="1676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98" name="文本框 97"/>
                <p:cNvSpPr txBox="1">
                  <a:spLocks noRot="1" noChangeAspect="1" noMove="1" noResize="1" noEditPoints="1" noAdjustHandles="1" noChangeArrowheads="1" noChangeShapeType="1" noTextEdit="1"/>
                </p:cNvSpPr>
                <p:nvPr/>
              </p:nvSpPr>
              <p:spPr>
                <a:xfrm>
                  <a:off x="2372321" y="1814987"/>
                  <a:ext cx="1676741"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p:cNvSpPr txBox="1"/>
                <p:nvPr/>
              </p:nvSpPr>
              <p:spPr>
                <a:xfrm>
                  <a:off x="3215959" y="3083402"/>
                  <a:ext cx="17015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99" name="文本框 98"/>
                <p:cNvSpPr txBox="1">
                  <a:spLocks noRot="1" noChangeAspect="1" noMove="1" noResize="1" noEditPoints="1" noAdjustHandles="1" noChangeArrowheads="1" noChangeShapeType="1" noTextEdit="1"/>
                </p:cNvSpPr>
                <p:nvPr/>
              </p:nvSpPr>
              <p:spPr>
                <a:xfrm>
                  <a:off x="3215959" y="3083402"/>
                  <a:ext cx="1701556" cy="430887"/>
                </a:xfrm>
                <a:prstGeom prst="rect">
                  <a:avLst/>
                </a:prstGeom>
                <a:blipFill>
                  <a:blip r:embed="rId18"/>
                  <a:stretch>
                    <a:fillRect/>
                  </a:stretch>
                </a:blipFill>
              </p:spPr>
              <p:txBody>
                <a:bodyPr/>
                <a:lstStyle/>
                <a:p>
                  <a:r>
                    <a:rPr lang="zh-CN" altLang="en-US">
                      <a:noFill/>
                    </a:rPr>
                    <a:t> </a:t>
                  </a:r>
                </a:p>
              </p:txBody>
            </p:sp>
          </mc:Fallback>
        </mc:AlternateContent>
      </p:grpSp>
      <p:grpSp>
        <p:nvGrpSpPr>
          <p:cNvPr id="6" name="组合 5"/>
          <p:cNvGrpSpPr/>
          <p:nvPr/>
        </p:nvGrpSpPr>
        <p:grpSpPr>
          <a:xfrm>
            <a:off x="5543325" y="592253"/>
            <a:ext cx="3602233" cy="3491611"/>
            <a:chOff x="5556492" y="1235114"/>
            <a:chExt cx="3602233" cy="3491611"/>
          </a:xfrm>
        </p:grpSpPr>
        <p:grpSp>
          <p:nvGrpSpPr>
            <p:cNvPr id="3" name="Group 1080"/>
            <p:cNvGrpSpPr>
              <a:grpSpLocks/>
            </p:cNvGrpSpPr>
            <p:nvPr/>
          </p:nvGrpSpPr>
          <p:grpSpPr bwMode="auto">
            <a:xfrm>
              <a:off x="5624876" y="1235114"/>
              <a:ext cx="3533849" cy="3489325"/>
              <a:chOff x="3120" y="548"/>
              <a:chExt cx="2393" cy="2198"/>
            </a:xfrm>
          </p:grpSpPr>
          <p:sp>
            <p:nvSpPr>
              <p:cNvPr id="104475" name="Rectangle 1081"/>
              <p:cNvSpPr>
                <a:spLocks noChangeArrowheads="1"/>
              </p:cNvSpPr>
              <p:nvPr/>
            </p:nvSpPr>
            <p:spPr bwMode="auto">
              <a:xfrm>
                <a:off x="3120" y="548"/>
                <a:ext cx="2393" cy="219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cs typeface="Times New Roman" panose="02020603050405020304" pitchFamily="18" charset="0"/>
                </a:endParaRPr>
              </a:p>
            </p:txBody>
          </p:sp>
          <p:sp>
            <p:nvSpPr>
              <p:cNvPr id="104478" name="Line 1084"/>
              <p:cNvSpPr>
                <a:spLocks noChangeShapeType="1"/>
              </p:cNvSpPr>
              <p:nvPr/>
            </p:nvSpPr>
            <p:spPr bwMode="auto">
              <a:xfrm flipV="1">
                <a:off x="3449" y="2442"/>
                <a:ext cx="1556" cy="8"/>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79" name="Arc 1085"/>
              <p:cNvSpPr>
                <a:spLocks/>
              </p:cNvSpPr>
              <p:nvPr/>
            </p:nvSpPr>
            <p:spPr bwMode="auto">
              <a:xfrm flipH="1" flipV="1">
                <a:off x="3779" y="902"/>
                <a:ext cx="1087" cy="1193"/>
              </a:xfrm>
              <a:custGeom>
                <a:avLst/>
                <a:gdLst>
                  <a:gd name="T0" fmla="*/ 0 w 21059"/>
                  <a:gd name="T1" fmla="*/ 0 h 21281"/>
                  <a:gd name="T2" fmla="*/ 0 w 21059"/>
                  <a:gd name="T3" fmla="*/ 0 h 21281"/>
                  <a:gd name="T4" fmla="*/ 0 w 21059"/>
                  <a:gd name="T5" fmla="*/ 0 h 21281"/>
                  <a:gd name="T6" fmla="*/ 0 60000 65536"/>
                  <a:gd name="T7" fmla="*/ 0 60000 65536"/>
                  <a:gd name="T8" fmla="*/ 0 60000 65536"/>
                  <a:gd name="T9" fmla="*/ 0 w 21059"/>
                  <a:gd name="T10" fmla="*/ 0 h 21281"/>
                  <a:gd name="T11" fmla="*/ 21059 w 21059"/>
                  <a:gd name="T12" fmla="*/ 21281 h 21281"/>
                </a:gdLst>
                <a:ahLst/>
                <a:cxnLst>
                  <a:cxn ang="T6">
                    <a:pos x="T0" y="T1"/>
                  </a:cxn>
                  <a:cxn ang="T7">
                    <a:pos x="T2" y="T3"/>
                  </a:cxn>
                  <a:cxn ang="T8">
                    <a:pos x="T4" y="T5"/>
                  </a:cxn>
                </a:cxnLst>
                <a:rect l="T9" t="T10" r="T11" b="T12"/>
                <a:pathLst>
                  <a:path w="21059" h="21281" fill="none" extrusionOk="0">
                    <a:moveTo>
                      <a:pt x="3698" y="0"/>
                    </a:moveTo>
                    <a:cubicBezTo>
                      <a:pt x="12277" y="1491"/>
                      <a:pt x="19121" y="7986"/>
                      <a:pt x="21058" y="16475"/>
                    </a:cubicBezTo>
                  </a:path>
                  <a:path w="21059" h="21281" stroke="0" extrusionOk="0">
                    <a:moveTo>
                      <a:pt x="3698" y="0"/>
                    </a:moveTo>
                    <a:cubicBezTo>
                      <a:pt x="12277" y="1491"/>
                      <a:pt x="19121" y="7986"/>
                      <a:pt x="21058" y="16475"/>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0" name="Line 1086"/>
              <p:cNvSpPr>
                <a:spLocks noChangeShapeType="1"/>
              </p:cNvSpPr>
              <p:nvPr/>
            </p:nvSpPr>
            <p:spPr bwMode="auto">
              <a:xfrm flipH="1">
                <a:off x="3779" y="1201"/>
                <a:ext cx="14" cy="1249"/>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1" name="Line 1087"/>
              <p:cNvSpPr>
                <a:spLocks noChangeShapeType="1"/>
              </p:cNvSpPr>
              <p:nvPr/>
            </p:nvSpPr>
            <p:spPr bwMode="auto">
              <a:xfrm>
                <a:off x="4685" y="2108"/>
                <a:ext cx="0" cy="34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2" name="Line 1088"/>
              <p:cNvSpPr>
                <a:spLocks noChangeShapeType="1"/>
              </p:cNvSpPr>
              <p:nvPr/>
            </p:nvSpPr>
            <p:spPr bwMode="auto">
              <a:xfrm flipH="1">
                <a:off x="3449" y="1158"/>
                <a:ext cx="33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83" name="Text Box 1089"/>
              <p:cNvSpPr txBox="1">
                <a:spLocks noChangeArrowheads="1"/>
              </p:cNvSpPr>
              <p:nvPr/>
            </p:nvSpPr>
            <p:spPr bwMode="auto">
              <a:xfrm>
                <a:off x="4656" y="1968"/>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A50021"/>
                    </a:solidFill>
                    <a:ea typeface="微软雅黑" panose="020B0503020204020204" pitchFamily="34" charset="-122"/>
                    <a:cs typeface="Times New Roman" panose="02020603050405020304" pitchFamily="18" charset="0"/>
                  </a:rPr>
                  <a:t>1</a:t>
                </a:r>
              </a:p>
            </p:txBody>
          </p:sp>
          <p:sp>
            <p:nvSpPr>
              <p:cNvPr id="104484" name="Text Box 1090"/>
              <p:cNvSpPr txBox="1">
                <a:spLocks noChangeArrowheads="1"/>
              </p:cNvSpPr>
              <p:nvPr/>
            </p:nvSpPr>
            <p:spPr bwMode="auto">
              <a:xfrm>
                <a:off x="3673" y="885"/>
                <a:ext cx="20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A50021"/>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p:sp>
            <p:nvSpPr>
              <p:cNvPr id="104492" name="Line 1098"/>
              <p:cNvSpPr>
                <a:spLocks noChangeShapeType="1"/>
              </p:cNvSpPr>
              <p:nvPr/>
            </p:nvSpPr>
            <p:spPr bwMode="auto">
              <a:xfrm flipV="1">
                <a:off x="3434" y="944"/>
                <a:ext cx="0" cy="1498"/>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3" name="Freeform 1099" descr="浅色下对角线"/>
              <p:cNvSpPr>
                <a:spLocks/>
              </p:cNvSpPr>
              <p:nvPr/>
            </p:nvSpPr>
            <p:spPr bwMode="auto">
              <a:xfrm>
                <a:off x="3771" y="1179"/>
                <a:ext cx="912" cy="1248"/>
              </a:xfrm>
              <a:custGeom>
                <a:avLst/>
                <a:gdLst>
                  <a:gd name="T0" fmla="*/ 0 w 912"/>
                  <a:gd name="T1" fmla="*/ 0 h 1248"/>
                  <a:gd name="T2" fmla="*/ 28 w 912"/>
                  <a:gd name="T3" fmla="*/ 94 h 1248"/>
                  <a:gd name="T4" fmla="*/ 21 w 912"/>
                  <a:gd name="T5" fmla="*/ 1248 h 1248"/>
                  <a:gd name="T6" fmla="*/ 912 w 912"/>
                  <a:gd name="T7" fmla="*/ 1248 h 1248"/>
                  <a:gd name="T8" fmla="*/ 906 w 912"/>
                  <a:gd name="T9" fmla="*/ 940 h 1248"/>
                  <a:gd name="T10" fmla="*/ 727 w 912"/>
                  <a:gd name="T11" fmla="*/ 885 h 1248"/>
                  <a:gd name="T12" fmla="*/ 576 w 912"/>
                  <a:gd name="T13" fmla="*/ 816 h 1248"/>
                  <a:gd name="T14" fmla="*/ 446 w 912"/>
                  <a:gd name="T15" fmla="*/ 727 h 1248"/>
                  <a:gd name="T16" fmla="*/ 355 w 912"/>
                  <a:gd name="T17" fmla="*/ 644 h 1248"/>
                  <a:gd name="T18" fmla="*/ 220 w 912"/>
                  <a:gd name="T19" fmla="*/ 508 h 1248"/>
                  <a:gd name="T20" fmla="*/ 117 w 912"/>
                  <a:gd name="T21" fmla="*/ 357 h 1248"/>
                  <a:gd name="T22" fmla="*/ 48 w 912"/>
                  <a:gd name="T23" fmla="*/ 186 h 1248"/>
                  <a:gd name="T24" fmla="*/ 0 w 912"/>
                  <a:gd name="T25" fmla="*/ 0 h 12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12"/>
                  <a:gd name="T40" fmla="*/ 0 h 1248"/>
                  <a:gd name="T41" fmla="*/ 912 w 912"/>
                  <a:gd name="T42" fmla="*/ 1248 h 12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12" h="1248">
                    <a:moveTo>
                      <a:pt x="0" y="0"/>
                    </a:moveTo>
                    <a:cubicBezTo>
                      <a:pt x="9" y="76"/>
                      <a:pt x="28" y="9"/>
                      <a:pt x="28" y="94"/>
                    </a:cubicBezTo>
                    <a:lnTo>
                      <a:pt x="21" y="1248"/>
                    </a:lnTo>
                    <a:lnTo>
                      <a:pt x="912" y="1248"/>
                    </a:lnTo>
                    <a:lnTo>
                      <a:pt x="906" y="940"/>
                    </a:lnTo>
                    <a:lnTo>
                      <a:pt x="727" y="885"/>
                    </a:lnTo>
                    <a:lnTo>
                      <a:pt x="576" y="816"/>
                    </a:lnTo>
                    <a:lnTo>
                      <a:pt x="446" y="727"/>
                    </a:lnTo>
                    <a:lnTo>
                      <a:pt x="355" y="644"/>
                    </a:lnTo>
                    <a:lnTo>
                      <a:pt x="220" y="508"/>
                    </a:lnTo>
                    <a:lnTo>
                      <a:pt x="117" y="357"/>
                    </a:lnTo>
                    <a:lnTo>
                      <a:pt x="48" y="186"/>
                    </a:lnTo>
                    <a:lnTo>
                      <a:pt x="0" y="0"/>
                    </a:lnTo>
                    <a:close/>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4" name="Line 1100"/>
              <p:cNvSpPr>
                <a:spLocks noChangeShapeType="1"/>
              </p:cNvSpPr>
              <p:nvPr/>
            </p:nvSpPr>
            <p:spPr bwMode="auto">
              <a:xfrm flipH="1">
                <a:off x="3449" y="2108"/>
                <a:ext cx="123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4495" name="Line 1101"/>
              <p:cNvSpPr>
                <a:spLocks noChangeShapeType="1"/>
              </p:cNvSpPr>
              <p:nvPr/>
            </p:nvSpPr>
            <p:spPr bwMode="auto">
              <a:xfrm>
                <a:off x="3928" y="1554"/>
                <a:ext cx="82" cy="128"/>
              </a:xfrm>
              <a:prstGeom prst="line">
                <a:avLst/>
              </a:prstGeom>
              <a:noFill/>
              <a:ln w="38100">
                <a:solidFill>
                  <a:srgbClr val="0000FF"/>
                </a:solidFill>
                <a:round/>
                <a:headEnd type="triangle" w="med" len="lg"/>
                <a:tailEnd type="non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4496" name="Text Box 1102"/>
                  <p:cNvSpPr txBox="1">
                    <a:spLocks noChangeArrowheads="1"/>
                  </p:cNvSpPr>
                  <p:nvPr/>
                </p:nvSpPr>
                <p:spPr bwMode="auto">
                  <a:xfrm>
                    <a:off x="4032" y="2064"/>
                    <a:ext cx="384"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463634"/>
                      </a:solidFill>
                      <a:ea typeface="微软雅黑" panose="020B0503020204020204" pitchFamily="34" charset="-122"/>
                      <a:cs typeface="Times New Roman" panose="02020603050405020304" pitchFamily="18" charset="0"/>
                    </a:endParaRPr>
                  </a:p>
                </p:txBody>
              </p:sp>
            </mc:Choice>
            <mc:Fallback xmlns="">
              <p:sp>
                <p:nvSpPr>
                  <p:cNvPr id="104496" name="Text Box 1102"/>
                  <p:cNvSpPr txBox="1">
                    <a:spLocks noRot="1" noChangeAspect="1" noMove="1" noResize="1" noEditPoints="1" noAdjustHandles="1" noChangeArrowheads="1" noChangeShapeType="1" noTextEdit="1"/>
                  </p:cNvSpPr>
                  <p:nvPr/>
                </p:nvSpPr>
                <p:spPr bwMode="auto">
                  <a:xfrm>
                    <a:off x="4032" y="2064"/>
                    <a:ext cx="384" cy="327"/>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4497" name="Text Box 1103"/>
              <p:cNvSpPr txBox="1">
                <a:spLocks noChangeArrowheads="1"/>
              </p:cNvSpPr>
              <p:nvPr/>
            </p:nvSpPr>
            <p:spPr bwMode="auto">
              <a:xfrm>
                <a:off x="3693" y="566"/>
                <a:ext cx="129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333333"/>
                    </a:solidFill>
                    <a:ea typeface="微软雅黑" panose="020B0503020204020204" pitchFamily="34" charset="-122"/>
                    <a:cs typeface="Times New Roman" panose="02020603050405020304" pitchFamily="18" charset="0"/>
                  </a:rPr>
                  <a:t>绝 热 </a:t>
                </a:r>
                <a:r>
                  <a:rPr lang="zh-CN" altLang="en-US" sz="2800" dirty="0">
                    <a:solidFill>
                      <a:srgbClr val="0000FF"/>
                    </a:solidFill>
                    <a:ea typeface="微软雅黑" panose="020B0503020204020204" pitchFamily="34" charset="-122"/>
                    <a:cs typeface="Times New Roman" panose="02020603050405020304" pitchFamily="18" charset="0"/>
                  </a:rPr>
                  <a:t>压 缩</a:t>
                </a:r>
              </a:p>
            </p:txBody>
          </p:sp>
        </p:grpSp>
        <mc:AlternateContent xmlns:mc="http://schemas.openxmlformats.org/markup-compatibility/2006" xmlns:a14="http://schemas.microsoft.com/office/drawing/2010/main">
          <mc:Choice Requires="a14">
            <p:sp>
              <p:nvSpPr>
                <p:cNvPr id="87" name="文本框 86"/>
                <p:cNvSpPr txBox="1"/>
                <p:nvPr/>
              </p:nvSpPr>
              <p:spPr>
                <a:xfrm>
                  <a:off x="6113863" y="1633380"/>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87" name="文本框 86"/>
                <p:cNvSpPr txBox="1">
                  <a:spLocks noRot="1" noChangeAspect="1" noMove="1" noResize="1" noEditPoints="1" noAdjustHandles="1" noChangeArrowheads="1" noChangeShapeType="1" noTextEdit="1"/>
                </p:cNvSpPr>
                <p:nvPr/>
              </p:nvSpPr>
              <p:spPr>
                <a:xfrm>
                  <a:off x="6113863" y="1633380"/>
                  <a:ext cx="330988"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8263079" y="4225302"/>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88" name="文本框 87"/>
                <p:cNvSpPr txBox="1">
                  <a:spLocks noRot="1" noChangeAspect="1" noMove="1" noResize="1" noEditPoints="1" noAdjustHandles="1" noChangeArrowheads="1" noChangeShapeType="1" noTextEdit="1"/>
                </p:cNvSpPr>
                <p:nvPr/>
              </p:nvSpPr>
              <p:spPr>
                <a:xfrm>
                  <a:off x="8263079" y="4225302"/>
                  <a:ext cx="335220"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p:cNvSpPr txBox="1"/>
                <p:nvPr/>
              </p:nvSpPr>
              <p:spPr>
                <a:xfrm>
                  <a:off x="5792178" y="412514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89" name="文本框 88"/>
                <p:cNvSpPr txBox="1">
                  <a:spLocks noRot="1" noChangeAspect="1" noMove="1" noResize="1" noEditPoints="1" noAdjustHandles="1" noChangeArrowheads="1" noChangeShapeType="1" noTextEdit="1"/>
                </p:cNvSpPr>
                <p:nvPr/>
              </p:nvSpPr>
              <p:spPr>
                <a:xfrm>
                  <a:off x="5792178" y="4125149"/>
                  <a:ext cx="350224"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654800" y="4203505"/>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7654800" y="4203505"/>
                  <a:ext cx="61965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6341071" y="4203505"/>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91" name="矩形 90"/>
                <p:cNvSpPr>
                  <a:spLocks noRot="1" noChangeAspect="1" noMove="1" noResize="1" noEditPoints="1" noAdjustHandles="1" noChangeArrowheads="1" noChangeShapeType="1" noTextEdit="1"/>
                </p:cNvSpPr>
                <p:nvPr/>
              </p:nvSpPr>
              <p:spPr>
                <a:xfrm>
                  <a:off x="6341071" y="4203505"/>
                  <a:ext cx="627929"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5556492" y="1941879"/>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92" name="矩形 91"/>
                <p:cNvSpPr>
                  <a:spLocks noRot="1" noChangeAspect="1" noMove="1" noResize="1" noEditPoints="1" noAdjustHandles="1" noChangeArrowheads="1" noChangeShapeType="1" noTextEdit="1"/>
                </p:cNvSpPr>
                <p:nvPr/>
              </p:nvSpPr>
              <p:spPr>
                <a:xfrm>
                  <a:off x="5556492" y="1941879"/>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5560627" y="3380154"/>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93" name="矩形 92"/>
                <p:cNvSpPr>
                  <a:spLocks noRot="1" noChangeAspect="1" noMove="1" noResize="1" noEditPoints="1" noAdjustHandles="1" noChangeArrowheads="1" noChangeShapeType="1" noTextEdit="1"/>
                </p:cNvSpPr>
                <p:nvPr/>
              </p:nvSpPr>
              <p:spPr>
                <a:xfrm>
                  <a:off x="5560627" y="3380154"/>
                  <a:ext cx="627159"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7481563" y="3052801"/>
                  <a:ext cx="16767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7481563" y="3052801"/>
                  <a:ext cx="1676741"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6714193" y="1797617"/>
                  <a:ext cx="17015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6714193" y="1797617"/>
                  <a:ext cx="1701556" cy="430887"/>
                </a:xfrm>
                <a:prstGeom prst="rect">
                  <a:avLst/>
                </a:prstGeom>
                <a:blipFill>
                  <a:blip r:embed="rId28"/>
                  <a:stretch>
                    <a:fillRect/>
                  </a:stretch>
                </a:blipFill>
              </p:spPr>
              <p:txBody>
                <a:bodyPr/>
                <a:lstStyle/>
                <a:p>
                  <a:r>
                    <a:rPr lang="zh-CN" altLang="en-US">
                      <a:noFill/>
                    </a:rPr>
                    <a:t> </a:t>
                  </a:r>
                </a:p>
              </p:txBody>
            </p:sp>
          </mc:Fallback>
        </mc:AlternateContent>
      </p:grpSp>
      <p:sp>
        <p:nvSpPr>
          <p:cNvPr id="71" name="Rectangle 88"/>
          <p:cNvSpPr>
            <a:spLocks noChangeArrowheads="1"/>
          </p:cNvSpPr>
          <p:nvPr/>
        </p:nvSpPr>
        <p:spPr bwMode="auto">
          <a:xfrm>
            <a:off x="1266886" y="5800206"/>
            <a:ext cx="9485804" cy="630942"/>
          </a:xfrm>
          <a:prstGeom prst="rect">
            <a:avLst/>
          </a:prstGeom>
          <a:noFill/>
          <a:ln w="9525">
            <a:noFill/>
            <a:miter lim="800000"/>
            <a:headEnd/>
            <a:tailEnd/>
          </a:ln>
        </p:spPr>
        <p:txBody>
          <a:bodyPr wrap="square">
            <a:spAutoFit/>
          </a:bodyPr>
          <a:lstStyle/>
          <a:p>
            <a:pPr algn="just" eaLnBrk="1" hangingPunct="1">
              <a:lnSpc>
                <a:spcPct val="125000"/>
              </a:lnSpc>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物理意义：在绝热过程中，系统消耗内能来对外所功。</a:t>
            </a:r>
          </a:p>
        </p:txBody>
      </p:sp>
    </p:spTree>
    <p:extLst>
      <p:ext uri="{BB962C8B-B14F-4D97-AF65-F5344CB8AC3E}">
        <p14:creationId xmlns:p14="http://schemas.microsoft.com/office/powerpoint/2010/main" val="759663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67"/>
                                        </p:tgtEl>
                                        <p:attrNameLst>
                                          <p:attrName>style.visibility</p:attrName>
                                        </p:attrNameLst>
                                      </p:cBhvr>
                                      <p:to>
                                        <p:strVal val="visible"/>
                                      </p:to>
                                    </p:set>
                                    <p:animEffect transition="in" filter="wipe(left)">
                                      <p:cBhvr>
                                        <p:cTn id="12" dur="500"/>
                                        <p:tgtEl>
                                          <p:spTgt spid="1044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73"/>
                                        </p:tgtEl>
                                        <p:attrNameLst>
                                          <p:attrName>style.visibility</p:attrName>
                                        </p:attrNameLst>
                                      </p:cBhvr>
                                      <p:to>
                                        <p:strVal val="visible"/>
                                      </p:to>
                                    </p:set>
                                    <p:animEffect transition="in" filter="wipe(left)">
                                      <p:cBhvr>
                                        <p:cTn id="32" dur="500"/>
                                        <p:tgtEl>
                                          <p:spTgt spid="1044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righ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left)">
                                      <p:cBhvr>
                                        <p:cTn id="47"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73" grpId="0" animBg="1"/>
      <p:bldP spid="104467" grpId="0" animBg="1"/>
      <p:bldP spid="7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632" name="Text Box 72"/>
          <p:cNvSpPr txBox="1">
            <a:spLocks noChangeArrowheads="1"/>
          </p:cNvSpPr>
          <p:nvPr/>
        </p:nvSpPr>
        <p:spPr bwMode="auto">
          <a:xfrm>
            <a:off x="897610" y="359133"/>
            <a:ext cx="4549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绝热线和等温线</a:t>
            </a:r>
          </a:p>
        </p:txBody>
      </p:sp>
      <p:sp>
        <p:nvSpPr>
          <p:cNvPr id="66634" name="Text Box 74"/>
          <p:cNvSpPr txBox="1">
            <a:spLocks noChangeArrowheads="1"/>
          </p:cNvSpPr>
          <p:nvPr/>
        </p:nvSpPr>
        <p:spPr bwMode="auto">
          <a:xfrm>
            <a:off x="5056859" y="860783"/>
            <a:ext cx="3733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ea typeface="微软雅黑" panose="020B0503020204020204" pitchFamily="34" charset="-122"/>
                <a:cs typeface="Times New Roman" panose="02020603050405020304" pitchFamily="18" charset="0"/>
              </a:rPr>
              <a:t>绝热</a:t>
            </a:r>
            <a:r>
              <a:rPr lang="zh-CN" altLang="en-US" sz="2800" dirty="0">
                <a:solidFill>
                  <a:srgbClr val="0000FF"/>
                </a:solidFill>
                <a:ea typeface="微软雅黑" panose="020B0503020204020204" pitchFamily="34" charset="-122"/>
                <a:cs typeface="Times New Roman" panose="02020603050405020304" pitchFamily="18" charset="0"/>
              </a:rPr>
              <a:t>过程曲线的斜率</a:t>
            </a:r>
          </a:p>
        </p:txBody>
      </p:sp>
      <p:sp>
        <p:nvSpPr>
          <p:cNvPr id="66635" name="Text Box 75"/>
          <p:cNvSpPr txBox="1">
            <a:spLocks noChangeArrowheads="1"/>
          </p:cNvSpPr>
          <p:nvPr/>
        </p:nvSpPr>
        <p:spPr bwMode="auto">
          <a:xfrm>
            <a:off x="5056859" y="3607158"/>
            <a:ext cx="4038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CC0000"/>
                </a:solidFill>
                <a:ea typeface="微软雅黑" panose="020B0503020204020204" pitchFamily="34" charset="-122"/>
                <a:cs typeface="Times New Roman" panose="02020603050405020304" pitchFamily="18" charset="0"/>
              </a:rPr>
              <a:t>等温</a:t>
            </a:r>
            <a:r>
              <a:rPr lang="zh-CN" altLang="en-US" sz="2800" dirty="0">
                <a:solidFill>
                  <a:srgbClr val="0000FF"/>
                </a:solidFill>
                <a:ea typeface="微软雅黑" panose="020B0503020204020204" pitchFamily="34" charset="-122"/>
                <a:cs typeface="Times New Roman" panose="02020603050405020304" pitchFamily="18" charset="0"/>
              </a:rPr>
              <a:t>过程曲线的斜率</a:t>
            </a:r>
          </a:p>
        </p:txBody>
      </p:sp>
      <p:sp>
        <p:nvSpPr>
          <p:cNvPr id="66640" name="Text Box 80"/>
          <p:cNvSpPr txBox="1">
            <a:spLocks noChangeArrowheads="1"/>
          </p:cNvSpPr>
          <p:nvPr/>
        </p:nvSpPr>
        <p:spPr bwMode="auto">
          <a:xfrm>
            <a:off x="849984" y="5435958"/>
            <a:ext cx="4151312" cy="5232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绝热线比等温线更陡峭。</a:t>
            </a:r>
            <a:endParaRPr lang="en-US" altLang="zh-CN" sz="2800" dirty="0">
              <a:solidFill>
                <a:srgbClr val="FF0000"/>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849984" y="1446571"/>
            <a:ext cx="4148138" cy="3614583"/>
            <a:chOff x="849984" y="1446571"/>
            <a:chExt cx="4148138" cy="3614583"/>
          </a:xfrm>
        </p:grpSpPr>
        <p:grpSp>
          <p:nvGrpSpPr>
            <p:cNvPr id="4" name="Group 87"/>
            <p:cNvGrpSpPr>
              <a:grpSpLocks/>
            </p:cNvGrpSpPr>
            <p:nvPr/>
          </p:nvGrpSpPr>
          <p:grpSpPr bwMode="auto">
            <a:xfrm>
              <a:off x="849984" y="1446571"/>
              <a:ext cx="4148138" cy="3609976"/>
              <a:chOff x="336" y="942"/>
              <a:chExt cx="2613" cy="2274"/>
            </a:xfrm>
          </p:grpSpPr>
          <p:sp>
            <p:nvSpPr>
              <p:cNvPr id="106509" name="Rectangle 88"/>
              <p:cNvSpPr>
                <a:spLocks noChangeArrowheads="1"/>
              </p:cNvSpPr>
              <p:nvPr/>
            </p:nvSpPr>
            <p:spPr bwMode="auto">
              <a:xfrm>
                <a:off x="336" y="960"/>
                <a:ext cx="2544" cy="225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106510" name="Line 89"/>
              <p:cNvSpPr>
                <a:spLocks noChangeShapeType="1"/>
              </p:cNvSpPr>
              <p:nvPr/>
            </p:nvSpPr>
            <p:spPr bwMode="auto">
              <a:xfrm flipV="1">
                <a:off x="697" y="2832"/>
                <a:ext cx="1895" cy="7"/>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1" name="Line 90"/>
              <p:cNvSpPr>
                <a:spLocks noChangeShapeType="1"/>
              </p:cNvSpPr>
              <p:nvPr/>
            </p:nvSpPr>
            <p:spPr bwMode="auto">
              <a:xfrm flipV="1">
                <a:off x="720" y="1056"/>
                <a:ext cx="0" cy="1783"/>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2" name="Line 91"/>
              <p:cNvSpPr>
                <a:spLocks noChangeShapeType="1"/>
              </p:cNvSpPr>
              <p:nvPr/>
            </p:nvSpPr>
            <p:spPr bwMode="auto">
              <a:xfrm>
                <a:off x="1440" y="1776"/>
                <a:ext cx="0" cy="13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3" name="Line 92"/>
              <p:cNvSpPr>
                <a:spLocks noChangeShapeType="1"/>
              </p:cNvSpPr>
              <p:nvPr/>
            </p:nvSpPr>
            <p:spPr bwMode="auto">
              <a:xfrm>
                <a:off x="1824" y="2064"/>
                <a:ext cx="0" cy="1104"/>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17" name="Line 96"/>
              <p:cNvSpPr>
                <a:spLocks noChangeShapeType="1"/>
              </p:cNvSpPr>
              <p:nvPr/>
            </p:nvSpPr>
            <p:spPr bwMode="auto">
              <a:xfrm flipH="1">
                <a:off x="720" y="1776"/>
                <a:ext cx="72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4" name="Freeform 103"/>
              <p:cNvSpPr>
                <a:spLocks/>
              </p:cNvSpPr>
              <p:nvPr/>
            </p:nvSpPr>
            <p:spPr bwMode="auto">
              <a:xfrm>
                <a:off x="1008" y="1152"/>
                <a:ext cx="1440" cy="1179"/>
              </a:xfrm>
              <a:custGeom>
                <a:avLst/>
                <a:gdLst>
                  <a:gd name="T0" fmla="*/ 0 w 1495"/>
                  <a:gd name="T1" fmla="*/ 0 h 1179"/>
                  <a:gd name="T2" fmla="*/ 122 w 1495"/>
                  <a:gd name="T3" fmla="*/ 329 h 1179"/>
                  <a:gd name="T4" fmla="*/ 270 w 1495"/>
                  <a:gd name="T5" fmla="*/ 617 h 1179"/>
                  <a:gd name="T6" fmla="*/ 490 w 1495"/>
                  <a:gd name="T7" fmla="*/ 891 h 1179"/>
                  <a:gd name="T8" fmla="*/ 771 w 1495"/>
                  <a:gd name="T9" fmla="*/ 1097 h 1179"/>
                  <a:gd name="T10" fmla="*/ 919 w 1495"/>
                  <a:gd name="T11" fmla="*/ 1179 h 1179"/>
                  <a:gd name="T12" fmla="*/ 0 60000 65536"/>
                  <a:gd name="T13" fmla="*/ 0 60000 65536"/>
                  <a:gd name="T14" fmla="*/ 0 60000 65536"/>
                  <a:gd name="T15" fmla="*/ 0 60000 65536"/>
                  <a:gd name="T16" fmla="*/ 0 60000 65536"/>
                  <a:gd name="T17" fmla="*/ 0 60000 65536"/>
                  <a:gd name="T18" fmla="*/ 0 w 1495"/>
                  <a:gd name="T19" fmla="*/ 0 h 1179"/>
                  <a:gd name="T20" fmla="*/ 1495 w 1495"/>
                  <a:gd name="T21" fmla="*/ 1179 h 1179"/>
                </a:gdLst>
                <a:ahLst/>
                <a:cxnLst>
                  <a:cxn ang="T12">
                    <a:pos x="T0" y="T1"/>
                  </a:cxn>
                  <a:cxn ang="T13">
                    <a:pos x="T2" y="T3"/>
                  </a:cxn>
                  <a:cxn ang="T14">
                    <a:pos x="T4" y="T5"/>
                  </a:cxn>
                  <a:cxn ang="T15">
                    <a:pos x="T6" y="T7"/>
                  </a:cxn>
                  <a:cxn ang="T16">
                    <a:pos x="T8" y="T9"/>
                  </a:cxn>
                  <a:cxn ang="T17">
                    <a:pos x="T10" y="T11"/>
                  </a:cxn>
                </a:cxnLst>
                <a:rect l="T18" t="T19" r="T20" b="T21"/>
                <a:pathLst>
                  <a:path w="1495" h="1179">
                    <a:moveTo>
                      <a:pt x="0" y="0"/>
                    </a:moveTo>
                    <a:cubicBezTo>
                      <a:pt x="33" y="55"/>
                      <a:pt x="126" y="226"/>
                      <a:pt x="199" y="329"/>
                    </a:cubicBezTo>
                    <a:cubicBezTo>
                      <a:pt x="272" y="432"/>
                      <a:pt x="339" y="523"/>
                      <a:pt x="439" y="617"/>
                    </a:cubicBezTo>
                    <a:cubicBezTo>
                      <a:pt x="539" y="711"/>
                      <a:pt x="660" y="811"/>
                      <a:pt x="796" y="891"/>
                    </a:cubicBezTo>
                    <a:cubicBezTo>
                      <a:pt x="932" y="971"/>
                      <a:pt x="1139" y="1049"/>
                      <a:pt x="1255" y="1097"/>
                    </a:cubicBezTo>
                    <a:cubicBezTo>
                      <a:pt x="1371" y="1145"/>
                      <a:pt x="1445" y="1162"/>
                      <a:pt x="1495" y="1179"/>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5" name="Freeform 104"/>
              <p:cNvSpPr>
                <a:spLocks/>
              </p:cNvSpPr>
              <p:nvPr/>
            </p:nvSpPr>
            <p:spPr bwMode="auto">
              <a:xfrm>
                <a:off x="1200" y="1152"/>
                <a:ext cx="1248" cy="1406"/>
              </a:xfrm>
              <a:custGeom>
                <a:avLst/>
                <a:gdLst>
                  <a:gd name="T0" fmla="*/ 0 w 1248"/>
                  <a:gd name="T1" fmla="*/ 0 h 1406"/>
                  <a:gd name="T2" fmla="*/ 102 w 1248"/>
                  <a:gd name="T3" fmla="*/ 329 h 1406"/>
                  <a:gd name="T4" fmla="*/ 233 w 1248"/>
                  <a:gd name="T5" fmla="*/ 597 h 1406"/>
                  <a:gd name="T6" fmla="*/ 425 w 1248"/>
                  <a:gd name="T7" fmla="*/ 871 h 1406"/>
                  <a:gd name="T8" fmla="*/ 603 w 1248"/>
                  <a:gd name="T9" fmla="*/ 1069 h 1406"/>
                  <a:gd name="T10" fmla="*/ 843 w 1248"/>
                  <a:gd name="T11" fmla="*/ 1234 h 1406"/>
                  <a:gd name="T12" fmla="*/ 1090 w 1248"/>
                  <a:gd name="T13" fmla="*/ 1351 h 1406"/>
                  <a:gd name="T14" fmla="*/ 1248 w 1248"/>
                  <a:gd name="T15" fmla="*/ 1406 h 1406"/>
                  <a:gd name="T16" fmla="*/ 0 60000 65536"/>
                  <a:gd name="T17" fmla="*/ 0 60000 65536"/>
                  <a:gd name="T18" fmla="*/ 0 60000 65536"/>
                  <a:gd name="T19" fmla="*/ 0 60000 65536"/>
                  <a:gd name="T20" fmla="*/ 0 60000 65536"/>
                  <a:gd name="T21" fmla="*/ 0 60000 65536"/>
                  <a:gd name="T22" fmla="*/ 0 60000 65536"/>
                  <a:gd name="T23" fmla="*/ 0 60000 65536"/>
                  <a:gd name="T24" fmla="*/ 0 w 1248"/>
                  <a:gd name="T25" fmla="*/ 0 h 1406"/>
                  <a:gd name="T26" fmla="*/ 1248 w 1248"/>
                  <a:gd name="T27" fmla="*/ 1406 h 140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48" h="1406">
                    <a:moveTo>
                      <a:pt x="0" y="0"/>
                    </a:moveTo>
                    <a:cubicBezTo>
                      <a:pt x="17" y="55"/>
                      <a:pt x="63" y="229"/>
                      <a:pt x="102" y="329"/>
                    </a:cubicBezTo>
                    <a:cubicBezTo>
                      <a:pt x="141" y="429"/>
                      <a:pt x="179" y="507"/>
                      <a:pt x="233" y="597"/>
                    </a:cubicBezTo>
                    <a:cubicBezTo>
                      <a:pt x="287" y="687"/>
                      <a:pt x="363" y="792"/>
                      <a:pt x="425" y="871"/>
                    </a:cubicBezTo>
                    <a:cubicBezTo>
                      <a:pt x="487" y="950"/>
                      <a:pt x="533" y="1009"/>
                      <a:pt x="603" y="1069"/>
                    </a:cubicBezTo>
                    <a:cubicBezTo>
                      <a:pt x="673" y="1129"/>
                      <a:pt x="762" y="1187"/>
                      <a:pt x="843" y="1234"/>
                    </a:cubicBezTo>
                    <a:cubicBezTo>
                      <a:pt x="924" y="1281"/>
                      <a:pt x="1023" y="1322"/>
                      <a:pt x="1090" y="1351"/>
                    </a:cubicBezTo>
                    <a:cubicBezTo>
                      <a:pt x="1157" y="1380"/>
                      <a:pt x="1215" y="1395"/>
                      <a:pt x="1248" y="1406"/>
                    </a:cubicBezTo>
                  </a:path>
                </a:pathLst>
              </a:custGeom>
              <a:noFill/>
              <a:ln w="28575">
                <a:solidFill>
                  <a:srgbClr val="CC0099"/>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6" name="Line 105"/>
              <p:cNvSpPr>
                <a:spLocks noChangeShapeType="1"/>
              </p:cNvSpPr>
              <p:nvPr/>
            </p:nvSpPr>
            <p:spPr bwMode="auto">
              <a:xfrm flipH="1">
                <a:off x="1104" y="2064"/>
                <a:ext cx="720"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7" name="Line 106"/>
              <p:cNvSpPr>
                <a:spLocks noChangeShapeType="1"/>
              </p:cNvSpPr>
              <p:nvPr/>
            </p:nvSpPr>
            <p:spPr bwMode="auto">
              <a:xfrm flipH="1">
                <a:off x="768" y="2256"/>
                <a:ext cx="1056"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28" name="Line 107"/>
              <p:cNvSpPr>
                <a:spLocks noChangeShapeType="1"/>
              </p:cNvSpPr>
              <p:nvPr/>
            </p:nvSpPr>
            <p:spPr bwMode="auto">
              <a:xfrm>
                <a:off x="1440" y="2928"/>
                <a:ext cx="384" cy="0"/>
              </a:xfrm>
              <a:prstGeom prst="line">
                <a:avLst/>
              </a:prstGeom>
              <a:noFill/>
              <a:ln w="9525">
                <a:solidFill>
                  <a:srgbClr val="FF0066"/>
                </a:solidFill>
                <a:round/>
                <a:headEnd type="triangl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0" name="Line 109"/>
              <p:cNvSpPr>
                <a:spLocks noChangeShapeType="1"/>
              </p:cNvSpPr>
              <p:nvPr/>
            </p:nvSpPr>
            <p:spPr bwMode="auto">
              <a:xfrm>
                <a:off x="864" y="2256"/>
                <a:ext cx="0" cy="336"/>
              </a:xfrm>
              <a:prstGeom prst="line">
                <a:avLst/>
              </a:prstGeom>
              <a:noFill/>
              <a:ln w="9525">
                <a:solidFill>
                  <a:srgbClr val="FF0066"/>
                </a:solidFill>
                <a:round/>
                <a:headEnd type="triangle" w="med" len="lg"/>
                <a:tailEnd type="non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1" name="Line 110"/>
              <p:cNvSpPr>
                <a:spLocks noChangeShapeType="1"/>
              </p:cNvSpPr>
              <p:nvPr/>
            </p:nvSpPr>
            <p:spPr bwMode="auto">
              <a:xfrm>
                <a:off x="1200" y="2064"/>
                <a:ext cx="0" cy="240"/>
              </a:xfrm>
              <a:prstGeom prst="line">
                <a:avLst/>
              </a:prstGeom>
              <a:noFill/>
              <a:ln w="9525">
                <a:solidFill>
                  <a:srgbClr val="FF6600"/>
                </a:solidFill>
                <a:round/>
                <a:headEnd type="triangle" w="med" len="lg"/>
                <a:tailEnd type="non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2" name="Line 111"/>
              <p:cNvSpPr>
                <a:spLocks noChangeShapeType="1"/>
              </p:cNvSpPr>
              <p:nvPr/>
            </p:nvSpPr>
            <p:spPr bwMode="auto">
              <a:xfrm>
                <a:off x="864" y="1440"/>
                <a:ext cx="0" cy="336"/>
              </a:xfrm>
              <a:prstGeom prst="line">
                <a:avLst/>
              </a:prstGeom>
              <a:noFill/>
              <a:ln w="9525">
                <a:solidFill>
                  <a:srgbClr val="FF0066"/>
                </a:solidFill>
                <a:round/>
                <a:headEnd type="non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3" name="Line 112"/>
              <p:cNvSpPr>
                <a:spLocks noChangeShapeType="1"/>
              </p:cNvSpPr>
              <p:nvPr/>
            </p:nvSpPr>
            <p:spPr bwMode="auto">
              <a:xfrm>
                <a:off x="1200" y="1536"/>
                <a:ext cx="0" cy="240"/>
              </a:xfrm>
              <a:prstGeom prst="line">
                <a:avLst/>
              </a:prstGeom>
              <a:noFill/>
              <a:ln w="9525">
                <a:solidFill>
                  <a:srgbClr val="FF6600"/>
                </a:solidFill>
                <a:round/>
                <a:headEnd type="none" w="med" len="lg"/>
                <a:tailEnd type="triangle" w="med" len="lg"/>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8" name="Line 117"/>
              <p:cNvSpPr>
                <a:spLocks noChangeShapeType="1"/>
              </p:cNvSpPr>
              <p:nvPr/>
            </p:nvSpPr>
            <p:spPr bwMode="auto">
              <a:xfrm>
                <a:off x="1776" y="1104"/>
                <a:ext cx="192"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6539" name="Line 118"/>
              <p:cNvSpPr>
                <a:spLocks noChangeShapeType="1"/>
              </p:cNvSpPr>
              <p:nvPr/>
            </p:nvSpPr>
            <p:spPr bwMode="auto">
              <a:xfrm>
                <a:off x="1776" y="1392"/>
                <a:ext cx="192" cy="0"/>
              </a:xfrm>
              <a:prstGeom prst="line">
                <a:avLst/>
              </a:prstGeom>
              <a:noFill/>
              <a:ln w="28575">
                <a:solidFill>
                  <a:srgbClr val="CC0099"/>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6540" name="Rectangle 119"/>
                  <p:cNvSpPr>
                    <a:spLocks noChangeArrowheads="1"/>
                  </p:cNvSpPr>
                  <p:nvPr/>
                </p:nvSpPr>
                <p:spPr bwMode="auto">
                  <a:xfrm>
                    <a:off x="1970" y="942"/>
                    <a:ext cx="97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i="1">
                            <a:solidFill>
                              <a:srgbClr val="0000FF"/>
                            </a:solidFill>
                            <a:latin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常量</a:t>
                    </a:r>
                  </a:p>
                </p:txBody>
              </p:sp>
            </mc:Choice>
            <mc:Fallback xmlns="">
              <p:sp>
                <p:nvSpPr>
                  <p:cNvPr id="106540" name="Rectangle 119"/>
                  <p:cNvSpPr>
                    <a:spLocks noRot="1" noChangeAspect="1" noMove="1" noResize="1" noEditPoints="1" noAdjustHandles="1" noChangeArrowheads="1" noChangeShapeType="1" noTextEdit="1"/>
                  </p:cNvSpPr>
                  <p:nvPr/>
                </p:nvSpPr>
                <p:spPr bwMode="auto">
                  <a:xfrm>
                    <a:off x="1970" y="942"/>
                    <a:ext cx="979" cy="330"/>
                  </a:xfrm>
                  <a:prstGeom prst="rect">
                    <a:avLst/>
                  </a:prstGeom>
                  <a:blipFill>
                    <a:blip r:embed="rId3"/>
                    <a:stretch>
                      <a:fillRect t="-11628" r="-2745"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9" name="文本框 48"/>
                <p:cNvSpPr txBox="1"/>
                <p:nvPr/>
              </p:nvSpPr>
              <p:spPr>
                <a:xfrm>
                  <a:off x="1100417" y="1539558"/>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1100417" y="1539558"/>
                  <a:ext cx="33098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220913" y="400143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220913" y="4001434"/>
                  <a:ext cx="33522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095560" y="433197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095560" y="4331971"/>
                  <a:ext cx="35022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37500" y="2480033"/>
                  <a:ext cx="640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937500" y="2480033"/>
                  <a:ext cx="6409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1335913" y="2876303"/>
                  <a:ext cx="8347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1335913" y="2876303"/>
                  <a:ext cx="8347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865891" y="2719210"/>
                  <a:ext cx="877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1865891" y="2719210"/>
                  <a:ext cx="8773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541175" y="4537934"/>
                  <a:ext cx="7330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541175" y="4537934"/>
                  <a:ext cx="73308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88533" y="231254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88533" y="2312543"/>
                  <a:ext cx="51520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2805680" y="3453498"/>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2805680" y="3453498"/>
                  <a:ext cx="5293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084277" y="2807247"/>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3084277" y="2807247"/>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028365" y="4382917"/>
                  <a:ext cx="6334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2028365" y="4382917"/>
                  <a:ext cx="63344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161848" y="4387892"/>
                  <a:ext cx="6606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161848" y="4387892"/>
                  <a:ext cx="66062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416072" y="1903355"/>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3416072" y="1903355"/>
                  <a:ext cx="1202637"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矩形 62"/>
              <p:cNvSpPr/>
              <p:nvPr/>
            </p:nvSpPr>
            <p:spPr>
              <a:xfrm>
                <a:off x="5918159" y="1349803"/>
                <a:ext cx="1919372"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rPr>
                      <m:t>𝑃</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sup>
                    </m:sSup>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63" name="矩形 62"/>
              <p:cNvSpPr>
                <a:spLocks noRot="1" noChangeAspect="1" noMove="1" noResize="1" noEditPoints="1" noAdjustHandles="1" noChangeArrowheads="1" noChangeShapeType="1" noTextEdit="1"/>
              </p:cNvSpPr>
              <p:nvPr/>
            </p:nvSpPr>
            <p:spPr>
              <a:xfrm>
                <a:off x="5918159" y="1349803"/>
                <a:ext cx="1919372" cy="523220"/>
              </a:xfrm>
              <a:prstGeom prst="rect">
                <a:avLst/>
              </a:prstGeom>
              <a:blipFill>
                <a:blip r:embed="rId17"/>
                <a:stretch>
                  <a:fillRect t="-11628" r="-5397"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918159" y="1919859"/>
                <a:ext cx="38602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rPr>
                        <m:t>𝑃</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rPr>
                        <m:t>𝑑𝑉</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𝑉</m:t>
                          </m:r>
                        </m:e>
                        <m:sup>
                          <m:r>
                            <a:rPr lang="zh-CN" altLang="en-US" sz="2800" i="1" smtClean="0">
                              <a:solidFill>
                                <a:srgbClr val="0000FF"/>
                              </a:solidFill>
                              <a:latin typeface="Cambria Math" panose="02040503050406030204" pitchFamily="18" charset="0"/>
                              <a:ea typeface="Cambria Math" panose="02040503050406030204" pitchFamily="18" charset="0"/>
                            </a:rPr>
                            <m:t>𝛾</m:t>
                          </m:r>
                        </m:sup>
                      </m:sSup>
                      <m:r>
                        <a:rPr lang="en-US" altLang="zh-CN" sz="2800" b="0" i="1" smtClean="0">
                          <a:solidFill>
                            <a:srgbClr val="0000FF"/>
                          </a:solidFill>
                          <a:latin typeface="Cambria Math" panose="02040503050406030204" pitchFamily="18" charset="0"/>
                          <a:ea typeface="Cambria Math" panose="02040503050406030204" pitchFamily="18" charset="0"/>
                        </a:rPr>
                        <m:t>𝑑𝑃</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4" name="矩形 63"/>
              <p:cNvSpPr>
                <a:spLocks noRot="1" noChangeAspect="1" noMove="1" noResize="1" noEditPoints="1" noAdjustHandles="1" noChangeArrowheads="1" noChangeShapeType="1" noTextEdit="1"/>
              </p:cNvSpPr>
              <p:nvPr/>
            </p:nvSpPr>
            <p:spPr>
              <a:xfrm>
                <a:off x="5918159" y="1919859"/>
                <a:ext cx="386028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918159" y="2489915"/>
                <a:ext cx="2746970"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rPr>
                                    <m:t>𝑑𝑉</m:t>
                                  </m:r>
                                </m:den>
                              </m:f>
                            </m:e>
                          </m:d>
                        </m:e>
                        <m:sub>
                          <m:r>
                            <a:rPr lang="en-US" altLang="zh-CN" sz="2800" b="0" i="1" smtClean="0">
                              <a:solidFill>
                                <a:srgbClr val="0000FF"/>
                              </a:solidFill>
                              <a:latin typeface="Cambria Math" panose="02040503050406030204" pitchFamily="18" charset="0"/>
                            </a:rPr>
                            <m:t>𝑎</m:t>
                          </m:r>
                        </m:sub>
                      </m:sSub>
                      <m:r>
                        <a:rPr lang="en-US" altLang="zh-CN" sz="2800" b="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5" name="矩形 64"/>
              <p:cNvSpPr>
                <a:spLocks noRot="1" noChangeAspect="1" noMove="1" noResize="1" noEditPoints="1" noAdjustHandles="1" noChangeArrowheads="1" noChangeShapeType="1" noTextEdit="1"/>
              </p:cNvSpPr>
              <p:nvPr/>
            </p:nvSpPr>
            <p:spPr>
              <a:xfrm>
                <a:off x="5918159" y="2489915"/>
                <a:ext cx="2746970" cy="111658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991896" y="4276324"/>
                <a:ext cx="1728935" cy="523220"/>
              </a:xfrm>
              <a:prstGeom prst="rect">
                <a:avLst/>
              </a:prstGeom>
            </p:spPr>
            <p:txBody>
              <a:bodyPr wrap="none">
                <a:spAutoFit/>
              </a:bodyPr>
              <a:lstStyle/>
              <a:p>
                <a14:m>
                  <m:oMath xmlns:m="http://schemas.openxmlformats.org/officeDocument/2006/math">
                    <m:r>
                      <a:rPr lang="en-US" altLang="zh-CN" sz="2800" b="0" i="1" smtClean="0">
                        <a:solidFill>
                          <a:srgbClr val="0000FF"/>
                        </a:solidFill>
                        <a:latin typeface="Cambria Math" panose="02040503050406030204" pitchFamily="18" charset="0"/>
                      </a:rPr>
                      <m:t>𝑃𝑉</m:t>
                    </m:r>
                    <m:r>
                      <a:rPr lang="en-US" altLang="zh-CN" sz="2800" b="0" i="1" smtClean="0">
                        <a:solidFill>
                          <a:srgbClr val="0000FF"/>
                        </a:solidFill>
                        <a:latin typeface="Cambria Math" panose="02040503050406030204" pitchFamily="18" charset="0"/>
                      </a:rPr>
                      <m:t>=</m:t>
                    </m:r>
                  </m:oMath>
                </a14:m>
                <a:r>
                  <a:rPr lang="zh-CN" altLang="en-US" sz="2800" dirty="0">
                    <a:solidFill>
                      <a:srgbClr val="0000FF"/>
                    </a:solidFill>
                    <a:latin typeface="微软雅黑" panose="020B0503020204020204" pitchFamily="34" charset="-122"/>
                    <a:ea typeface="微软雅黑" panose="020B0503020204020204" pitchFamily="34" charset="-122"/>
                  </a:rPr>
                  <a:t>常量</a:t>
                </a:r>
              </a:p>
            </p:txBody>
          </p:sp>
        </mc:Choice>
        <mc:Fallback xmlns="">
          <p:sp>
            <p:nvSpPr>
              <p:cNvPr id="66" name="矩形 65"/>
              <p:cNvSpPr>
                <a:spLocks noRot="1" noChangeAspect="1" noMove="1" noResize="1" noEditPoints="1" noAdjustHandles="1" noChangeArrowheads="1" noChangeShapeType="1" noTextEdit="1"/>
              </p:cNvSpPr>
              <p:nvPr/>
            </p:nvSpPr>
            <p:spPr>
              <a:xfrm>
                <a:off x="5991896" y="4276324"/>
                <a:ext cx="1728935" cy="523220"/>
              </a:xfrm>
              <a:prstGeom prst="rect">
                <a:avLst/>
              </a:prstGeom>
              <a:blipFill>
                <a:blip r:embed="rId20"/>
                <a:stretch>
                  <a:fillRect t="-11628" r="-5634"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5990715" y="4885386"/>
                <a:ext cx="2715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𝑃𝑑𝑉</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𝑉𝑑𝑃</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8" name="矩形 67"/>
              <p:cNvSpPr>
                <a:spLocks noRot="1" noChangeAspect="1" noMove="1" noResize="1" noEditPoints="1" noAdjustHandles="1" noChangeArrowheads="1" noChangeShapeType="1" noTextEdit="1"/>
              </p:cNvSpPr>
              <p:nvPr/>
            </p:nvSpPr>
            <p:spPr>
              <a:xfrm>
                <a:off x="5990715" y="4885386"/>
                <a:ext cx="2715166"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5990715" y="5494448"/>
                <a:ext cx="2494273" cy="11165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panose="02040503050406030204" pitchFamily="18" charset="0"/>
                            </a:rPr>
                          </m:ctrlPr>
                        </m:sSubPr>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𝑑𝑃</m:t>
                                  </m:r>
                                </m:num>
                                <m:den>
                                  <m:r>
                                    <a:rPr lang="en-US" altLang="zh-CN" sz="2800" i="1">
                                      <a:solidFill>
                                        <a:srgbClr val="0000FF"/>
                                      </a:solidFill>
                                      <a:latin typeface="Cambria Math" panose="02040503050406030204" pitchFamily="18" charset="0"/>
                                    </a:rPr>
                                    <m:t>𝑑𝑉</m:t>
                                  </m:r>
                                </m:den>
                              </m:f>
                            </m:e>
                          </m:d>
                        </m:e>
                        <m:sub>
                          <m:r>
                            <a:rPr lang="en-US" altLang="zh-CN" sz="2800" b="0" i="1" smtClean="0">
                              <a:solidFill>
                                <a:srgbClr val="0000FF"/>
                              </a:solidFill>
                              <a:latin typeface="Cambria Math" panose="02040503050406030204" pitchFamily="18" charset="0"/>
                            </a:rPr>
                            <m:t>𝑇</m:t>
                          </m:r>
                        </m:sub>
                      </m:sSub>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69" name="矩形 68"/>
              <p:cNvSpPr>
                <a:spLocks noRot="1" noChangeAspect="1" noMove="1" noResize="1" noEditPoints="1" noAdjustHandles="1" noChangeArrowheads="1" noChangeShapeType="1" noTextEdit="1"/>
              </p:cNvSpPr>
              <p:nvPr/>
            </p:nvSpPr>
            <p:spPr>
              <a:xfrm>
                <a:off x="5990715" y="5494448"/>
                <a:ext cx="2494273" cy="1116588"/>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783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6632"/>
                                        </p:tgtEl>
                                        <p:attrNameLst>
                                          <p:attrName>style.visibility</p:attrName>
                                        </p:attrNameLst>
                                      </p:cBhvr>
                                      <p:to>
                                        <p:strVal val="visible"/>
                                      </p:to>
                                    </p:set>
                                    <p:animEffect transition="in" filter="wipe(left)">
                                      <p:cBhvr>
                                        <p:cTn id="7" dur="500"/>
                                        <p:tgtEl>
                                          <p:spTgt spid="6663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6634"/>
                                        </p:tgtEl>
                                        <p:attrNameLst>
                                          <p:attrName>style.visibility</p:attrName>
                                        </p:attrNameLst>
                                      </p:cBhvr>
                                      <p:to>
                                        <p:strVal val="visible"/>
                                      </p:to>
                                    </p:set>
                                    <p:animEffect transition="in" filter="wipe(left)">
                                      <p:cBhvr>
                                        <p:cTn id="16" dur="500"/>
                                        <p:tgtEl>
                                          <p:spTgt spid="666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3"/>
                                        </p:tgtEl>
                                        <p:attrNameLst>
                                          <p:attrName>style.visibility</p:attrName>
                                        </p:attrNameLst>
                                      </p:cBhvr>
                                      <p:to>
                                        <p:strVal val="visible"/>
                                      </p:to>
                                    </p:set>
                                    <p:animEffect transition="in" filter="wipe(left)">
                                      <p:cBhvr>
                                        <p:cTn id="21" dur="500"/>
                                        <p:tgtEl>
                                          <p:spTgt spid="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6635"/>
                                        </p:tgtEl>
                                        <p:attrNameLst>
                                          <p:attrName>style.visibility</p:attrName>
                                        </p:attrNameLst>
                                      </p:cBhvr>
                                      <p:to>
                                        <p:strVal val="visible"/>
                                      </p:to>
                                    </p:set>
                                    <p:animEffect transition="in" filter="wipe(left)">
                                      <p:cBhvr>
                                        <p:cTn id="36" dur="500"/>
                                        <p:tgtEl>
                                          <p:spTgt spid="666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8"/>
                                        </p:tgtEl>
                                        <p:attrNameLst>
                                          <p:attrName>style.visibility</p:attrName>
                                        </p:attrNameLst>
                                      </p:cBhvr>
                                      <p:to>
                                        <p:strVal val="visible"/>
                                      </p:to>
                                    </p:set>
                                    <p:animEffect transition="in" filter="wipe(left)">
                                      <p:cBhvr>
                                        <p:cTn id="46" dur="500"/>
                                        <p:tgtEl>
                                          <p:spTgt spid="6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69"/>
                                        </p:tgtEl>
                                        <p:attrNameLst>
                                          <p:attrName>style.visibility</p:attrName>
                                        </p:attrNameLst>
                                      </p:cBhvr>
                                      <p:to>
                                        <p:strVal val="visible"/>
                                      </p:to>
                                    </p:set>
                                    <p:animEffect transition="in" filter="wipe(left)">
                                      <p:cBhvr>
                                        <p:cTn id="51" dur="500"/>
                                        <p:tgtEl>
                                          <p:spTgt spid="6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6640"/>
                                        </p:tgtEl>
                                        <p:attrNameLst>
                                          <p:attrName>style.visibility</p:attrName>
                                        </p:attrNameLst>
                                      </p:cBhvr>
                                      <p:to>
                                        <p:strVal val="visible"/>
                                      </p:to>
                                    </p:set>
                                    <p:animEffect transition="in" filter="wipe(left)">
                                      <p:cBhvr>
                                        <p:cTn id="56" dur="500"/>
                                        <p:tgtEl>
                                          <p:spTgt spid="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32" grpId="0"/>
      <p:bldP spid="66634" grpId="0"/>
      <p:bldP spid="66635" grpId="0"/>
      <p:bldP spid="66640" grpId="0" animBg="1"/>
      <p:bldP spid="63" grpId="0"/>
      <p:bldP spid="64" grpId="0"/>
      <p:bldP spid="65" grpId="0"/>
      <p:bldP spid="66" grpId="0"/>
      <p:bldP spid="68" grpId="0"/>
      <p:bldP spid="6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Box 52"/>
          <p:cNvSpPr txBox="1">
            <a:spLocks noChangeArrowheads="1"/>
          </p:cNvSpPr>
          <p:nvPr/>
        </p:nvSpPr>
        <p:spPr bwMode="auto">
          <a:xfrm>
            <a:off x="673570" y="634130"/>
            <a:ext cx="84582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a:spAutoFit/>
          </a:bodyPr>
          <a:lstStyle/>
          <a:p>
            <a:pPr eaLnBrk="1" hangingPunct="1">
              <a:spcBef>
                <a:spcPct val="50000"/>
              </a:spcBef>
              <a:buFontTx/>
              <a:buBlip>
                <a:blip r:embed="rId3"/>
              </a:buBlip>
              <a:defRPr/>
            </a:pP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计算各等值过程的热量、功和内能的理论基础</a:t>
            </a:r>
          </a:p>
        </p:txBody>
      </p:sp>
      <p:sp>
        <p:nvSpPr>
          <p:cNvPr id="108557" name="AutoShape 60"/>
          <p:cNvSpPr>
            <a:spLocks/>
          </p:cNvSpPr>
          <p:nvPr/>
        </p:nvSpPr>
        <p:spPr bwMode="auto">
          <a:xfrm>
            <a:off x="1543520" y="3009029"/>
            <a:ext cx="228600" cy="1066800"/>
          </a:xfrm>
          <a:prstGeom prst="leftBrace">
            <a:avLst>
              <a:gd name="adj1" fmla="val 38889"/>
              <a:gd name="adj2" fmla="val 50000"/>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108558" name="Text Box 61"/>
          <p:cNvSpPr txBox="1">
            <a:spLocks noChangeArrowheads="1"/>
          </p:cNvSpPr>
          <p:nvPr/>
        </p:nvSpPr>
        <p:spPr bwMode="auto">
          <a:xfrm>
            <a:off x="902170" y="3229692"/>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08552" name="Text Box 65"/>
          <p:cNvSpPr txBox="1">
            <a:spLocks noChangeArrowheads="1"/>
          </p:cNvSpPr>
          <p:nvPr/>
        </p:nvSpPr>
        <p:spPr bwMode="auto">
          <a:xfrm>
            <a:off x="902172" y="4687017"/>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63" name="Text Box 67"/>
          <p:cNvSpPr txBox="1">
            <a:spLocks noChangeArrowheads="1"/>
          </p:cNvSpPr>
          <p:nvPr/>
        </p:nvSpPr>
        <p:spPr bwMode="auto">
          <a:xfrm>
            <a:off x="902170" y="5663329"/>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各等值过程的特性 。</a:t>
            </a:r>
            <a:endParaRPr lang="en-US" altLang="zh-CN" sz="2800" dirty="0">
              <a:solidFill>
                <a:srgbClr val="0000FF"/>
              </a:solidFill>
              <a:ea typeface="微软雅黑" panose="020B0503020204020204" pitchFamily="34" charset="-122"/>
              <a:cs typeface="Times New Roman" panose="02020603050405020304" pitchFamily="18" charset="0"/>
            </a:endParaRPr>
          </a:p>
        </p:txBody>
      </p:sp>
      <p:grpSp>
        <p:nvGrpSpPr>
          <p:cNvPr id="3" name="组合 2"/>
          <p:cNvGrpSpPr/>
          <p:nvPr/>
        </p:nvGrpSpPr>
        <p:grpSpPr>
          <a:xfrm>
            <a:off x="902170" y="1472404"/>
            <a:ext cx="7067550" cy="879408"/>
            <a:chOff x="902170" y="1472404"/>
            <a:chExt cx="7067550" cy="879408"/>
          </a:xfrm>
        </p:grpSpPr>
        <p:grpSp>
          <p:nvGrpSpPr>
            <p:cNvPr id="2" name="Group 72"/>
            <p:cNvGrpSpPr>
              <a:grpSpLocks/>
            </p:cNvGrpSpPr>
            <p:nvPr/>
          </p:nvGrpSpPr>
          <p:grpSpPr bwMode="auto">
            <a:xfrm>
              <a:off x="902170" y="1639017"/>
              <a:ext cx="7067550" cy="531813"/>
              <a:chOff x="528" y="1161"/>
              <a:chExt cx="4452" cy="335"/>
            </a:xfrm>
          </p:grpSpPr>
          <p:sp>
            <p:nvSpPr>
              <p:cNvPr id="108561" name="Text Box 55"/>
              <p:cNvSpPr txBox="1">
                <a:spLocks noChangeArrowheads="1"/>
              </p:cNvSpPr>
              <p:nvPr/>
            </p:nvSpPr>
            <p:spPr bwMode="auto">
              <a:xfrm>
                <a:off x="528" y="1161"/>
                <a:ext cx="3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08562" name="Text Box 56"/>
              <p:cNvSpPr txBox="1">
                <a:spLocks noChangeArrowheads="1"/>
              </p:cNvSpPr>
              <p:nvPr/>
            </p:nvSpPr>
            <p:spPr bwMode="auto">
              <a:xfrm>
                <a:off x="2388" y="1169"/>
                <a:ext cx="25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（理想气体的共性）</a:t>
                </a:r>
              </a:p>
            </p:txBody>
          </p:sp>
        </p:grpSp>
        <mc:AlternateContent xmlns:mc="http://schemas.openxmlformats.org/markup-compatibility/2006" xmlns:a14="http://schemas.microsoft.com/office/drawing/2010/main">
          <mc:Choice Requires="a14">
            <p:sp>
              <p:nvSpPr>
                <p:cNvPr id="19" name="文本框 18"/>
                <p:cNvSpPr txBox="1"/>
                <p:nvPr/>
              </p:nvSpPr>
              <p:spPr>
                <a:xfrm>
                  <a:off x="1593204" y="1472404"/>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593204" y="1472404"/>
                  <a:ext cx="2085186" cy="879408"/>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1772120" y="2828596"/>
                <a:ext cx="27533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𝑃𝑑𝑉</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772120" y="2828596"/>
                <a:ext cx="275338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485828" y="4727747"/>
                <a:ext cx="17473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1485828" y="4727747"/>
                <a:ext cx="17473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72120" y="3359875"/>
                <a:ext cx="4119076"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𝑃𝑑𝑉</m:t>
                          </m:r>
                        </m:e>
                      </m:nary>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772120" y="3359875"/>
                <a:ext cx="4119076" cy="1112099"/>
              </a:xfrm>
              <a:prstGeom prst="rect">
                <a:avLst/>
              </a:prstGeom>
              <a:blipFill>
                <a:blip r:embed="rId7"/>
                <a:stretch>
                  <a:fillRect/>
                </a:stretch>
              </a:blipFill>
            </p:spPr>
            <p:txBody>
              <a:bodyPr/>
              <a:lstStyle/>
              <a:p>
                <a:r>
                  <a:rPr lang="zh-CN" altLang="en-US">
                    <a:noFill/>
                  </a:rPr>
                  <a:t> </a:t>
                </a:r>
              </a:p>
            </p:txBody>
          </p:sp>
        </mc:Fallback>
      </mc:AlternateContent>
      <p:sp>
        <p:nvSpPr>
          <p:cNvPr id="22" name="Text Box 62"/>
          <p:cNvSpPr txBox="1">
            <a:spLocks noChangeArrowheads="1"/>
          </p:cNvSpPr>
          <p:nvPr/>
        </p:nvSpPr>
        <p:spPr bwMode="auto">
          <a:xfrm>
            <a:off x="6119796" y="2957435"/>
            <a:ext cx="2667000" cy="1169988"/>
          </a:xfrm>
          <a:prstGeom prst="rect">
            <a:avLst/>
          </a:prstGeom>
          <a:gradFill rotWithShape="0">
            <a:gsLst>
              <a:gs pos="0">
                <a:srgbClr val="FFFFFF"/>
              </a:gs>
              <a:gs pos="50000">
                <a:schemeClr val="accent1"/>
              </a:gs>
              <a:gs pos="100000">
                <a:srgbClr val="FFFFFF"/>
              </a:gs>
            </a:gsLst>
            <a:lin ang="5400000" scaled="1"/>
          </a:gradFill>
          <a:ln w="9525">
            <a:solidFill>
              <a:schemeClr val="tx2"/>
            </a:solidFill>
            <a:miter lim="800000"/>
            <a:headEnd/>
            <a:tailEnd/>
          </a:ln>
          <a:effectLst/>
        </p:spPr>
        <p:txBody>
          <a:bodyPr>
            <a:spAutoFit/>
          </a:bodyPr>
          <a:lstStyle/>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解决过程中能</a:t>
            </a:r>
          </a:p>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量转换的问题</a:t>
            </a:r>
          </a:p>
        </p:txBody>
      </p:sp>
      <p:sp>
        <p:nvSpPr>
          <p:cNvPr id="24" name="Text Box 66"/>
          <p:cNvSpPr txBox="1">
            <a:spLocks noChangeArrowheads="1"/>
          </p:cNvSpPr>
          <p:nvPr/>
        </p:nvSpPr>
        <p:spPr bwMode="auto">
          <a:xfrm>
            <a:off x="3211984" y="4760046"/>
            <a:ext cx="4130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（理想气体的状态函数）</a:t>
            </a:r>
          </a:p>
        </p:txBody>
      </p:sp>
    </p:spTree>
    <p:extLst>
      <p:ext uri="{BB962C8B-B14F-4D97-AF65-F5344CB8AC3E}">
        <p14:creationId xmlns:p14="http://schemas.microsoft.com/office/powerpoint/2010/main" val="337232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8558"/>
                                        </p:tgtEl>
                                        <p:attrNameLst>
                                          <p:attrName>style.visibility</p:attrName>
                                        </p:attrNameLst>
                                      </p:cBhvr>
                                      <p:to>
                                        <p:strVal val="visible"/>
                                      </p:to>
                                    </p:set>
                                    <p:animEffect transition="in" filter="wipe(left)">
                                      <p:cBhvr>
                                        <p:cTn id="17" dur="500"/>
                                        <p:tgtEl>
                                          <p:spTgt spid="1085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8557"/>
                                        </p:tgtEl>
                                        <p:attrNameLst>
                                          <p:attrName>style.visibility</p:attrName>
                                        </p:attrNameLst>
                                      </p:cBhvr>
                                      <p:to>
                                        <p:strVal val="visible"/>
                                      </p:to>
                                    </p:set>
                                    <p:animEffect transition="in" filter="wipe(up)">
                                      <p:cBhvr>
                                        <p:cTn id="22" dur="500"/>
                                        <p:tgtEl>
                                          <p:spTgt spid="1085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8552"/>
                                        </p:tgtEl>
                                        <p:attrNameLst>
                                          <p:attrName>style.visibility</p:attrName>
                                        </p:attrNameLst>
                                      </p:cBhvr>
                                      <p:to>
                                        <p:strVal val="visible"/>
                                      </p:to>
                                    </p:set>
                                    <p:animEffect transition="in" filter="wipe(left)">
                                      <p:cBhvr>
                                        <p:cTn id="42" dur="500"/>
                                        <p:tgtEl>
                                          <p:spTgt spid="1085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108557" grpId="0" animBg="1"/>
      <p:bldP spid="108558" grpId="0"/>
      <p:bldP spid="108552" grpId="0"/>
      <p:bldP spid="63" grpId="0"/>
      <p:bldP spid="20" grpId="0"/>
      <p:bldP spid="21" grpId="0"/>
      <p:bldP spid="23" grpId="0"/>
      <p:bldP spid="22" grpId="0" animBg="1"/>
      <p:bldP spid="2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表格 1"/>
              <p:cNvGraphicFramePr>
                <a:graphicFrameLocks noGrp="1"/>
              </p:cNvGraphicFramePr>
              <p:nvPr>
                <p:extLst>
                  <p:ext uri="{D42A27DB-BD31-4B8C-83A1-F6EECF244321}">
                    <p14:modId xmlns:p14="http://schemas.microsoft.com/office/powerpoint/2010/main" val="2364114352"/>
                  </p:ext>
                </p:extLst>
              </p:nvPr>
            </p:nvGraphicFramePr>
            <p:xfrm>
              <a:off x="625089" y="1374834"/>
              <a:ext cx="9823455" cy="4608703"/>
            </p:xfrm>
            <a:graphic>
              <a:graphicData uri="http://schemas.openxmlformats.org/drawingml/2006/table">
                <a:tbl>
                  <a:tblPr firstRow="1" bandRow="1">
                    <a:tableStyleId>{93296810-A885-4BE3-A3E7-6D5BEEA58F35}</a:tableStyleId>
                  </a:tblPr>
                  <a:tblGrid>
                    <a:gridCol w="947421">
                      <a:extLst>
                        <a:ext uri="{9D8B030D-6E8A-4147-A177-3AD203B41FA5}">
                          <a16:colId xmlns:a16="http://schemas.microsoft.com/office/drawing/2014/main" val="2854972761"/>
                        </a:ext>
                      </a:extLst>
                    </a:gridCol>
                    <a:gridCol w="1618515">
                      <a:extLst>
                        <a:ext uri="{9D8B030D-6E8A-4147-A177-3AD203B41FA5}">
                          <a16:colId xmlns:a16="http://schemas.microsoft.com/office/drawing/2014/main" val="4148891633"/>
                        </a:ext>
                      </a:extLst>
                    </a:gridCol>
                    <a:gridCol w="2124687">
                      <a:extLst>
                        <a:ext uri="{9D8B030D-6E8A-4147-A177-3AD203B41FA5}">
                          <a16:colId xmlns:a16="http://schemas.microsoft.com/office/drawing/2014/main" val="3983096758"/>
                        </a:ext>
                      </a:extLst>
                    </a:gridCol>
                    <a:gridCol w="2791968">
                      <a:extLst>
                        <a:ext uri="{9D8B030D-6E8A-4147-A177-3AD203B41FA5}">
                          <a16:colId xmlns:a16="http://schemas.microsoft.com/office/drawing/2014/main" val="1428772636"/>
                        </a:ext>
                      </a:extLst>
                    </a:gridCol>
                    <a:gridCol w="2340864">
                      <a:extLst>
                        <a:ext uri="{9D8B030D-6E8A-4147-A177-3AD203B41FA5}">
                          <a16:colId xmlns:a16="http://schemas.microsoft.com/office/drawing/2014/main" val="3996397895"/>
                        </a:ext>
                      </a:extLst>
                    </a:gridCol>
                  </a:tblGrid>
                  <a:tr h="370840">
                    <a:tc>
                      <a:txBody>
                        <a:bodyPr/>
                        <a:lstStyle/>
                        <a:p>
                          <a:pPr algn="ctr"/>
                          <a:r>
                            <a:rPr lang="zh-CN" altLang="en-US" sz="2800" b="0" dirty="0">
                              <a:solidFill>
                                <a:srgbClr val="0000FF"/>
                              </a:solidFill>
                            </a:rPr>
                            <a:t>过程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过程特点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过程方程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热力学第一定律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内能增量</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370840">
                    <a:tc>
                      <a:txBody>
                        <a:bodyPr/>
                        <a:lstStyle/>
                        <a:p>
                          <a:pPr algn="ctr"/>
                          <a:r>
                            <a:rPr lang="zh-CN" altLang="en-US" sz="2800" dirty="0">
                              <a:solidFill>
                                <a:srgbClr val="0000FF"/>
                              </a:solidFill>
                            </a:rPr>
                            <a:t>等容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𝑑𝑉</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smtClean="0">
                                        <a:solidFill>
                                          <a:srgbClr val="0000FF"/>
                                        </a:solidFill>
                                        <a:latin typeface="Cambria Math" panose="02040503050406030204" pitchFamily="18" charset="0"/>
                                      </a:rPr>
                                      <m:t>𝑃</m:t>
                                    </m:r>
                                  </m:num>
                                  <m:den>
                                    <m:r>
                                      <a:rPr lang="en-US" altLang="zh-CN" sz="2800" smtClean="0">
                                        <a:solidFill>
                                          <a:srgbClr val="0000FF"/>
                                        </a:solidFill>
                                        <a:latin typeface="Cambria Math" panose="02040503050406030204" pitchFamily="18" charset="0"/>
                                      </a:rPr>
                                      <m:t>𝑇</m:t>
                                    </m:r>
                                  </m:den>
                                </m:f>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004244165"/>
                      </a:ext>
                    </a:extLst>
                  </a:tr>
                  <a:tr h="370840">
                    <a:tc>
                      <a:txBody>
                        <a:bodyPr/>
                        <a:lstStyle/>
                        <a:p>
                          <a:pPr algn="ctr"/>
                          <a:r>
                            <a:rPr lang="zh-CN" altLang="en-US" sz="2800" dirty="0">
                              <a:solidFill>
                                <a:srgbClr val="0000FF"/>
                              </a:solidFill>
                            </a:rPr>
                            <a:t>等压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𝑑𝑃</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smtClean="0">
                                        <a:solidFill>
                                          <a:srgbClr val="0000FF"/>
                                        </a:solidFill>
                                        <a:latin typeface="Cambria Math" panose="02040503050406030204" pitchFamily="18" charset="0"/>
                                      </a:rPr>
                                      <m:t>𝑉</m:t>
                                    </m:r>
                                  </m:num>
                                  <m:den>
                                    <m:r>
                                      <a:rPr lang="en-US" altLang="zh-CN" sz="2800" smtClean="0">
                                        <a:solidFill>
                                          <a:srgbClr val="0000FF"/>
                                        </a:solidFill>
                                        <a:latin typeface="Cambria Math" panose="02040503050406030204" pitchFamily="18" charset="0"/>
                                      </a:rPr>
                                      <m:t>𝑇</m:t>
                                    </m:r>
                                  </m:den>
                                </m:f>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𝑃</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𝑃</m:t>
                                </m:r>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𝑉</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1061042690"/>
                      </a:ext>
                    </a:extLst>
                  </a:tr>
                  <a:tr h="370840">
                    <a:tc>
                      <a:txBody>
                        <a:bodyPr/>
                        <a:lstStyle/>
                        <a:p>
                          <a:pPr algn="ctr"/>
                          <a:r>
                            <a:rPr lang="zh-CN" altLang="en-US" sz="2800" dirty="0">
                              <a:solidFill>
                                <a:srgbClr val="0000FF"/>
                              </a:solidFill>
                            </a:rPr>
                            <a:t>等温</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𝑑𝑇</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𝑃𝑉</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𝐶</m:t>
                                </m:r>
                              </m:oMath>
                            </m:oMathPara>
                          </a14:m>
                          <a:endParaRPr lang="zh-CN" altLang="en-US" sz="2800" b="0" i="1"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𝑄</m:t>
                                    </m:r>
                                  </m:e>
                                  <m:sub>
                                    <m:r>
                                      <a:rPr lang="en-US" altLang="zh-CN" sz="2800" smtClean="0">
                                        <a:solidFill>
                                          <a:srgbClr val="0000FF"/>
                                        </a:solidFill>
                                        <a:latin typeface="Cambria Math" panose="02040503050406030204" pitchFamily="18" charset="0"/>
                                      </a:rPr>
                                      <m:t>𝑇</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𝐴</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133528577"/>
                      </a:ext>
                    </a:extLst>
                  </a:tr>
                  <a:tr h="370840">
                    <a:tc>
                      <a:txBody>
                        <a:bodyPr/>
                        <a:lstStyle/>
                        <a:p>
                          <a:pPr algn="ctr"/>
                          <a:r>
                            <a:rPr lang="zh-CN" altLang="en-US" sz="2800" dirty="0">
                              <a:solidFill>
                                <a:srgbClr val="0000FF"/>
                              </a:solidFill>
                            </a:rPr>
                            <a:t>绝热</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𝑑𝑄</m:t>
                                </m:r>
                                <m:r>
                                  <a:rPr lang="zh-CN" altLang="en-US"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0</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𝑃</m:t>
                                </m:r>
                                <m:sSup>
                                  <m:sSupPr>
                                    <m:ctrlPr>
                                      <a:rPr lang="en-US" altLang="zh-CN" sz="2800" i="1">
                                        <a:solidFill>
                                          <a:srgbClr val="0000FF"/>
                                        </a:solidFill>
                                        <a:latin typeface="Cambria Math" panose="02040503050406030204" pitchFamily="18" charset="0"/>
                                      </a:rPr>
                                    </m:ctrlPr>
                                  </m:sSupPr>
                                  <m:e>
                                    <m:r>
                                      <a:rPr lang="en-US" altLang="zh-CN" sz="2800" smtClean="0">
                                        <a:solidFill>
                                          <a:srgbClr val="0000FF"/>
                                        </a:solidFill>
                                        <a:latin typeface="Cambria Math" panose="02040503050406030204" pitchFamily="18" charset="0"/>
                                      </a:rPr>
                                      <m:t>𝑉</m:t>
                                    </m:r>
                                  </m:e>
                                  <m:sup>
                                    <m:r>
                                      <a:rPr lang="zh-CN" altLang="en-US" sz="2800" smtClean="0">
                                        <a:solidFill>
                                          <a:srgbClr val="0000FF"/>
                                        </a:solidFill>
                                        <a:latin typeface="Cambria Math" panose="02040503050406030204" pitchFamily="18" charset="0"/>
                                      </a:rPr>
                                      <m:t>𝛾</m:t>
                                    </m:r>
                                  </m:sup>
                                </m:sSup>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1</m:t>
                                    </m:r>
                                  </m:sub>
                                </m:sSub>
                              </m:oMath>
                            </m:oMathPara>
                          </a14:m>
                          <a:endParaRPr lang="en-US" altLang="zh-CN" sz="2800" dirty="0">
                            <a:solidFill>
                              <a:srgbClr val="0000FF"/>
                            </a:solidFill>
                          </a:endParaRPr>
                        </a:p>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𝑇</m:t>
                                </m:r>
                                <m:sSup>
                                  <m:sSupPr>
                                    <m:ctrlPr>
                                      <a:rPr lang="en-US" altLang="zh-CN" sz="2800" i="1">
                                        <a:solidFill>
                                          <a:srgbClr val="0000FF"/>
                                        </a:solidFill>
                                        <a:latin typeface="Cambria Math" panose="02040503050406030204" pitchFamily="18" charset="0"/>
                                      </a:rPr>
                                    </m:ctrlPr>
                                  </m:sSupPr>
                                  <m:e>
                                    <m:r>
                                      <a:rPr lang="en-US" altLang="zh-CN" sz="2800" smtClean="0">
                                        <a:solidFill>
                                          <a:srgbClr val="0000FF"/>
                                        </a:solidFill>
                                        <a:latin typeface="Cambria Math" panose="02040503050406030204" pitchFamily="18" charset="0"/>
                                      </a:rPr>
                                      <m:t>𝑉</m:t>
                                    </m:r>
                                  </m:e>
                                  <m:sup>
                                    <m:r>
                                      <a:rPr lang="zh-CN" altLang="en-US" sz="2800" smtClean="0">
                                        <a:solidFill>
                                          <a:srgbClr val="0000FF"/>
                                        </a:solidFill>
                                        <a:latin typeface="Cambria Math" panose="02040503050406030204" pitchFamily="18" charset="0"/>
                                      </a:rPr>
                                      <m:t>𝛾</m:t>
                                    </m:r>
                                    <m:r>
                                      <a:rPr lang="en-US" altLang="zh-CN" sz="2800" smtClean="0">
                                        <a:solidFill>
                                          <a:srgbClr val="0000FF"/>
                                        </a:solidFill>
                                        <a:latin typeface="Cambria Math" panose="02040503050406030204" pitchFamily="18" charset="0"/>
                                      </a:rPr>
                                      <m:t>−1</m:t>
                                    </m:r>
                                  </m:sup>
                                </m:sSup>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2</m:t>
                                    </m:r>
                                  </m:sub>
                                </m:sSub>
                              </m:oMath>
                            </m:oMathPara>
                          </a14:m>
                          <a:endParaRPr lang="en-US" altLang="zh-CN" sz="2800" dirty="0">
                            <a:solidFill>
                              <a:srgbClr val="0000FF"/>
                            </a:solidFill>
                          </a:endParaRPr>
                        </a:p>
                        <a:p>
                          <a:pPr algn="ct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smtClean="0">
                                            <a:solidFill>
                                              <a:srgbClr val="0000FF"/>
                                            </a:solidFill>
                                            <a:latin typeface="Cambria Math" panose="02040503050406030204" pitchFamily="18" charset="0"/>
                                          </a:rPr>
                                          <m:t>𝑃</m:t>
                                        </m:r>
                                      </m:e>
                                      <m:sup>
                                        <m:r>
                                          <a:rPr lang="zh-CN" altLang="en-US" sz="2800" smtClean="0">
                                            <a:solidFill>
                                              <a:srgbClr val="0000FF"/>
                                            </a:solidFill>
                                            <a:latin typeface="Cambria Math" panose="02040503050406030204" pitchFamily="18" charset="0"/>
                                          </a:rPr>
                                          <m:t>𝛾</m:t>
                                        </m:r>
                                        <m:r>
                                          <a:rPr lang="en-US" altLang="zh-CN" sz="2800" smtClean="0">
                                            <a:solidFill>
                                              <a:srgbClr val="0000FF"/>
                                            </a:solidFill>
                                            <a:latin typeface="Cambria Math" panose="02040503050406030204" pitchFamily="18" charset="0"/>
                                          </a:rPr>
                                          <m:t>−1</m:t>
                                        </m:r>
                                      </m:sup>
                                    </m:sSup>
                                  </m:num>
                                  <m:den>
                                    <m:sSup>
                                      <m:sSupPr>
                                        <m:ctrlPr>
                                          <a:rPr lang="en-US" altLang="zh-CN" sz="2800" i="1">
                                            <a:solidFill>
                                              <a:srgbClr val="0000FF"/>
                                            </a:solidFill>
                                            <a:latin typeface="Cambria Math" panose="02040503050406030204" pitchFamily="18" charset="0"/>
                                          </a:rPr>
                                        </m:ctrlPr>
                                      </m:sSupPr>
                                      <m:e>
                                        <m:r>
                                          <a:rPr lang="en-US" altLang="zh-CN" sz="2800" smtClean="0">
                                            <a:solidFill>
                                              <a:srgbClr val="0000FF"/>
                                            </a:solidFill>
                                            <a:latin typeface="Cambria Math" panose="02040503050406030204" pitchFamily="18" charset="0"/>
                                          </a:rPr>
                                          <m:t>𝑇</m:t>
                                        </m:r>
                                      </m:e>
                                      <m:sup>
                                        <m:r>
                                          <a:rPr lang="zh-CN" altLang="en-US" sz="2800" smtClean="0">
                                            <a:solidFill>
                                              <a:srgbClr val="0000FF"/>
                                            </a:solidFill>
                                            <a:latin typeface="Cambria Math" panose="02040503050406030204" pitchFamily="18" charset="0"/>
                                          </a:rPr>
                                          <m:t>𝛾</m:t>
                                        </m:r>
                                      </m:sup>
                                    </m:sSup>
                                  </m:den>
                                </m:f>
                                <m:r>
                                  <a:rPr lang="en-US" altLang="zh-CN" sz="2800" smtClean="0">
                                    <a:solidFill>
                                      <a:srgbClr val="0000FF"/>
                                    </a:solidFill>
                                    <a:latin typeface="Cambria Math" panose="02040503050406030204" pitchFamily="18" charset="0"/>
                                  </a:rPr>
                                  <m:t>=</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3</m:t>
                                    </m:r>
                                  </m:sub>
                                </m:sSub>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𝐴</m:t>
                                    </m:r>
                                  </m:e>
                                  <m:sub>
                                    <m:r>
                                      <a:rPr lang="en-US" altLang="zh-CN" sz="2800" smtClean="0">
                                        <a:solidFill>
                                          <a:srgbClr val="0000FF"/>
                                        </a:solidFill>
                                        <a:latin typeface="Cambria Math" panose="02040503050406030204" pitchFamily="18" charset="0"/>
                                      </a:rPr>
                                      <m:t>𝑎</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𝐸</m:t>
                                </m:r>
                                <m:r>
                                  <a:rPr lang="en-US" altLang="zh-CN" sz="2800" smtClean="0">
                                    <a:solidFill>
                                      <a:srgbClr val="0000FF"/>
                                    </a:solidFill>
                                    <a:latin typeface="Cambria Math" panose="02040503050406030204" pitchFamily="18" charset="0"/>
                                  </a:rPr>
                                  <m:t>=</m:t>
                                </m:r>
                                <m:r>
                                  <a:rPr lang="zh-CN" altLang="en-US" sz="2800" smtClean="0">
                                    <a:solidFill>
                                      <a:srgbClr val="0000FF"/>
                                    </a:solidFill>
                                    <a:latin typeface="Cambria Math" panose="02040503050406030204" pitchFamily="18" charset="0"/>
                                  </a:rPr>
                                  <m:t>𝜈</m:t>
                                </m:r>
                                <m:sSub>
                                  <m:sSubPr>
                                    <m:ctrlPr>
                                      <a:rPr lang="en-US" altLang="zh-CN" sz="2800" i="1" smtClean="0">
                                        <a:solidFill>
                                          <a:srgbClr val="0000FF"/>
                                        </a:solidFill>
                                        <a:latin typeface="Cambria Math" panose="02040503050406030204" pitchFamily="18" charset="0"/>
                                      </a:rPr>
                                    </m:ctrlPr>
                                  </m:sSubPr>
                                  <m:e>
                                    <m:r>
                                      <a:rPr lang="en-US" altLang="zh-CN" sz="2800" smtClean="0">
                                        <a:solidFill>
                                          <a:srgbClr val="0000FF"/>
                                        </a:solidFill>
                                        <a:latin typeface="Cambria Math" panose="02040503050406030204" pitchFamily="18" charset="0"/>
                                      </a:rPr>
                                      <m:t>𝐶</m:t>
                                    </m:r>
                                  </m:e>
                                  <m:sub>
                                    <m:r>
                                      <a:rPr lang="en-US" altLang="zh-CN" sz="2800" smtClean="0">
                                        <a:solidFill>
                                          <a:srgbClr val="0000FF"/>
                                        </a:solidFill>
                                        <a:latin typeface="Cambria Math" panose="02040503050406030204" pitchFamily="18" charset="0"/>
                                      </a:rPr>
                                      <m:t>𝑉</m:t>
                                    </m:r>
                                  </m:sub>
                                </m:sSub>
                                <m:r>
                                  <a:rPr lang="en-US" altLang="zh-CN" sz="2800" smtClean="0">
                                    <a:solidFill>
                                      <a:srgbClr val="0000FF"/>
                                    </a:solidFill>
                                    <a:latin typeface="Cambria Math" panose="02040503050406030204" pitchFamily="18" charset="0"/>
                                  </a:rPr>
                                  <m:t>∆</m:t>
                                </m:r>
                                <m:r>
                                  <a:rPr lang="en-US" altLang="zh-CN" sz="2800" smtClean="0">
                                    <a:solidFill>
                                      <a:srgbClr val="0000FF"/>
                                    </a:solidFill>
                                    <a:latin typeface="Cambria Math" panose="02040503050406030204" pitchFamily="18" charset="0"/>
                                  </a:rPr>
                                  <m:t>𝑇</m:t>
                                </m:r>
                              </m:oMath>
                            </m:oMathPara>
                          </a14:m>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423596732"/>
                      </a:ext>
                    </a:extLst>
                  </a:tr>
                </a:tbl>
              </a:graphicData>
            </a:graphic>
          </p:graphicFrame>
        </mc:Choice>
        <mc:Fallback xmlns="">
          <p:graphicFrame>
            <p:nvGraphicFramePr>
              <p:cNvPr id="2" name="表格 1"/>
              <p:cNvGraphicFramePr>
                <a:graphicFrameLocks noGrp="1"/>
              </p:cNvGraphicFramePr>
              <p:nvPr>
                <p:extLst>
                  <p:ext uri="{D42A27DB-BD31-4B8C-83A1-F6EECF244321}">
                    <p14:modId xmlns:p14="http://schemas.microsoft.com/office/powerpoint/2010/main" val="2364114352"/>
                  </p:ext>
                </p:extLst>
              </p:nvPr>
            </p:nvGraphicFramePr>
            <p:xfrm>
              <a:off x="625089" y="1374834"/>
              <a:ext cx="9823455" cy="4608703"/>
            </p:xfrm>
            <a:graphic>
              <a:graphicData uri="http://schemas.openxmlformats.org/drawingml/2006/table">
                <a:tbl>
                  <a:tblPr firstRow="1" bandRow="1">
                    <a:tableStyleId>{93296810-A885-4BE3-A3E7-6D5BEEA58F35}</a:tableStyleId>
                  </a:tblPr>
                  <a:tblGrid>
                    <a:gridCol w="947421">
                      <a:extLst>
                        <a:ext uri="{9D8B030D-6E8A-4147-A177-3AD203B41FA5}">
                          <a16:colId xmlns:a16="http://schemas.microsoft.com/office/drawing/2014/main" val="2854972761"/>
                        </a:ext>
                      </a:extLst>
                    </a:gridCol>
                    <a:gridCol w="1618515">
                      <a:extLst>
                        <a:ext uri="{9D8B030D-6E8A-4147-A177-3AD203B41FA5}">
                          <a16:colId xmlns:a16="http://schemas.microsoft.com/office/drawing/2014/main" val="4148891633"/>
                        </a:ext>
                      </a:extLst>
                    </a:gridCol>
                    <a:gridCol w="2124687">
                      <a:extLst>
                        <a:ext uri="{9D8B030D-6E8A-4147-A177-3AD203B41FA5}">
                          <a16:colId xmlns:a16="http://schemas.microsoft.com/office/drawing/2014/main" val="3983096758"/>
                        </a:ext>
                      </a:extLst>
                    </a:gridCol>
                    <a:gridCol w="2791968">
                      <a:extLst>
                        <a:ext uri="{9D8B030D-6E8A-4147-A177-3AD203B41FA5}">
                          <a16:colId xmlns:a16="http://schemas.microsoft.com/office/drawing/2014/main" val="1428772636"/>
                        </a:ext>
                      </a:extLst>
                    </a:gridCol>
                    <a:gridCol w="2340864">
                      <a:extLst>
                        <a:ext uri="{9D8B030D-6E8A-4147-A177-3AD203B41FA5}">
                          <a16:colId xmlns:a16="http://schemas.microsoft.com/office/drawing/2014/main" val="3996397895"/>
                        </a:ext>
                      </a:extLst>
                    </a:gridCol>
                  </a:tblGrid>
                  <a:tr h="518160">
                    <a:tc>
                      <a:txBody>
                        <a:bodyPr/>
                        <a:lstStyle/>
                        <a:p>
                          <a:pPr algn="ctr"/>
                          <a:r>
                            <a:rPr lang="zh-CN" altLang="en-US" sz="2800" b="0" dirty="0">
                              <a:solidFill>
                                <a:srgbClr val="0000FF"/>
                              </a:solidFill>
                            </a:rPr>
                            <a:t>过程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过程特点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过程方程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热力学第一定律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pPr algn="ctr"/>
                          <a:r>
                            <a:rPr lang="zh-CN" altLang="en-US" sz="2800" b="0" dirty="0">
                              <a:solidFill>
                                <a:srgbClr val="0000FF"/>
                              </a:solidFill>
                            </a:rPr>
                            <a:t>内能增量</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887476">
                    <a:tc>
                      <a:txBody>
                        <a:bodyPr/>
                        <a:lstStyle/>
                        <a:p>
                          <a:pPr algn="ctr"/>
                          <a:r>
                            <a:rPr lang="zh-CN" altLang="en-US" sz="2800" dirty="0">
                              <a:solidFill>
                                <a:srgbClr val="0000FF"/>
                              </a:solidFill>
                            </a:rPr>
                            <a:t>等容</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65068" r="-449624" b="-361644"/>
                          </a:stretch>
                        </a:blipFill>
                      </a:tcPr>
                    </a:tc>
                    <a:tc>
                      <a:txBody>
                        <a:bodyPr/>
                        <a:lstStyle/>
                        <a:p>
                          <a:endParaRPr lang="zh-CN"/>
                        </a:p>
                      </a:txBody>
                      <a:tcPr anchor="ctr">
                        <a:blipFill>
                          <a:blip r:embed="rId3"/>
                          <a:stretch>
                            <a:fillRect l="-120917" t="-65068" r="-242693" b="-361644"/>
                          </a:stretch>
                        </a:blipFill>
                      </a:tcPr>
                    </a:tc>
                    <a:tc>
                      <a:txBody>
                        <a:bodyPr/>
                        <a:lstStyle/>
                        <a:p>
                          <a:endParaRPr lang="zh-CN"/>
                        </a:p>
                      </a:txBody>
                      <a:tcPr anchor="ctr">
                        <a:blipFill>
                          <a:blip r:embed="rId3"/>
                          <a:stretch>
                            <a:fillRect l="-168341" t="-65068" r="-84934" b="-361644"/>
                          </a:stretch>
                        </a:blipFill>
                      </a:tcPr>
                    </a:tc>
                    <a:tc>
                      <a:txBody>
                        <a:bodyPr/>
                        <a:lstStyle/>
                        <a:p>
                          <a:endParaRPr lang="zh-CN"/>
                        </a:p>
                      </a:txBody>
                      <a:tcPr anchor="ctr">
                        <a:blipFill>
                          <a:blip r:embed="rId3"/>
                          <a:stretch>
                            <a:fillRect l="-320052" t="-65068" r="-1302" b="-361644"/>
                          </a:stretch>
                        </a:blipFill>
                      </a:tcPr>
                    </a:tc>
                    <a:extLst>
                      <a:ext uri="{0D108BD9-81ED-4DB2-BD59-A6C34878D82A}">
                        <a16:rowId xmlns:a16="http://schemas.microsoft.com/office/drawing/2014/main" val="3004244165"/>
                      </a:ext>
                    </a:extLst>
                  </a:tr>
                  <a:tr h="887476">
                    <a:tc>
                      <a:txBody>
                        <a:bodyPr/>
                        <a:lstStyle/>
                        <a:p>
                          <a:pPr algn="ctr"/>
                          <a:r>
                            <a:rPr lang="zh-CN" altLang="en-US" sz="2800" dirty="0">
                              <a:solidFill>
                                <a:srgbClr val="0000FF"/>
                              </a:solidFill>
                            </a:rPr>
                            <a:t>等压</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165068" r="-449624" b="-261644"/>
                          </a:stretch>
                        </a:blipFill>
                      </a:tcPr>
                    </a:tc>
                    <a:tc>
                      <a:txBody>
                        <a:bodyPr/>
                        <a:lstStyle/>
                        <a:p>
                          <a:endParaRPr lang="zh-CN"/>
                        </a:p>
                      </a:txBody>
                      <a:tcPr anchor="ctr">
                        <a:blipFill>
                          <a:blip r:embed="rId3"/>
                          <a:stretch>
                            <a:fillRect l="-120917" t="-165068" r="-242693" b="-261644"/>
                          </a:stretch>
                        </a:blipFill>
                      </a:tcPr>
                    </a:tc>
                    <a:tc>
                      <a:txBody>
                        <a:bodyPr/>
                        <a:lstStyle/>
                        <a:p>
                          <a:endParaRPr lang="zh-CN"/>
                        </a:p>
                      </a:txBody>
                      <a:tcPr anchor="ctr">
                        <a:blipFill>
                          <a:blip r:embed="rId3"/>
                          <a:stretch>
                            <a:fillRect l="-168341" t="-165068" r="-84934" b="-261644"/>
                          </a:stretch>
                        </a:blipFill>
                      </a:tcPr>
                    </a:tc>
                    <a:tc>
                      <a:txBody>
                        <a:bodyPr/>
                        <a:lstStyle/>
                        <a:p>
                          <a:endParaRPr lang="zh-CN"/>
                        </a:p>
                      </a:txBody>
                      <a:tcPr anchor="ctr">
                        <a:blipFill>
                          <a:blip r:embed="rId3"/>
                          <a:stretch>
                            <a:fillRect l="-320052" t="-165068" r="-1302" b="-261644"/>
                          </a:stretch>
                        </a:blipFill>
                      </a:tcPr>
                    </a:tc>
                    <a:extLst>
                      <a:ext uri="{0D108BD9-81ED-4DB2-BD59-A6C34878D82A}">
                        <a16:rowId xmlns:a16="http://schemas.microsoft.com/office/drawing/2014/main" val="1061042690"/>
                      </a:ext>
                    </a:extLst>
                  </a:tr>
                  <a:tr h="518160">
                    <a:tc>
                      <a:txBody>
                        <a:bodyPr/>
                        <a:lstStyle/>
                        <a:p>
                          <a:pPr algn="ctr"/>
                          <a:r>
                            <a:rPr lang="zh-CN" altLang="en-US" sz="2800" dirty="0">
                              <a:solidFill>
                                <a:srgbClr val="0000FF"/>
                              </a:solidFill>
                            </a:rPr>
                            <a:t>等温</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455294" r="-449624" b="-349412"/>
                          </a:stretch>
                        </a:blipFill>
                      </a:tcPr>
                    </a:tc>
                    <a:tc>
                      <a:txBody>
                        <a:bodyPr/>
                        <a:lstStyle/>
                        <a:p>
                          <a:endParaRPr lang="zh-CN"/>
                        </a:p>
                      </a:txBody>
                      <a:tcPr anchor="ctr">
                        <a:blipFill>
                          <a:blip r:embed="rId3"/>
                          <a:stretch>
                            <a:fillRect l="-120917" t="-455294" r="-242693" b="-349412"/>
                          </a:stretch>
                        </a:blipFill>
                      </a:tcPr>
                    </a:tc>
                    <a:tc>
                      <a:txBody>
                        <a:bodyPr/>
                        <a:lstStyle/>
                        <a:p>
                          <a:endParaRPr lang="zh-CN"/>
                        </a:p>
                      </a:txBody>
                      <a:tcPr anchor="ctr">
                        <a:blipFill>
                          <a:blip r:embed="rId3"/>
                          <a:stretch>
                            <a:fillRect l="-168341" t="-455294" r="-84934" b="-349412"/>
                          </a:stretch>
                        </a:blipFill>
                      </a:tcPr>
                    </a:tc>
                    <a:tc>
                      <a:txBody>
                        <a:bodyPr/>
                        <a:lstStyle/>
                        <a:p>
                          <a:endParaRPr lang="zh-CN"/>
                        </a:p>
                      </a:txBody>
                      <a:tcPr anchor="ctr">
                        <a:blipFill>
                          <a:blip r:embed="rId3"/>
                          <a:stretch>
                            <a:fillRect l="-320052" t="-455294" r="-1302" b="-349412"/>
                          </a:stretch>
                        </a:blipFill>
                      </a:tcPr>
                    </a:tc>
                    <a:extLst>
                      <a:ext uri="{0D108BD9-81ED-4DB2-BD59-A6C34878D82A}">
                        <a16:rowId xmlns:a16="http://schemas.microsoft.com/office/drawing/2014/main" val="3133528577"/>
                      </a:ext>
                    </a:extLst>
                  </a:tr>
                  <a:tr h="1797431">
                    <a:tc>
                      <a:txBody>
                        <a:bodyPr/>
                        <a:lstStyle/>
                        <a:p>
                          <a:pPr algn="ctr"/>
                          <a:r>
                            <a:rPr lang="zh-CN" altLang="en-US" sz="2800" dirty="0">
                              <a:solidFill>
                                <a:srgbClr val="0000FF"/>
                              </a:solidFill>
                            </a:rPr>
                            <a:t>绝热</a:t>
                          </a:r>
                          <a:endParaRPr lang="zh-CN" altLang="en-US" sz="2800" b="0" dirty="0">
                            <a:solidFill>
                              <a:srgbClr val="0000FF"/>
                            </a:solidFill>
                            <a:latin typeface="+mn-ea"/>
                            <a:ea typeface="+mn-ea"/>
                          </a:endParaRPr>
                        </a:p>
                      </a:txBody>
                      <a:tcPr anchor="ctr">
                        <a:solidFill>
                          <a:schemeClr val="accent6">
                            <a:lumMod val="60000"/>
                            <a:lumOff val="40000"/>
                            <a:alpha val="50000"/>
                          </a:schemeClr>
                        </a:solidFill>
                      </a:tcPr>
                    </a:tc>
                    <a:tc>
                      <a:txBody>
                        <a:bodyPr/>
                        <a:lstStyle/>
                        <a:p>
                          <a:endParaRPr lang="zh-CN"/>
                        </a:p>
                      </a:txBody>
                      <a:tcPr anchor="ctr">
                        <a:blipFill>
                          <a:blip r:embed="rId3"/>
                          <a:stretch>
                            <a:fillRect l="-58647" t="-160000" r="-449624" b="-678"/>
                          </a:stretch>
                        </a:blipFill>
                      </a:tcPr>
                    </a:tc>
                    <a:tc>
                      <a:txBody>
                        <a:bodyPr/>
                        <a:lstStyle/>
                        <a:p>
                          <a:endParaRPr lang="zh-CN"/>
                        </a:p>
                      </a:txBody>
                      <a:tcPr anchor="ctr">
                        <a:blipFill>
                          <a:blip r:embed="rId3"/>
                          <a:stretch>
                            <a:fillRect l="-120917" t="-160000" r="-242693" b="-678"/>
                          </a:stretch>
                        </a:blipFill>
                      </a:tcPr>
                    </a:tc>
                    <a:tc>
                      <a:txBody>
                        <a:bodyPr/>
                        <a:lstStyle/>
                        <a:p>
                          <a:endParaRPr lang="zh-CN"/>
                        </a:p>
                      </a:txBody>
                      <a:tcPr anchor="ctr">
                        <a:blipFill>
                          <a:blip r:embed="rId3"/>
                          <a:stretch>
                            <a:fillRect l="-168341" t="-160000" r="-84934" b="-678"/>
                          </a:stretch>
                        </a:blipFill>
                      </a:tcPr>
                    </a:tc>
                    <a:tc>
                      <a:txBody>
                        <a:bodyPr/>
                        <a:lstStyle/>
                        <a:p>
                          <a:endParaRPr lang="zh-CN"/>
                        </a:p>
                      </a:txBody>
                      <a:tcPr anchor="ctr">
                        <a:blipFill>
                          <a:blip r:embed="rId3"/>
                          <a:stretch>
                            <a:fillRect l="-320052" t="-160000" r="-1302" b="-678"/>
                          </a:stretch>
                        </a:blipFill>
                      </a:tcPr>
                    </a:tc>
                    <a:extLst>
                      <a:ext uri="{0D108BD9-81ED-4DB2-BD59-A6C34878D82A}">
                        <a16:rowId xmlns:a16="http://schemas.microsoft.com/office/drawing/2014/main" val="3423596732"/>
                      </a:ext>
                    </a:extLst>
                  </a:tr>
                </a:tbl>
              </a:graphicData>
            </a:graphic>
          </p:graphicFrame>
        </mc:Fallback>
      </mc:AlternateContent>
      <p:sp>
        <p:nvSpPr>
          <p:cNvPr id="42" name="Text Box 67"/>
          <p:cNvSpPr txBox="1">
            <a:spLocks noChangeArrowheads="1"/>
          </p:cNvSpPr>
          <p:nvPr/>
        </p:nvSpPr>
        <p:spPr bwMode="auto">
          <a:xfrm>
            <a:off x="2419664" y="591457"/>
            <a:ext cx="5257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各等值过程</a:t>
            </a:r>
            <a:endParaRPr lang="en-US" altLang="zh-CN"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5635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lef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53" name="表格 52"/>
              <p:cNvGraphicFramePr>
                <a:graphicFrameLocks noGrp="1"/>
              </p:cNvGraphicFramePr>
              <p:nvPr>
                <p:extLst>
                  <p:ext uri="{D42A27DB-BD31-4B8C-83A1-F6EECF244321}">
                    <p14:modId xmlns:p14="http://schemas.microsoft.com/office/powerpoint/2010/main" val="1907701337"/>
                  </p:ext>
                </p:extLst>
              </p:nvPr>
            </p:nvGraphicFramePr>
            <p:xfrm>
              <a:off x="589320" y="407041"/>
              <a:ext cx="9672281" cy="6156453"/>
            </p:xfrm>
            <a:graphic>
              <a:graphicData uri="http://schemas.openxmlformats.org/drawingml/2006/table">
                <a:tbl>
                  <a:tblPr firstRow="1" bandRow="1">
                    <a:tableStyleId>{93296810-A885-4BE3-A3E7-6D5BEEA58F35}</a:tableStyleId>
                  </a:tblPr>
                  <a:tblGrid>
                    <a:gridCol w="1041106">
                      <a:extLst>
                        <a:ext uri="{9D8B030D-6E8A-4147-A177-3AD203B41FA5}">
                          <a16:colId xmlns:a16="http://schemas.microsoft.com/office/drawing/2014/main" val="2854972761"/>
                        </a:ext>
                      </a:extLst>
                    </a:gridCol>
                    <a:gridCol w="2140554">
                      <a:extLst>
                        <a:ext uri="{9D8B030D-6E8A-4147-A177-3AD203B41FA5}">
                          <a16:colId xmlns:a16="http://schemas.microsoft.com/office/drawing/2014/main" val="4148891633"/>
                        </a:ext>
                      </a:extLst>
                    </a:gridCol>
                    <a:gridCol w="1803418">
                      <a:extLst>
                        <a:ext uri="{9D8B030D-6E8A-4147-A177-3AD203B41FA5}">
                          <a16:colId xmlns:a16="http://schemas.microsoft.com/office/drawing/2014/main" val="3983096758"/>
                        </a:ext>
                      </a:extLst>
                    </a:gridCol>
                    <a:gridCol w="2567196">
                      <a:extLst>
                        <a:ext uri="{9D8B030D-6E8A-4147-A177-3AD203B41FA5}">
                          <a16:colId xmlns:a16="http://schemas.microsoft.com/office/drawing/2014/main" val="1428772636"/>
                        </a:ext>
                      </a:extLst>
                    </a:gridCol>
                    <a:gridCol w="706669">
                      <a:extLst>
                        <a:ext uri="{9D8B030D-6E8A-4147-A177-3AD203B41FA5}">
                          <a16:colId xmlns:a16="http://schemas.microsoft.com/office/drawing/2014/main" val="3996397895"/>
                        </a:ext>
                      </a:extLst>
                    </a:gridCol>
                    <a:gridCol w="706669">
                      <a:extLst>
                        <a:ext uri="{9D8B030D-6E8A-4147-A177-3AD203B41FA5}">
                          <a16:colId xmlns:a16="http://schemas.microsoft.com/office/drawing/2014/main" val="1779881347"/>
                        </a:ext>
                      </a:extLst>
                    </a:gridCol>
                    <a:gridCol w="706669">
                      <a:extLst>
                        <a:ext uri="{9D8B030D-6E8A-4147-A177-3AD203B41FA5}">
                          <a16:colId xmlns:a16="http://schemas.microsoft.com/office/drawing/2014/main" val="4110519114"/>
                        </a:ext>
                      </a:extLst>
                    </a:gridCol>
                  </a:tblGrid>
                  <a:tr h="370840">
                    <a:tc>
                      <a:txBody>
                        <a:bodyPr/>
                        <a:lstStyle/>
                        <a:p>
                          <a:pPr marL="0" algn="ctr" defTabSz="914400" rtl="0" eaLnBrk="1" latinLnBrk="0" hangingPunct="1"/>
                          <a:r>
                            <a:rPr lang="zh-CN" altLang="en-US" sz="2800" b="0" kern="1200" dirty="0">
                              <a:solidFill>
                                <a:srgbClr val="0000FF"/>
                              </a:solidFill>
                              <a:latin typeface="+mn-lt"/>
                              <a:ea typeface="+mn-ea"/>
                              <a:cs typeface="+mn-cs"/>
                            </a:rPr>
                            <a:t>过程</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功</a:t>
                          </a:r>
                          <a14:m>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𝐴</m:t>
                              </m:r>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热量</a:t>
                          </a:r>
                          <a14:m>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𝑄</m:t>
                              </m:r>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单</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双</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多</a:t>
                          </a: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等容</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0</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𝑚</m:t>
                                    </m:r>
                                  </m:sub>
                                </m:sSub>
                                <m:r>
                                  <a:rPr lang="en-US" altLang="zh-CN" sz="2800" b="0" kern="120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panose="02040503050406030204" pitchFamily="18" charset="0"/>
                                        <a:ea typeface="+mn-ea"/>
                                        <a:cs typeface="+mn-cs"/>
                                      </a:rPr>
                                    </m:ctrlPr>
                                  </m:fPr>
                                  <m:num>
                                    <m:r>
                                      <a:rPr lang="en-US" altLang="zh-CN" sz="2800" b="0" kern="1200">
                                        <a:solidFill>
                                          <a:srgbClr val="0000FF"/>
                                        </a:solidFill>
                                        <a:latin typeface="Cambria Math" panose="02040503050406030204" pitchFamily="18" charset="0"/>
                                        <a:ea typeface="+mn-ea"/>
                                        <a:cs typeface="+mn-cs"/>
                                      </a:rPr>
                                      <m:t>𝑖</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3</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3</m:t>
                                </m:r>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004244165"/>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等压</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𝑃</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𝑉</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𝑃</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𝑃</m:t>
                                    </m:r>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𝑚</m:t>
                                    </m:r>
                                  </m:sub>
                                </m:sSub>
                                <m:r>
                                  <a:rPr lang="en-US" altLang="zh-CN" sz="2800" b="0" kern="1200" smtClean="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panose="02040503050406030204" pitchFamily="18" charset="0"/>
                                        <a:ea typeface="+mn-ea"/>
                                        <a:cs typeface="+mn-cs"/>
                                      </a:rPr>
                                    </m:ctrlPr>
                                  </m:fPr>
                                  <m:num>
                                    <m:r>
                                      <a:rPr lang="en-US" altLang="zh-CN" sz="2800" b="0" kern="1200">
                                        <a:solidFill>
                                          <a:srgbClr val="0000FF"/>
                                        </a:solidFill>
                                        <a:latin typeface="Cambria Math" panose="02040503050406030204" pitchFamily="18" charset="0"/>
                                        <a:ea typeface="+mn-ea"/>
                                        <a:cs typeface="+mn-cs"/>
                                      </a:rPr>
                                      <m:t>𝑖</m:t>
                                    </m:r>
                                    <m:r>
                                      <a:rPr lang="en-US" altLang="zh-CN" sz="2800" b="0" kern="1200" smtClean="0">
                                        <a:solidFill>
                                          <a:srgbClr val="0000FF"/>
                                        </a:solidFill>
                                        <a:latin typeface="Cambria Math" panose="02040503050406030204" pitchFamily="18" charset="0"/>
                                        <a:ea typeface="+mn-ea"/>
                                        <a:cs typeface="+mn-cs"/>
                                      </a:rPr>
                                      <m:t>+2</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7</m:t>
                                    </m:r>
                                  </m:num>
                                  <m:den>
                                    <m:r>
                                      <a:rPr lang="en-US" altLang="zh-CN" sz="2800" b="0" kern="1200">
                                        <a:solidFill>
                                          <a:srgbClr val="0000FF"/>
                                        </a:solidFill>
                                        <a:latin typeface="Cambria Math" panose="02040503050406030204" pitchFamily="18" charset="0"/>
                                        <a:ea typeface="+mn-ea"/>
                                        <a:cs typeface="+mn-cs"/>
                                      </a:rPr>
                                      <m:t>2</m:t>
                                    </m:r>
                                  </m:den>
                                </m:f>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4</m:t>
                                </m:r>
                                <m:r>
                                  <a:rPr lang="en-US" altLang="zh-CN" sz="2800" b="0" kern="1200">
                                    <a:solidFill>
                                      <a:srgbClr val="0000FF"/>
                                    </a:solidFill>
                                    <a:latin typeface="Cambria Math" panose="02040503050406030204" pitchFamily="18" charset="0"/>
                                    <a:ea typeface="+mn-ea"/>
                                    <a:cs typeface="+mn-cs"/>
                                  </a:rPr>
                                  <m:t>𝑅</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1061042690"/>
                      </a:ext>
                    </a:extLst>
                  </a:tr>
                  <a:tr h="370840">
                    <a:tc>
                      <a:txBody>
                        <a:bodyPr/>
                        <a:lstStyle/>
                        <a:p>
                          <a:pPr marL="0" algn="ctr" defTabSz="914400" rtl="0" eaLnBrk="1" latinLnBrk="0" hangingPunct="1"/>
                          <a:r>
                            <a:rPr lang="zh-CN" altLang="en-US" sz="2800" b="0" kern="1200" dirty="0">
                              <a:solidFill>
                                <a:srgbClr val="0000FF"/>
                              </a:solidFill>
                              <a:latin typeface="+mn-lt"/>
                              <a:ea typeface="+mn-ea"/>
                              <a:cs typeface="+mn-cs"/>
                            </a:rPr>
                            <a:t>等温</a:t>
                          </a: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panose="02040503050406030204" pitchFamily="18" charset="0"/>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panose="02040503050406030204" pitchFamily="18" charset="0"/>
                                            <a:ea typeface="+mn-ea"/>
                                            <a:cs typeface="+mn-cs"/>
                                          </a:rPr>
                                        </m:ctrlPr>
                                      </m:fPr>
                                      <m:num>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den>
                                    </m:f>
                                  </m:e>
                                </m:func>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panose="02040503050406030204" pitchFamily="18" charset="0"/>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panose="02040503050406030204" pitchFamily="18" charset="0"/>
                                            <a:ea typeface="+mn-ea"/>
                                            <a:cs typeface="+mn-cs"/>
                                          </a:rPr>
                                        </m:ctrlPr>
                                      </m:fPr>
                                      <m:num>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num>
                                      <m:den>
                                        <m:sSub>
                                          <m:sSubPr>
                                            <m:ctrlPr>
                                              <a:rPr lang="en-US" altLang="zh-CN" sz="2800" b="0" i="1" kern="1200" smtClean="0">
                                                <a:solidFill>
                                                  <a:srgbClr val="0000FF"/>
                                                </a:solidFill>
                                                <a:latin typeface="Cambria Math" panose="02040503050406030204" pitchFamily="18" charset="0"/>
                                                <a:ea typeface="+mn-ea"/>
                                                <a:cs typeface="+mn-cs"/>
                                              </a:rPr>
                                            </m:ctrlPr>
                                          </m:sSubPr>
                                          <m:e>
                                            <m:r>
                                              <m:rPr>
                                                <m:sty m:val="p"/>
                                              </m:rPr>
                                              <a:rPr lang="en-US" altLang="zh-CN" sz="2800" b="0" kern="1200" smtClean="0">
                                                <a:solidFill>
                                                  <a:srgbClr val="0000FF"/>
                                                </a:solidFill>
                                                <a:latin typeface="Cambria Math" panose="02040503050406030204" pitchFamily="18" charset="0"/>
                                                <a:ea typeface="+mn-ea"/>
                                                <a:cs typeface="+mn-cs"/>
                                              </a:rPr>
                                              <m:t>P</m:t>
                                            </m:r>
                                          </m:e>
                                          <m:sub>
                                            <m:r>
                                              <a:rPr lang="en-US" altLang="zh-CN" sz="2800" b="0" kern="1200" smtClean="0">
                                                <a:solidFill>
                                                  <a:srgbClr val="0000FF"/>
                                                </a:solidFill>
                                                <a:latin typeface="Cambria Math" panose="02040503050406030204" pitchFamily="18" charset="0"/>
                                                <a:ea typeface="+mn-ea"/>
                                                <a:cs typeface="+mn-cs"/>
                                              </a:rPr>
                                              <m:t>2</m:t>
                                            </m:r>
                                          </m:sub>
                                        </m:sSub>
                                      </m:den>
                                    </m:f>
                                  </m:e>
                                </m:func>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panose="02040503050406030204" pitchFamily="18" charset="0"/>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panose="02040503050406030204" pitchFamily="18" charset="0"/>
                                            <a:ea typeface="+mn-ea"/>
                                            <a:cs typeface="+mn-cs"/>
                                          </a:rPr>
                                        </m:ctrlPr>
                                      </m:fPr>
                                      <m:num>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den>
                                    </m:f>
                                  </m:e>
                                </m:func>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𝜈</m:t>
                                </m:r>
                                <m:r>
                                  <a:rPr lang="en-US" altLang="zh-CN" sz="2800" b="0" kern="1200" smtClean="0">
                                    <a:solidFill>
                                      <a:srgbClr val="0000FF"/>
                                    </a:solidFill>
                                    <a:latin typeface="Cambria Math" panose="02040503050406030204" pitchFamily="18" charset="0"/>
                                    <a:ea typeface="+mn-ea"/>
                                    <a:cs typeface="+mn-cs"/>
                                  </a:rPr>
                                  <m:t>𝑅𝑇</m:t>
                                </m:r>
                                <m:func>
                                  <m:funcPr>
                                    <m:ctrlPr>
                                      <a:rPr lang="en-US" altLang="zh-CN" sz="2800" b="0" i="1" kern="1200" smtClean="0">
                                        <a:solidFill>
                                          <a:srgbClr val="0000FF"/>
                                        </a:solidFill>
                                        <a:latin typeface="Cambria Math" panose="02040503050406030204" pitchFamily="18" charset="0"/>
                                        <a:ea typeface="+mn-ea"/>
                                        <a:cs typeface="+mn-cs"/>
                                      </a:rPr>
                                    </m:ctrlPr>
                                  </m:funcPr>
                                  <m:fName>
                                    <m:r>
                                      <m:rPr>
                                        <m:sty m:val="p"/>
                                      </m:rPr>
                                      <a:rPr lang="en-US" altLang="zh-CN" sz="2800" b="0" kern="1200" smtClean="0">
                                        <a:solidFill>
                                          <a:srgbClr val="0000FF"/>
                                        </a:solidFill>
                                        <a:latin typeface="Cambria Math" panose="02040503050406030204" pitchFamily="18" charset="0"/>
                                        <a:ea typeface="+mn-ea"/>
                                        <a:cs typeface="+mn-cs"/>
                                      </a:rPr>
                                      <m:t>ln</m:t>
                                    </m:r>
                                  </m:fName>
                                  <m:e>
                                    <m:f>
                                      <m:fPr>
                                        <m:ctrlPr>
                                          <a:rPr lang="en-US" altLang="zh-CN" sz="2800" b="0" i="1" kern="1200" smtClean="0">
                                            <a:solidFill>
                                              <a:srgbClr val="0000FF"/>
                                            </a:solidFill>
                                            <a:latin typeface="Cambria Math" panose="02040503050406030204" pitchFamily="18" charset="0"/>
                                            <a:ea typeface="+mn-ea"/>
                                            <a:cs typeface="+mn-cs"/>
                                          </a:rPr>
                                        </m:ctrlPr>
                                      </m:fPr>
                                      <m:num>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num>
                                      <m:den>
                                        <m:sSub>
                                          <m:sSubPr>
                                            <m:ctrlPr>
                                              <a:rPr lang="en-US" altLang="zh-CN" sz="2800" b="0" i="1" kern="1200" smtClean="0">
                                                <a:solidFill>
                                                  <a:srgbClr val="0000FF"/>
                                                </a:solidFill>
                                                <a:latin typeface="Cambria Math" panose="02040503050406030204" pitchFamily="18" charset="0"/>
                                                <a:ea typeface="+mn-ea"/>
                                                <a:cs typeface="+mn-cs"/>
                                              </a:rPr>
                                            </m:ctrlPr>
                                          </m:sSubPr>
                                          <m:e>
                                            <m:r>
                                              <m:rPr>
                                                <m:sty m:val="p"/>
                                              </m:rPr>
                                              <a:rPr lang="en-US" altLang="zh-CN" sz="2800" b="0" kern="1200" smtClean="0">
                                                <a:solidFill>
                                                  <a:srgbClr val="0000FF"/>
                                                </a:solidFill>
                                                <a:latin typeface="Cambria Math" panose="02040503050406030204" pitchFamily="18" charset="0"/>
                                                <a:ea typeface="+mn-ea"/>
                                                <a:cs typeface="+mn-cs"/>
                                              </a:rPr>
                                              <m:t>P</m:t>
                                            </m:r>
                                          </m:e>
                                          <m:sub>
                                            <m:r>
                                              <a:rPr lang="en-US" altLang="zh-CN" sz="2800" b="0" kern="1200" smtClean="0">
                                                <a:solidFill>
                                                  <a:srgbClr val="0000FF"/>
                                                </a:solidFill>
                                                <a:latin typeface="Cambria Math" panose="02040503050406030204" pitchFamily="18" charset="0"/>
                                                <a:ea typeface="+mn-ea"/>
                                                <a:cs typeface="+mn-cs"/>
                                              </a:rPr>
                                              <m:t>2</m:t>
                                            </m:r>
                                          </m:sub>
                                        </m:sSub>
                                      </m:den>
                                    </m:f>
                                  </m:e>
                                </m:func>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不能引入</a:t>
                          </a:r>
                          <a14:m>
                            <m:oMath xmlns:m="http://schemas.openxmlformats.org/officeDocument/2006/math">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𝑇</m:t>
                                  </m:r>
                                </m:sub>
                              </m:sSub>
                            </m:oMath>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133528577"/>
                      </a:ext>
                    </a:extLst>
                  </a:tr>
                  <a:tr h="691896">
                    <a:tc rowSpan="2">
                      <a:txBody>
                        <a:bodyPr/>
                        <a:lstStyle/>
                        <a:p>
                          <a:pPr marL="0" algn="ctr" defTabSz="914400" rtl="0" eaLnBrk="1" latinLnBrk="0" hangingPunct="1"/>
                          <a:r>
                            <a:rPr lang="zh-CN" altLang="en-US" sz="2800" b="0" kern="1200" dirty="0">
                              <a:solidFill>
                                <a:srgbClr val="0000FF"/>
                              </a:solidFill>
                              <a:latin typeface="+mn-lt"/>
                              <a:ea typeface="+mn-ea"/>
                              <a:cs typeface="+mn-cs"/>
                            </a:rPr>
                            <a:t>绝热</a:t>
                          </a:r>
                        </a:p>
                      </a:txBody>
                      <a:tcPr anchor="ctr">
                        <a:solidFill>
                          <a:schemeClr val="accent6">
                            <a:lumMod val="60000"/>
                            <a:lumOff val="40000"/>
                            <a:alpha val="50000"/>
                          </a:schemeClr>
                        </a:solidFill>
                      </a:tcPr>
                    </a:tc>
                    <a:tc rowSpan="2">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m:t>
                                </m:r>
                                <m:r>
                                  <a:rPr lang="zh-CN" altLang="en-US" sz="2800" b="0" kern="1200" smtClean="0">
                                    <a:solidFill>
                                      <a:srgbClr val="0000FF"/>
                                    </a:solidFill>
                                    <a:latin typeface="Cambria Math" panose="02040503050406030204" pitchFamily="18" charset="0"/>
                                    <a:ea typeface="+mn-ea"/>
                                    <a:cs typeface="+mn-cs"/>
                                  </a:rPr>
                                  <m:t>𝜈</m:t>
                                </m:r>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𝑉</m:t>
                                    </m:r>
                                  </m:sub>
                                </m:sSub>
                                <m:r>
                                  <a:rPr lang="en-US" altLang="zh-CN" sz="2800" b="0" kern="1200" smtClean="0">
                                    <a:solidFill>
                                      <a:srgbClr val="0000FF"/>
                                    </a:solidFill>
                                    <a:latin typeface="Cambria Math" panose="02040503050406030204" pitchFamily="18" charset="0"/>
                                    <a:ea typeface="+mn-ea"/>
                                    <a:cs typeface="+mn-cs"/>
                                  </a:rPr>
                                  <m:t>∆</m:t>
                                </m:r>
                                <m:r>
                                  <a:rPr lang="en-US" altLang="zh-CN" sz="2800" b="0" kern="1200" smtClean="0">
                                    <a:solidFill>
                                      <a:srgbClr val="0000FF"/>
                                    </a:solidFill>
                                    <a:latin typeface="Cambria Math" panose="02040503050406030204" pitchFamily="18" charset="0"/>
                                    <a:ea typeface="+mn-ea"/>
                                    <a:cs typeface="+mn-cs"/>
                                  </a:rPr>
                                  <m:t>𝑇</m:t>
                                </m:r>
                              </m:oMath>
                            </m:oMathPara>
                          </a14:m>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en-US" altLang="zh-CN" sz="2800" b="0" i="1" kern="1200" smtClean="0">
                                        <a:solidFill>
                                          <a:srgbClr val="0000FF"/>
                                        </a:solidFill>
                                        <a:latin typeface="Cambria Math" panose="02040503050406030204" pitchFamily="18" charset="0"/>
                                        <a:ea typeface="+mn-ea"/>
                                        <a:cs typeface="+mn-cs"/>
                                      </a:rPr>
                                    </m:ctrlPr>
                                  </m:fPr>
                                  <m:num>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1</m:t>
                                        </m:r>
                                      </m:sub>
                                    </m:sSub>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1</m:t>
                                        </m:r>
                                      </m:sub>
                                    </m:sSub>
                                    <m:r>
                                      <a:rPr lang="en-US" altLang="zh-CN" sz="2800" b="0" kern="1200" smtClean="0">
                                        <a:solidFill>
                                          <a:srgbClr val="0000FF"/>
                                        </a:solidFill>
                                        <a:latin typeface="Cambria Math" panose="02040503050406030204" pitchFamily="18" charset="0"/>
                                        <a:ea typeface="+mn-ea"/>
                                        <a:cs typeface="+mn-cs"/>
                                      </a:rPr>
                                      <m:t>−</m:t>
                                    </m:r>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𝑃</m:t>
                                        </m:r>
                                      </m:e>
                                      <m:sub>
                                        <m:r>
                                          <a:rPr lang="en-US" altLang="zh-CN" sz="2800" b="0" kern="1200" smtClean="0">
                                            <a:solidFill>
                                              <a:srgbClr val="0000FF"/>
                                            </a:solidFill>
                                            <a:latin typeface="Cambria Math" panose="02040503050406030204" pitchFamily="18" charset="0"/>
                                            <a:ea typeface="+mn-ea"/>
                                            <a:cs typeface="+mn-cs"/>
                                          </a:rPr>
                                          <m:t>2</m:t>
                                        </m:r>
                                      </m:sub>
                                    </m:sSub>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𝑉</m:t>
                                        </m:r>
                                      </m:e>
                                      <m:sub>
                                        <m:r>
                                          <a:rPr lang="en-US" altLang="zh-CN" sz="2800" b="0" kern="1200" smtClean="0">
                                            <a:solidFill>
                                              <a:srgbClr val="0000FF"/>
                                            </a:solidFill>
                                            <a:latin typeface="Cambria Math" panose="02040503050406030204" pitchFamily="18" charset="0"/>
                                            <a:ea typeface="+mn-ea"/>
                                            <a:cs typeface="+mn-cs"/>
                                          </a:rPr>
                                          <m:t>2</m:t>
                                        </m:r>
                                      </m:sub>
                                    </m:sSub>
                                  </m:num>
                                  <m:den>
                                    <m:r>
                                      <a:rPr lang="zh-CN" altLang="en-US" sz="2800" b="0" kern="1200" smtClean="0">
                                        <a:solidFill>
                                          <a:srgbClr val="0000FF"/>
                                        </a:solidFill>
                                        <a:latin typeface="Cambria Math" panose="02040503050406030204" pitchFamily="18" charset="0"/>
                                        <a:ea typeface="+mn-ea"/>
                                        <a:cs typeface="+mn-cs"/>
                                      </a:rPr>
                                      <m:t>𝛾</m:t>
                                    </m:r>
                                    <m:r>
                                      <a:rPr lang="en-US" altLang="zh-CN" sz="2800" b="0" kern="1200" smtClean="0">
                                        <a:solidFill>
                                          <a:srgbClr val="0000FF"/>
                                        </a:solidFill>
                                        <a:latin typeface="Cambria Math" panose="02040503050406030204" pitchFamily="18" charset="0"/>
                                        <a:ea typeface="+mn-ea"/>
                                        <a:cs typeface="+mn-cs"/>
                                      </a:rPr>
                                      <m:t>−1</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rowSpan="2">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r>
                                  <a:rPr lang="en-US" altLang="zh-CN" sz="2800" b="0" kern="1200" smtClean="0">
                                    <a:solidFill>
                                      <a:srgbClr val="0000FF"/>
                                    </a:solidFill>
                                    <a:latin typeface="Cambria Math" panose="02040503050406030204" pitchFamily="18" charset="0"/>
                                    <a:ea typeface="+mn-ea"/>
                                    <a:cs typeface="+mn-cs"/>
                                  </a:rPr>
                                  <m:t>0</m:t>
                                </m:r>
                              </m:oMath>
                            </m:oMathPara>
                          </a14:m>
                          <a:endParaRPr lang="en-US" altLang="zh-CN"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en-US" altLang="zh-CN" sz="2800" b="0" i="1" kern="1200" smtClean="0">
                                        <a:solidFill>
                                          <a:srgbClr val="0000FF"/>
                                        </a:solidFill>
                                        <a:latin typeface="Cambria Math" panose="02040503050406030204" pitchFamily="18" charset="0"/>
                                        <a:ea typeface="+mn-ea"/>
                                        <a:cs typeface="+mn-cs"/>
                                      </a:rPr>
                                    </m:ctrlPr>
                                  </m:sSubPr>
                                  <m:e>
                                    <m:r>
                                      <a:rPr lang="en-US" altLang="zh-CN" sz="2800" b="0" kern="1200" smtClean="0">
                                        <a:solidFill>
                                          <a:srgbClr val="0000FF"/>
                                        </a:solidFill>
                                        <a:latin typeface="Cambria Math" panose="02040503050406030204" pitchFamily="18" charset="0"/>
                                        <a:ea typeface="+mn-ea"/>
                                        <a:cs typeface="+mn-cs"/>
                                      </a:rPr>
                                      <m:t>𝐶</m:t>
                                    </m:r>
                                  </m:e>
                                  <m:sub>
                                    <m:r>
                                      <a:rPr lang="en-US" altLang="zh-CN" sz="2800" b="0" kern="1200" smtClean="0">
                                        <a:solidFill>
                                          <a:srgbClr val="0000FF"/>
                                        </a:solidFill>
                                        <a:latin typeface="Cambria Math" panose="02040503050406030204" pitchFamily="18" charset="0"/>
                                        <a:ea typeface="+mn-ea"/>
                                        <a:cs typeface="+mn-cs"/>
                                      </a:rPr>
                                      <m:t>𝑎</m:t>
                                    </m:r>
                                  </m:sub>
                                </m:sSub>
                                <m:r>
                                  <a:rPr lang="en-US" altLang="zh-CN" sz="2800" b="0" kern="1200" smtClean="0">
                                    <a:solidFill>
                                      <a:srgbClr val="0000FF"/>
                                    </a:solidFill>
                                    <a:latin typeface="Cambria Math" panose="02040503050406030204" pitchFamily="18" charset="0"/>
                                    <a:ea typeface="+mn-ea"/>
                                    <a:cs typeface="+mn-cs"/>
                                  </a:rPr>
                                  <m:t>→0</m:t>
                                </m:r>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423596732"/>
                      </a:ext>
                    </a:extLst>
                  </a:tr>
                  <a:tr h="691896">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摩尔热容比</a:t>
                          </a:r>
                          <a:endParaRPr lang="en-US" altLang="zh-CN" sz="2800" b="0" kern="1200" dirty="0">
                            <a:solidFill>
                              <a:srgbClr val="0000FF"/>
                            </a:solidFill>
                            <a:latin typeface="+mn-lt"/>
                            <a:ea typeface="+mn-ea"/>
                            <a:cs typeface="+mn-cs"/>
                          </a:endParaRPr>
                        </a:p>
                        <a:p>
                          <a:pPr marL="0" algn="ctr" defTabSz="914400" rtl="0" eaLnBrk="1" latinLnBrk="0" hangingPunct="1"/>
                          <a14:m>
                            <m:oMathPara xmlns:m="http://schemas.openxmlformats.org/officeDocument/2006/math">
                              <m:oMathParaPr>
                                <m:jc m:val="centerGroup"/>
                              </m:oMathParaPr>
                              <m:oMath xmlns:m="http://schemas.openxmlformats.org/officeDocument/2006/math">
                                <m:r>
                                  <a:rPr lang="zh-CN" altLang="en-US" sz="2800" b="0" kern="1200" smtClean="0">
                                    <a:solidFill>
                                      <a:srgbClr val="0000FF"/>
                                    </a:solidFill>
                                    <a:latin typeface="Cambria Math" panose="02040503050406030204" pitchFamily="18" charset="0"/>
                                    <a:ea typeface="+mn-ea"/>
                                    <a:cs typeface="+mn-cs"/>
                                  </a:rPr>
                                  <m:t>𝛾</m:t>
                                </m:r>
                                <m:r>
                                  <a:rPr lang="en-US" altLang="zh-CN" sz="2800" b="0" kern="1200" smtClean="0">
                                    <a:solidFill>
                                      <a:srgbClr val="0000FF"/>
                                    </a:solidFill>
                                    <a:latin typeface="Cambria Math" panose="02040503050406030204" pitchFamily="18" charset="0"/>
                                    <a:ea typeface="+mn-ea"/>
                                    <a:cs typeface="+mn-cs"/>
                                  </a:rPr>
                                  <m:t>=</m:t>
                                </m:r>
                                <m:f>
                                  <m:fPr>
                                    <m:ctrlPr>
                                      <a:rPr lang="zh-CN" altLang="en-US" sz="2800" b="0" i="1" kern="1200">
                                        <a:solidFill>
                                          <a:srgbClr val="0000FF"/>
                                        </a:solidFill>
                                        <a:latin typeface="Cambria Math" panose="02040503050406030204" pitchFamily="18" charset="0"/>
                                        <a:ea typeface="+mn-ea"/>
                                        <a:cs typeface="+mn-cs"/>
                                      </a:rPr>
                                    </m:ctrlPr>
                                  </m:fPr>
                                  <m:num>
                                    <m:r>
                                      <a:rPr lang="en-US" altLang="zh-CN" sz="2800" b="0" kern="1200">
                                        <a:solidFill>
                                          <a:srgbClr val="0000FF"/>
                                        </a:solidFill>
                                        <a:latin typeface="Cambria Math" panose="02040503050406030204" pitchFamily="18" charset="0"/>
                                        <a:ea typeface="+mn-ea"/>
                                        <a:cs typeface="+mn-cs"/>
                                      </a:rPr>
                                      <m:t>𝑖</m:t>
                                    </m:r>
                                    <m:r>
                                      <a:rPr lang="en-US" altLang="zh-CN" sz="2800" b="0" kern="1200" smtClean="0">
                                        <a:solidFill>
                                          <a:srgbClr val="0000FF"/>
                                        </a:solidFill>
                                        <a:latin typeface="Cambria Math" panose="02040503050406030204" pitchFamily="18" charset="0"/>
                                        <a:ea typeface="+mn-ea"/>
                                        <a:cs typeface="+mn-cs"/>
                                      </a:rPr>
                                      <m:t>+2</m:t>
                                    </m:r>
                                  </m:num>
                                  <m:den>
                                    <m:r>
                                      <a:rPr lang="en-US" altLang="zh-CN" sz="2800" b="0" kern="1200" smtClean="0">
                                        <a:solidFill>
                                          <a:srgbClr val="0000FF"/>
                                        </a:solidFill>
                                        <a:latin typeface="Cambria Math" panose="02040503050406030204" pitchFamily="18" charset="0"/>
                                        <a:ea typeface="+mn-ea"/>
                                        <a:cs typeface="+mn-cs"/>
                                      </a:rPr>
                                      <m:t>𝑖</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5</m:t>
                                    </m:r>
                                  </m:num>
                                  <m:den>
                                    <m:r>
                                      <a:rPr lang="en-US" altLang="zh-CN" sz="2800" b="0" kern="1200" smtClean="0">
                                        <a:solidFill>
                                          <a:srgbClr val="0000FF"/>
                                        </a:solidFill>
                                        <a:latin typeface="Cambria Math" panose="02040503050406030204" pitchFamily="18" charset="0"/>
                                        <a:ea typeface="+mn-ea"/>
                                        <a:cs typeface="+mn-cs"/>
                                      </a:rPr>
                                      <m:t>3</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7</m:t>
                                    </m:r>
                                  </m:num>
                                  <m:den>
                                    <m:r>
                                      <a:rPr lang="en-US" altLang="zh-CN" sz="2800" b="0" kern="1200" smtClean="0">
                                        <a:solidFill>
                                          <a:srgbClr val="0000FF"/>
                                        </a:solidFill>
                                        <a:latin typeface="Cambria Math" panose="02040503050406030204" pitchFamily="18" charset="0"/>
                                        <a:ea typeface="+mn-ea"/>
                                        <a:cs typeface="+mn-cs"/>
                                      </a:rPr>
                                      <m:t>5</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zh-CN" altLang="en-US" sz="2800" b="0" i="1" kern="1200" smtClean="0">
                                        <a:solidFill>
                                          <a:srgbClr val="0000FF"/>
                                        </a:solidFill>
                                        <a:latin typeface="Cambria Math" panose="02040503050406030204" pitchFamily="18" charset="0"/>
                                        <a:ea typeface="+mn-ea"/>
                                        <a:cs typeface="+mn-cs"/>
                                      </a:rPr>
                                    </m:ctrlPr>
                                  </m:fPr>
                                  <m:num>
                                    <m:r>
                                      <a:rPr lang="en-US" altLang="zh-CN" sz="2800" b="0" kern="1200" smtClean="0">
                                        <a:solidFill>
                                          <a:srgbClr val="0000FF"/>
                                        </a:solidFill>
                                        <a:latin typeface="Cambria Math" panose="02040503050406030204" pitchFamily="18" charset="0"/>
                                        <a:ea typeface="+mn-ea"/>
                                        <a:cs typeface="+mn-cs"/>
                                      </a:rPr>
                                      <m:t>4</m:t>
                                    </m:r>
                                  </m:num>
                                  <m:den>
                                    <m:r>
                                      <a:rPr lang="en-US" altLang="zh-CN" sz="2800" b="0" kern="1200" smtClean="0">
                                        <a:solidFill>
                                          <a:srgbClr val="0000FF"/>
                                        </a:solidFill>
                                        <a:latin typeface="Cambria Math" panose="02040503050406030204" pitchFamily="18" charset="0"/>
                                        <a:ea typeface="+mn-ea"/>
                                        <a:cs typeface="+mn-cs"/>
                                      </a:rPr>
                                      <m:t>3</m:t>
                                    </m:r>
                                  </m:den>
                                </m:f>
                              </m:oMath>
                            </m:oMathPara>
                          </a14:m>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986695461"/>
                      </a:ext>
                    </a:extLst>
                  </a:tr>
                </a:tbl>
              </a:graphicData>
            </a:graphic>
          </p:graphicFrame>
        </mc:Choice>
        <mc:Fallback xmlns="">
          <p:graphicFrame>
            <p:nvGraphicFramePr>
              <p:cNvPr id="53" name="表格 52"/>
              <p:cNvGraphicFramePr>
                <a:graphicFrameLocks noGrp="1"/>
              </p:cNvGraphicFramePr>
              <p:nvPr>
                <p:extLst>
                  <p:ext uri="{D42A27DB-BD31-4B8C-83A1-F6EECF244321}">
                    <p14:modId xmlns:p14="http://schemas.microsoft.com/office/powerpoint/2010/main" val="1907701337"/>
                  </p:ext>
                </p:extLst>
              </p:nvPr>
            </p:nvGraphicFramePr>
            <p:xfrm>
              <a:off x="589320" y="407041"/>
              <a:ext cx="9672281" cy="6156453"/>
            </p:xfrm>
            <a:graphic>
              <a:graphicData uri="http://schemas.openxmlformats.org/drawingml/2006/table">
                <a:tbl>
                  <a:tblPr firstRow="1" bandRow="1">
                    <a:tableStyleId>{93296810-A885-4BE3-A3E7-6D5BEEA58F35}</a:tableStyleId>
                  </a:tblPr>
                  <a:tblGrid>
                    <a:gridCol w="1041106">
                      <a:extLst>
                        <a:ext uri="{9D8B030D-6E8A-4147-A177-3AD203B41FA5}">
                          <a16:colId xmlns:a16="http://schemas.microsoft.com/office/drawing/2014/main" val="2854972761"/>
                        </a:ext>
                      </a:extLst>
                    </a:gridCol>
                    <a:gridCol w="2140554">
                      <a:extLst>
                        <a:ext uri="{9D8B030D-6E8A-4147-A177-3AD203B41FA5}">
                          <a16:colId xmlns:a16="http://schemas.microsoft.com/office/drawing/2014/main" val="4148891633"/>
                        </a:ext>
                      </a:extLst>
                    </a:gridCol>
                    <a:gridCol w="1803418">
                      <a:extLst>
                        <a:ext uri="{9D8B030D-6E8A-4147-A177-3AD203B41FA5}">
                          <a16:colId xmlns:a16="http://schemas.microsoft.com/office/drawing/2014/main" val="3983096758"/>
                        </a:ext>
                      </a:extLst>
                    </a:gridCol>
                    <a:gridCol w="2567196">
                      <a:extLst>
                        <a:ext uri="{9D8B030D-6E8A-4147-A177-3AD203B41FA5}">
                          <a16:colId xmlns:a16="http://schemas.microsoft.com/office/drawing/2014/main" val="1428772636"/>
                        </a:ext>
                      </a:extLst>
                    </a:gridCol>
                    <a:gridCol w="706669">
                      <a:extLst>
                        <a:ext uri="{9D8B030D-6E8A-4147-A177-3AD203B41FA5}">
                          <a16:colId xmlns:a16="http://schemas.microsoft.com/office/drawing/2014/main" val="3996397895"/>
                        </a:ext>
                      </a:extLst>
                    </a:gridCol>
                    <a:gridCol w="706669">
                      <a:extLst>
                        <a:ext uri="{9D8B030D-6E8A-4147-A177-3AD203B41FA5}">
                          <a16:colId xmlns:a16="http://schemas.microsoft.com/office/drawing/2014/main" val="1779881347"/>
                        </a:ext>
                      </a:extLst>
                    </a:gridCol>
                    <a:gridCol w="706669">
                      <a:extLst>
                        <a:ext uri="{9D8B030D-6E8A-4147-A177-3AD203B41FA5}">
                          <a16:colId xmlns:a16="http://schemas.microsoft.com/office/drawing/2014/main" val="4110519114"/>
                        </a:ext>
                      </a:extLst>
                    </a:gridCol>
                  </a:tblGrid>
                  <a:tr h="518160">
                    <a:tc>
                      <a:txBody>
                        <a:bodyPr/>
                        <a:lstStyle/>
                        <a:p>
                          <a:pPr marL="0" algn="ctr" defTabSz="914400" rtl="0" eaLnBrk="1" latinLnBrk="0" hangingPunct="1"/>
                          <a:r>
                            <a:rPr lang="zh-CN" altLang="en-US" sz="2800" b="0" kern="1200" dirty="0">
                              <a:solidFill>
                                <a:srgbClr val="0000FF"/>
                              </a:solidFill>
                              <a:latin typeface="+mn-lt"/>
                              <a:ea typeface="+mn-ea"/>
                              <a:cs typeface="+mn-cs"/>
                            </a:rPr>
                            <a:t>过程</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1765" r="-304843" b="-1091765"/>
                          </a:stretch>
                        </a:blipFill>
                      </a:tcPr>
                    </a:tc>
                    <a:tc>
                      <a:txBody>
                        <a:bodyPr/>
                        <a:lstStyle/>
                        <a:p>
                          <a:endParaRPr lang="zh-CN"/>
                        </a:p>
                      </a:txBody>
                      <a:tcPr anchor="ctr">
                        <a:blipFill>
                          <a:blip r:embed="rId3"/>
                          <a:stretch>
                            <a:fillRect l="-176689" t="-11765" r="-261486" b="-1091765"/>
                          </a:stretch>
                        </a:blipFill>
                      </a:tcPr>
                    </a:tc>
                    <a:tc>
                      <a:txBody>
                        <a:bodyPr/>
                        <a:lstStyle/>
                        <a:p>
                          <a:pPr marL="0" algn="ctr" defTabSz="914400" rtl="0" eaLnBrk="1" latinLnBrk="0" hangingPunct="1"/>
                          <a:r>
                            <a:rPr lang="zh-CN" altLang="en-US" sz="2800" b="0" kern="1200" dirty="0">
                              <a:solidFill>
                                <a:srgbClr val="0000FF"/>
                              </a:solidFill>
                              <a:latin typeface="+mn-lt"/>
                              <a:ea typeface="+mn-ea"/>
                              <a:cs typeface="+mn-cs"/>
                            </a:rPr>
                            <a:t>摩尔热容</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单</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双</a:t>
                          </a:r>
                        </a:p>
                      </a:txBody>
                      <a:tcPr anchor="ctr">
                        <a:solidFill>
                          <a:schemeClr val="accent6">
                            <a:lumMod val="60000"/>
                            <a:lumOff val="40000"/>
                            <a:alpha val="50000"/>
                          </a:schemeClr>
                        </a:solidFill>
                      </a:tcPr>
                    </a:tc>
                    <a:tc>
                      <a:txBody>
                        <a:bodyPr/>
                        <a:lstStyle/>
                        <a:p>
                          <a:pPr marL="0" algn="ctr" defTabSz="914400" rtl="0" eaLnBrk="1" latinLnBrk="0" hangingPunct="1"/>
                          <a:r>
                            <a:rPr lang="zh-CN" altLang="en-US" sz="2800" b="0" kern="1200" dirty="0">
                              <a:solidFill>
                                <a:srgbClr val="0000FF"/>
                              </a:solidFill>
                              <a:latin typeface="+mn-lt"/>
                              <a:ea typeface="+mn-ea"/>
                              <a:cs typeface="+mn-cs"/>
                            </a:rPr>
                            <a:t>多</a:t>
                          </a:r>
                        </a:p>
                      </a:txBody>
                      <a:tcPr anchor="ctr">
                        <a:solidFill>
                          <a:schemeClr val="accent6">
                            <a:lumMod val="60000"/>
                            <a:lumOff val="40000"/>
                            <a:alpha val="50000"/>
                          </a:schemeClr>
                        </a:solidFill>
                      </a:tcPr>
                    </a:tc>
                    <a:extLst>
                      <a:ext uri="{0D108BD9-81ED-4DB2-BD59-A6C34878D82A}">
                        <a16:rowId xmlns:a16="http://schemas.microsoft.com/office/drawing/2014/main" val="3470107683"/>
                      </a:ext>
                    </a:extLst>
                  </a:tr>
                  <a:tr h="898970">
                    <a:tc>
                      <a:txBody>
                        <a:bodyPr/>
                        <a:lstStyle/>
                        <a:p>
                          <a:pPr marL="0" algn="ctr" defTabSz="914400" rtl="0" eaLnBrk="1" latinLnBrk="0" hangingPunct="1"/>
                          <a:r>
                            <a:rPr lang="zh-CN" altLang="en-US" sz="2800" b="0" kern="1200" dirty="0">
                              <a:solidFill>
                                <a:srgbClr val="0000FF"/>
                              </a:solidFill>
                              <a:latin typeface="+mn-lt"/>
                              <a:ea typeface="+mn-ea"/>
                              <a:cs typeface="+mn-cs"/>
                            </a:rPr>
                            <a:t>等容</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64189" r="-304843" b="-527027"/>
                          </a:stretch>
                        </a:blipFill>
                      </a:tcPr>
                    </a:tc>
                    <a:tc>
                      <a:txBody>
                        <a:bodyPr/>
                        <a:lstStyle/>
                        <a:p>
                          <a:endParaRPr lang="zh-CN"/>
                        </a:p>
                      </a:txBody>
                      <a:tcPr anchor="ctr">
                        <a:blipFill>
                          <a:blip r:embed="rId3"/>
                          <a:stretch>
                            <a:fillRect l="-176689" t="-64189" r="-261486" b="-527027"/>
                          </a:stretch>
                        </a:blipFill>
                      </a:tcPr>
                    </a:tc>
                    <a:tc>
                      <a:txBody>
                        <a:bodyPr/>
                        <a:lstStyle/>
                        <a:p>
                          <a:endParaRPr lang="zh-CN"/>
                        </a:p>
                      </a:txBody>
                      <a:tcPr anchor="ctr">
                        <a:blipFill>
                          <a:blip r:embed="rId3"/>
                          <a:stretch>
                            <a:fillRect l="-194076" t="-64189" r="-83412" b="-527027"/>
                          </a:stretch>
                        </a:blipFill>
                      </a:tcPr>
                    </a:tc>
                    <a:tc>
                      <a:txBody>
                        <a:bodyPr/>
                        <a:lstStyle/>
                        <a:p>
                          <a:endParaRPr lang="zh-CN"/>
                        </a:p>
                      </a:txBody>
                      <a:tcPr anchor="ctr">
                        <a:blipFill>
                          <a:blip r:embed="rId3"/>
                          <a:stretch>
                            <a:fillRect l="-1069828" t="-64189" r="-203448" b="-527027"/>
                          </a:stretch>
                        </a:blipFill>
                      </a:tcPr>
                    </a:tc>
                    <a:tc>
                      <a:txBody>
                        <a:bodyPr/>
                        <a:lstStyle/>
                        <a:p>
                          <a:endParaRPr lang="zh-CN"/>
                        </a:p>
                      </a:txBody>
                      <a:tcPr anchor="ctr">
                        <a:blipFill>
                          <a:blip r:embed="rId3"/>
                          <a:stretch>
                            <a:fillRect l="-1169828" t="-64189" r="-103448" b="-527027"/>
                          </a:stretch>
                        </a:blipFill>
                      </a:tcPr>
                    </a:tc>
                    <a:tc>
                      <a:txBody>
                        <a:bodyPr/>
                        <a:lstStyle/>
                        <a:p>
                          <a:endParaRPr lang="zh-CN"/>
                        </a:p>
                      </a:txBody>
                      <a:tcPr anchor="ctr">
                        <a:blipFill>
                          <a:blip r:embed="rId3"/>
                          <a:stretch>
                            <a:fillRect l="-1269828" t="-64189" r="-3448" b="-527027"/>
                          </a:stretch>
                        </a:blipFill>
                      </a:tcPr>
                    </a:tc>
                    <a:extLst>
                      <a:ext uri="{0D108BD9-81ED-4DB2-BD59-A6C34878D82A}">
                        <a16:rowId xmlns:a16="http://schemas.microsoft.com/office/drawing/2014/main" val="3004244165"/>
                      </a:ext>
                    </a:extLst>
                  </a:tr>
                  <a:tr h="898970">
                    <a:tc>
                      <a:txBody>
                        <a:bodyPr/>
                        <a:lstStyle/>
                        <a:p>
                          <a:pPr marL="0" algn="ctr" defTabSz="914400" rtl="0" eaLnBrk="1" latinLnBrk="0" hangingPunct="1"/>
                          <a:r>
                            <a:rPr lang="zh-CN" altLang="en-US" sz="2800" b="0" kern="1200" dirty="0">
                              <a:solidFill>
                                <a:srgbClr val="0000FF"/>
                              </a:solidFill>
                              <a:latin typeface="+mn-lt"/>
                              <a:ea typeface="+mn-ea"/>
                              <a:cs typeface="+mn-cs"/>
                            </a:rPr>
                            <a:t>等压</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65306" r="-304843" b="-430612"/>
                          </a:stretch>
                        </a:blipFill>
                      </a:tcPr>
                    </a:tc>
                    <a:tc>
                      <a:txBody>
                        <a:bodyPr/>
                        <a:lstStyle/>
                        <a:p>
                          <a:endParaRPr lang="zh-CN"/>
                        </a:p>
                      </a:txBody>
                      <a:tcPr anchor="ctr">
                        <a:blipFill>
                          <a:blip r:embed="rId3"/>
                          <a:stretch>
                            <a:fillRect l="-176689" t="-165306" r="-261486" b="-430612"/>
                          </a:stretch>
                        </a:blipFill>
                      </a:tcPr>
                    </a:tc>
                    <a:tc>
                      <a:txBody>
                        <a:bodyPr/>
                        <a:lstStyle/>
                        <a:p>
                          <a:endParaRPr lang="zh-CN"/>
                        </a:p>
                      </a:txBody>
                      <a:tcPr anchor="ctr">
                        <a:blipFill>
                          <a:blip r:embed="rId3"/>
                          <a:stretch>
                            <a:fillRect l="-194076" t="-165306" r="-83412" b="-430612"/>
                          </a:stretch>
                        </a:blipFill>
                      </a:tcPr>
                    </a:tc>
                    <a:tc>
                      <a:txBody>
                        <a:bodyPr/>
                        <a:lstStyle/>
                        <a:p>
                          <a:endParaRPr lang="zh-CN"/>
                        </a:p>
                      </a:txBody>
                      <a:tcPr anchor="ctr">
                        <a:blipFill>
                          <a:blip r:embed="rId3"/>
                          <a:stretch>
                            <a:fillRect l="-1069828" t="-165306" r="-203448" b="-430612"/>
                          </a:stretch>
                        </a:blipFill>
                      </a:tcPr>
                    </a:tc>
                    <a:tc>
                      <a:txBody>
                        <a:bodyPr/>
                        <a:lstStyle/>
                        <a:p>
                          <a:endParaRPr lang="zh-CN"/>
                        </a:p>
                      </a:txBody>
                      <a:tcPr anchor="ctr">
                        <a:blipFill>
                          <a:blip r:embed="rId3"/>
                          <a:stretch>
                            <a:fillRect l="-1169828" t="-165306" r="-103448" b="-430612"/>
                          </a:stretch>
                        </a:blipFill>
                      </a:tcPr>
                    </a:tc>
                    <a:tc>
                      <a:txBody>
                        <a:bodyPr/>
                        <a:lstStyle/>
                        <a:p>
                          <a:endParaRPr lang="zh-CN"/>
                        </a:p>
                      </a:txBody>
                      <a:tcPr anchor="ctr">
                        <a:blipFill>
                          <a:blip r:embed="rId3"/>
                          <a:stretch>
                            <a:fillRect l="-1269828" t="-165306" r="-3448" b="-430612"/>
                          </a:stretch>
                        </a:blipFill>
                      </a:tcPr>
                    </a:tc>
                    <a:extLst>
                      <a:ext uri="{0D108BD9-81ED-4DB2-BD59-A6C34878D82A}">
                        <a16:rowId xmlns:a16="http://schemas.microsoft.com/office/drawing/2014/main" val="1061042690"/>
                      </a:ext>
                    </a:extLst>
                  </a:tr>
                  <a:tr h="1828673">
                    <a:tc>
                      <a:txBody>
                        <a:bodyPr/>
                        <a:lstStyle/>
                        <a:p>
                          <a:pPr marL="0" algn="ctr" defTabSz="914400" rtl="0" eaLnBrk="1" latinLnBrk="0" hangingPunct="1"/>
                          <a:r>
                            <a:rPr lang="zh-CN" altLang="en-US" sz="2800" b="0" kern="1200" dirty="0">
                              <a:solidFill>
                                <a:srgbClr val="0000FF"/>
                              </a:solidFill>
                              <a:latin typeface="+mn-lt"/>
                              <a:ea typeface="+mn-ea"/>
                              <a:cs typeface="+mn-cs"/>
                            </a:rPr>
                            <a:t>等温</a:t>
                          </a:r>
                        </a:p>
                      </a:txBody>
                      <a:tcPr anchor="ctr">
                        <a:solidFill>
                          <a:schemeClr val="accent6">
                            <a:lumMod val="60000"/>
                            <a:lumOff val="40000"/>
                            <a:alpha val="50000"/>
                          </a:schemeClr>
                        </a:solidFill>
                      </a:tcPr>
                    </a:tc>
                    <a:tc>
                      <a:txBody>
                        <a:bodyPr/>
                        <a:lstStyle/>
                        <a:p>
                          <a:endParaRPr lang="zh-CN"/>
                        </a:p>
                      </a:txBody>
                      <a:tcPr anchor="ctr">
                        <a:blipFill>
                          <a:blip r:embed="rId3"/>
                          <a:stretch>
                            <a:fillRect l="-49003" t="-129568" r="-304843" b="-110299"/>
                          </a:stretch>
                        </a:blipFill>
                      </a:tcPr>
                    </a:tc>
                    <a:tc>
                      <a:txBody>
                        <a:bodyPr/>
                        <a:lstStyle/>
                        <a:p>
                          <a:endParaRPr lang="zh-CN"/>
                        </a:p>
                      </a:txBody>
                      <a:tcPr anchor="ctr">
                        <a:blipFill>
                          <a:blip r:embed="rId3"/>
                          <a:stretch>
                            <a:fillRect l="-176689" t="-129568" r="-261486" b="-110299"/>
                          </a:stretch>
                        </a:blipFill>
                      </a:tcPr>
                    </a:tc>
                    <a:tc>
                      <a:txBody>
                        <a:bodyPr/>
                        <a:lstStyle/>
                        <a:p>
                          <a:endParaRPr lang="zh-CN"/>
                        </a:p>
                      </a:txBody>
                      <a:tcPr anchor="ctr">
                        <a:blipFill>
                          <a:blip r:embed="rId3"/>
                          <a:stretch>
                            <a:fillRect l="-194076" t="-129568" r="-83412" b="-110299"/>
                          </a:stretch>
                        </a:blip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133528577"/>
                      </a:ext>
                    </a:extLst>
                  </a:tr>
                  <a:tr h="691896">
                    <a:tc rowSpan="2">
                      <a:txBody>
                        <a:bodyPr/>
                        <a:lstStyle/>
                        <a:p>
                          <a:pPr marL="0" algn="ctr" defTabSz="914400" rtl="0" eaLnBrk="1" latinLnBrk="0" hangingPunct="1"/>
                          <a:r>
                            <a:rPr lang="zh-CN" altLang="en-US" sz="2800" b="0" kern="1200" dirty="0">
                              <a:solidFill>
                                <a:srgbClr val="0000FF"/>
                              </a:solidFill>
                              <a:latin typeface="+mn-lt"/>
                              <a:ea typeface="+mn-ea"/>
                              <a:cs typeface="+mn-cs"/>
                            </a:rPr>
                            <a:t>绝热</a:t>
                          </a:r>
                        </a:p>
                      </a:txBody>
                      <a:tcPr anchor="ctr">
                        <a:solidFill>
                          <a:schemeClr val="accent6">
                            <a:lumMod val="60000"/>
                            <a:lumOff val="40000"/>
                            <a:alpha val="50000"/>
                          </a:schemeClr>
                        </a:solidFill>
                      </a:tcPr>
                    </a:tc>
                    <a:tc rowSpan="2">
                      <a:txBody>
                        <a:bodyPr/>
                        <a:lstStyle/>
                        <a:p>
                          <a:endParaRPr lang="zh-CN"/>
                        </a:p>
                      </a:txBody>
                      <a:tcPr anchor="ctr">
                        <a:blipFill>
                          <a:blip r:embed="rId3"/>
                          <a:stretch>
                            <a:fillRect l="-49003" t="-209394" r="-304843" b="-606"/>
                          </a:stretch>
                        </a:blipFill>
                      </a:tcPr>
                    </a:tc>
                    <a:tc rowSpan="2">
                      <a:txBody>
                        <a:bodyPr/>
                        <a:lstStyle/>
                        <a:p>
                          <a:endParaRPr lang="zh-CN"/>
                        </a:p>
                      </a:txBody>
                      <a:tcPr anchor="ctr">
                        <a:blipFill>
                          <a:blip r:embed="rId3"/>
                          <a:stretch>
                            <a:fillRect l="-176689" t="-209394" r="-261486" b="-606"/>
                          </a:stretch>
                        </a:blipFill>
                      </a:tcPr>
                    </a:tc>
                    <a:tc>
                      <a:txBody>
                        <a:bodyPr/>
                        <a:lstStyle/>
                        <a:p>
                          <a:endParaRPr lang="zh-CN"/>
                        </a:p>
                      </a:txBody>
                      <a:tcPr anchor="ctr">
                        <a:blipFill>
                          <a:blip r:embed="rId3"/>
                          <a:stretch>
                            <a:fillRect l="-194076" t="-611504" r="-83412" b="-193805"/>
                          </a:stretch>
                        </a:blip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tc>
                      <a:txBody>
                        <a:bodyPr/>
                        <a:lstStyle/>
                        <a:p>
                          <a:pPr marL="0" algn="ctr" defTabSz="914400" rtl="0" eaLnBrk="1" latinLnBrk="0" hangingPunct="1"/>
                          <a:endParaRPr lang="zh-CN" altLang="en-US" sz="2800" b="0" kern="1200" dirty="0">
                            <a:solidFill>
                              <a:srgbClr val="0000FF"/>
                            </a:solidFill>
                            <a:latin typeface="+mn-lt"/>
                            <a:ea typeface="+mn-ea"/>
                            <a:cs typeface="+mn-cs"/>
                          </a:endParaRPr>
                        </a:p>
                      </a:txBody>
                      <a:tcPr anchor="ctr">
                        <a:solidFill>
                          <a:schemeClr val="accent6">
                            <a:lumMod val="60000"/>
                            <a:lumOff val="40000"/>
                            <a:alpha val="50000"/>
                          </a:schemeClr>
                        </a:solidFill>
                      </a:tcPr>
                    </a:tc>
                    <a:extLst>
                      <a:ext uri="{0D108BD9-81ED-4DB2-BD59-A6C34878D82A}">
                        <a16:rowId xmlns:a16="http://schemas.microsoft.com/office/drawing/2014/main" val="3423596732"/>
                      </a:ext>
                    </a:extLst>
                  </a:tr>
                  <a:tr h="1319784">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endParaRPr lang="zh-CN"/>
                        </a:p>
                      </a:txBody>
                      <a:tcPr anchor="ctr">
                        <a:blipFill>
                          <a:blip r:embed="rId3"/>
                          <a:stretch>
                            <a:fillRect l="-194076" t="-370507" r="-83412" b="-922"/>
                          </a:stretch>
                        </a:blipFill>
                      </a:tcPr>
                    </a:tc>
                    <a:tc>
                      <a:txBody>
                        <a:bodyPr/>
                        <a:lstStyle/>
                        <a:p>
                          <a:endParaRPr lang="zh-CN"/>
                        </a:p>
                      </a:txBody>
                      <a:tcPr anchor="ctr">
                        <a:blipFill>
                          <a:blip r:embed="rId3"/>
                          <a:stretch>
                            <a:fillRect l="-1069828" t="-370507" r="-203448" b="-922"/>
                          </a:stretch>
                        </a:blipFill>
                      </a:tcPr>
                    </a:tc>
                    <a:tc>
                      <a:txBody>
                        <a:bodyPr/>
                        <a:lstStyle/>
                        <a:p>
                          <a:endParaRPr lang="zh-CN"/>
                        </a:p>
                      </a:txBody>
                      <a:tcPr anchor="ctr">
                        <a:blipFill>
                          <a:blip r:embed="rId3"/>
                          <a:stretch>
                            <a:fillRect l="-1169828" t="-370507" r="-103448" b="-922"/>
                          </a:stretch>
                        </a:blipFill>
                      </a:tcPr>
                    </a:tc>
                    <a:tc>
                      <a:txBody>
                        <a:bodyPr/>
                        <a:lstStyle/>
                        <a:p>
                          <a:endParaRPr lang="zh-CN"/>
                        </a:p>
                      </a:txBody>
                      <a:tcPr anchor="ctr">
                        <a:blipFill>
                          <a:blip r:embed="rId3"/>
                          <a:stretch>
                            <a:fillRect l="-1269828" t="-370507" r="-3448" b="-922"/>
                          </a:stretch>
                        </a:blipFill>
                      </a:tcPr>
                    </a:tc>
                    <a:extLst>
                      <a:ext uri="{0D108BD9-81ED-4DB2-BD59-A6C34878D82A}">
                        <a16:rowId xmlns:a16="http://schemas.microsoft.com/office/drawing/2014/main" val="986695461"/>
                      </a:ext>
                    </a:extLst>
                  </a:tr>
                </a:tbl>
              </a:graphicData>
            </a:graphic>
          </p:graphicFrame>
        </mc:Fallback>
      </mc:AlternateContent>
    </p:spTree>
    <p:extLst>
      <p:ext uri="{BB962C8B-B14F-4D97-AF65-F5344CB8AC3E}">
        <p14:creationId xmlns:p14="http://schemas.microsoft.com/office/powerpoint/2010/main" val="9053031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循环过程 卡诺循环</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5635287" cy="640991"/>
            <a:chOff x="2715904" y="3066480"/>
            <a:chExt cx="5635287" cy="640991"/>
          </a:xfrm>
        </p:grpSpPr>
        <p:sp>
          <p:nvSpPr>
            <p:cNvPr id="13" name="文本框 12"/>
            <p:cNvSpPr txBox="1"/>
            <p:nvPr/>
          </p:nvSpPr>
          <p:spPr>
            <a:xfrm>
              <a:off x="2715904" y="3066480"/>
              <a:ext cx="563528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热力学第二定律</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可逆过程和不可逆过程</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卡诺定理</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6390884" cy="639154"/>
            <a:chOff x="5371789" y="5275906"/>
            <a:chExt cx="6390884" cy="639154"/>
          </a:xfrm>
        </p:grpSpPr>
        <p:sp>
          <p:nvSpPr>
            <p:cNvPr id="23" name="文本框 22"/>
            <p:cNvSpPr txBox="1"/>
            <p:nvPr/>
          </p:nvSpPr>
          <p:spPr>
            <a:xfrm>
              <a:off x="5371789" y="5275906"/>
              <a:ext cx="639088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热力学第二定律的统计意义和适用范围</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4205194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9" name="AutoShape 5"/>
          <p:cNvSpPr>
            <a:spLocks noChangeArrowheads="1"/>
          </p:cNvSpPr>
          <p:nvPr/>
        </p:nvSpPr>
        <p:spPr bwMode="auto">
          <a:xfrm>
            <a:off x="415626" y="204759"/>
            <a:ext cx="3313113" cy="1800225"/>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39271" name="Text Box 7"/>
          <p:cNvSpPr txBox="1">
            <a:spLocks noChangeArrowheads="1"/>
          </p:cNvSpPr>
          <p:nvPr/>
        </p:nvSpPr>
        <p:spPr bwMode="auto">
          <a:xfrm>
            <a:off x="919682" y="1946447"/>
            <a:ext cx="8319695"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对于一定量的理想气体，下列过程是否可能？</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）等温绝热膨胀；</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）等压绝热膨胀；</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）绝热过程中体积不变温度上升；</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）吸热而温度不变；</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）对外做功同时放热；</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）吸热同时体积缩小。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39273" name="Object 9"/>
          <p:cNvGraphicFramePr>
            <a:graphicFrameLocks noChangeAspect="1"/>
          </p:cNvGraphicFramePr>
          <p:nvPr>
            <p:extLst/>
          </p:nvPr>
        </p:nvGraphicFramePr>
        <p:xfrm>
          <a:off x="1063188" y="2551316"/>
          <a:ext cx="745886" cy="827357"/>
        </p:xfrm>
        <a:graphic>
          <a:graphicData uri="http://schemas.openxmlformats.org/presentationml/2006/ole">
            <mc:AlternateContent xmlns:mc="http://schemas.openxmlformats.org/markup-compatibility/2006">
              <mc:Choice xmlns:v="urn:schemas-microsoft-com:vml" Requires="v">
                <p:oleObj spid="_x0000_s109687" name="公式" r:id="rId3" imgW="114120" imgH="126720" progId="Equation.3">
                  <p:embed/>
                </p:oleObj>
              </mc:Choice>
              <mc:Fallback>
                <p:oleObj name="公式" r:id="rId3" imgW="114120" imgH="126720" progId="Equation.3">
                  <p:embed/>
                  <p:pic>
                    <p:nvPicPr>
                      <p:cNvPr id="139273"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88" y="2551316"/>
                        <a:ext cx="745886" cy="827357"/>
                      </a:xfrm>
                      <a:prstGeom prst="rect">
                        <a:avLst/>
                      </a:prstGeom>
                      <a:noFill/>
                      <a:ln>
                        <a:noFill/>
                      </a:ln>
                      <a:effectLst/>
                      <a:extLst/>
                    </p:spPr>
                  </p:pic>
                </p:oleObj>
              </mc:Fallback>
            </mc:AlternateContent>
          </a:graphicData>
        </a:graphic>
      </p:graphicFrame>
      <p:graphicFrame>
        <p:nvGraphicFramePr>
          <p:cNvPr id="139275" name="Object 11"/>
          <p:cNvGraphicFramePr>
            <a:graphicFrameLocks noChangeAspect="1"/>
          </p:cNvGraphicFramePr>
          <p:nvPr>
            <p:extLst/>
          </p:nvPr>
        </p:nvGraphicFramePr>
        <p:xfrm>
          <a:off x="1063186" y="3221555"/>
          <a:ext cx="729817" cy="809533"/>
        </p:xfrm>
        <a:graphic>
          <a:graphicData uri="http://schemas.openxmlformats.org/presentationml/2006/ole">
            <mc:AlternateContent xmlns:mc="http://schemas.openxmlformats.org/markup-compatibility/2006">
              <mc:Choice xmlns:v="urn:schemas-microsoft-com:vml" Requires="v">
                <p:oleObj spid="_x0000_s109688" name="公式" r:id="rId5" imgW="114120" imgH="126720" progId="Equation.3">
                  <p:embed/>
                </p:oleObj>
              </mc:Choice>
              <mc:Fallback>
                <p:oleObj name="公式" r:id="rId5" imgW="114120" imgH="126720" progId="Equation.3">
                  <p:embed/>
                  <p:pic>
                    <p:nvPicPr>
                      <p:cNvPr id="13927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86" y="3221555"/>
                        <a:ext cx="729817" cy="809533"/>
                      </a:xfrm>
                      <a:prstGeom prst="rect">
                        <a:avLst/>
                      </a:prstGeom>
                      <a:noFill/>
                      <a:ln>
                        <a:noFill/>
                      </a:ln>
                      <a:effectLst/>
                      <a:extLst/>
                    </p:spPr>
                  </p:pic>
                </p:oleObj>
              </mc:Fallback>
            </mc:AlternateContent>
          </a:graphicData>
        </a:graphic>
      </p:graphicFrame>
      <p:sp>
        <p:nvSpPr>
          <p:cNvPr id="139276" name="Text Box 12"/>
          <p:cNvSpPr txBox="1">
            <a:spLocks noChangeArrowheads="1"/>
          </p:cNvSpPr>
          <p:nvPr/>
        </p:nvSpPr>
        <p:spPr bwMode="auto">
          <a:xfrm>
            <a:off x="1104106" y="4530384"/>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p:txBody>
      </p:sp>
      <p:sp>
        <p:nvSpPr>
          <p:cNvPr id="139277" name="Text Box 13"/>
          <p:cNvSpPr txBox="1">
            <a:spLocks noChangeArrowheads="1"/>
          </p:cNvSpPr>
          <p:nvPr/>
        </p:nvSpPr>
        <p:spPr bwMode="auto">
          <a:xfrm>
            <a:off x="1063941" y="5801775"/>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defRPr sz="4400" b="1">
                <a:solidFill>
                  <a:srgbClr val="FF0000"/>
                </a:solidFill>
                <a:latin typeface="+mn-ea"/>
                <a:ea typeface="+mn-ea"/>
              </a:defRPr>
            </a:lvl1pPr>
          </a:lstStyle>
          <a:p>
            <a:r>
              <a:rPr lang="en-US" altLang="zh-CN" b="0" dirty="0">
                <a:latin typeface="宋体" panose="02010600030101010101" pitchFamily="2" charset="-122"/>
                <a:ea typeface="宋体" panose="02010600030101010101" pitchFamily="2" charset="-122"/>
                <a:cs typeface="Times New Roman" panose="02020603050405020304" pitchFamily="18" charset="0"/>
              </a:rPr>
              <a:t>√</a:t>
            </a:r>
          </a:p>
        </p:txBody>
      </p:sp>
      <p:sp>
        <p:nvSpPr>
          <p:cNvPr id="139278" name="Text Box 14"/>
          <p:cNvSpPr txBox="1">
            <a:spLocks noChangeArrowheads="1"/>
          </p:cNvSpPr>
          <p:nvPr/>
        </p:nvSpPr>
        <p:spPr bwMode="auto">
          <a:xfrm>
            <a:off x="1070767" y="5173522"/>
            <a:ext cx="748923"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4400" dirty="0">
                <a:solidFill>
                  <a:srgbClr val="FF0000"/>
                </a:solidFill>
                <a:latin typeface="宋体" panose="02010600030101010101" pitchFamily="2" charset="-122"/>
                <a:ea typeface="宋体" panose="02010600030101010101" pitchFamily="2" charset="-122"/>
                <a:cs typeface="Times New Roman" panose="02020603050405020304" pitchFamily="18" charset="0"/>
              </a:rPr>
              <a:t>√</a:t>
            </a:r>
          </a:p>
        </p:txBody>
      </p:sp>
      <p:graphicFrame>
        <p:nvGraphicFramePr>
          <p:cNvPr id="139296" name="Object 32"/>
          <p:cNvGraphicFramePr>
            <a:graphicFrameLocks noChangeAspect="1"/>
          </p:cNvGraphicFramePr>
          <p:nvPr>
            <p:extLst/>
          </p:nvPr>
        </p:nvGraphicFramePr>
        <p:xfrm>
          <a:off x="1083097" y="3855498"/>
          <a:ext cx="709906" cy="787448"/>
        </p:xfrm>
        <a:graphic>
          <a:graphicData uri="http://schemas.openxmlformats.org/presentationml/2006/ole">
            <mc:AlternateContent xmlns:mc="http://schemas.openxmlformats.org/markup-compatibility/2006">
              <mc:Choice xmlns:v="urn:schemas-microsoft-com:vml" Requires="v">
                <p:oleObj spid="_x0000_s109689" name="公式" r:id="rId7" imgW="114120" imgH="126720" progId="Equation.3">
                  <p:embed/>
                </p:oleObj>
              </mc:Choice>
              <mc:Fallback>
                <p:oleObj name="公式" r:id="rId7" imgW="114120" imgH="126720" progId="Equation.3">
                  <p:embed/>
                  <p:pic>
                    <p:nvPicPr>
                      <p:cNvPr id="139296"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3097" y="3855498"/>
                        <a:ext cx="709906" cy="787448"/>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347154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269"/>
                                        </p:tgtEl>
                                        <p:attrNameLst>
                                          <p:attrName>style.visibility</p:attrName>
                                        </p:attrNameLst>
                                      </p:cBhvr>
                                      <p:to>
                                        <p:strVal val="visible"/>
                                      </p:to>
                                    </p:set>
                                    <p:animEffect transition="in" filter="wipe(left)">
                                      <p:cBhvr>
                                        <p:cTn id="7" dur="500"/>
                                        <p:tgtEl>
                                          <p:spTgt spid="13926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271"/>
                                        </p:tgtEl>
                                        <p:attrNameLst>
                                          <p:attrName>style.visibility</p:attrName>
                                        </p:attrNameLst>
                                      </p:cBhvr>
                                      <p:to>
                                        <p:strVal val="visible"/>
                                      </p:to>
                                    </p:set>
                                    <p:animEffect transition="in" filter="wipe(left)">
                                      <p:cBhvr>
                                        <p:cTn id="11" dur="500"/>
                                        <p:tgtEl>
                                          <p:spTgt spid="139271"/>
                                        </p:tgtEl>
                                      </p:cBhvr>
                                    </p:animEffect>
                                  </p:childTnLst>
                                </p:cTn>
                              </p:par>
                            </p:childTnLst>
                          </p:cTn>
                        </p:par>
                      </p:childTnLst>
                    </p:cTn>
                  </p:par>
                  <p:par>
                    <p:cTn id="12" fill="hold">
                      <p:stCondLst>
                        <p:cond delay="indefinite"/>
                      </p:stCondLst>
                      <p:childTnLst>
                        <p:par>
                          <p:cTn id="13" fill="hold">
                            <p:stCondLst>
                              <p:cond delay="0"/>
                            </p:stCondLst>
                            <p:childTnLst>
                              <p:par>
                                <p:cTn id="14" presetID="54" presetClass="entr" presetSubtype="0" accel="100000" fill="hold" nodeType="clickEffect">
                                  <p:stCondLst>
                                    <p:cond delay="0"/>
                                  </p:stCondLst>
                                  <p:childTnLst>
                                    <p:set>
                                      <p:cBhvr>
                                        <p:cTn id="15" dur="1" fill="hold">
                                          <p:stCondLst>
                                            <p:cond delay="0"/>
                                          </p:stCondLst>
                                        </p:cTn>
                                        <p:tgtEl>
                                          <p:spTgt spid="139273"/>
                                        </p:tgtEl>
                                        <p:attrNameLst>
                                          <p:attrName>style.visibility</p:attrName>
                                        </p:attrNameLst>
                                      </p:cBhvr>
                                      <p:to>
                                        <p:strVal val="visible"/>
                                      </p:to>
                                    </p:set>
                                    <p:anim calcmode="lin" valueType="num">
                                      <p:cBhvr>
                                        <p:cTn id="16" dur="500" fill="hold"/>
                                        <p:tgtEl>
                                          <p:spTgt spid="139273"/>
                                        </p:tgtEl>
                                        <p:attrNameLst>
                                          <p:attrName>ppt_w</p:attrName>
                                        </p:attrNameLst>
                                      </p:cBhvr>
                                      <p:tavLst>
                                        <p:tav tm="0">
                                          <p:val>
                                            <p:strVal val="#ppt_w*0.05"/>
                                          </p:val>
                                        </p:tav>
                                        <p:tav tm="100000">
                                          <p:val>
                                            <p:strVal val="#ppt_w"/>
                                          </p:val>
                                        </p:tav>
                                      </p:tavLst>
                                    </p:anim>
                                    <p:anim calcmode="lin" valueType="num">
                                      <p:cBhvr>
                                        <p:cTn id="17" dur="500" fill="hold"/>
                                        <p:tgtEl>
                                          <p:spTgt spid="139273"/>
                                        </p:tgtEl>
                                        <p:attrNameLst>
                                          <p:attrName>ppt_h</p:attrName>
                                        </p:attrNameLst>
                                      </p:cBhvr>
                                      <p:tavLst>
                                        <p:tav tm="0">
                                          <p:val>
                                            <p:strVal val="#ppt_h"/>
                                          </p:val>
                                        </p:tav>
                                        <p:tav tm="100000">
                                          <p:val>
                                            <p:strVal val="#ppt_h"/>
                                          </p:val>
                                        </p:tav>
                                      </p:tavLst>
                                    </p:anim>
                                    <p:anim calcmode="lin" valueType="num">
                                      <p:cBhvr>
                                        <p:cTn id="18" dur="500" fill="hold"/>
                                        <p:tgtEl>
                                          <p:spTgt spid="139273"/>
                                        </p:tgtEl>
                                        <p:attrNameLst>
                                          <p:attrName>ppt_x</p:attrName>
                                        </p:attrNameLst>
                                      </p:cBhvr>
                                      <p:tavLst>
                                        <p:tav tm="0">
                                          <p:val>
                                            <p:strVal val="#ppt_x-.2"/>
                                          </p:val>
                                        </p:tav>
                                        <p:tav tm="100000">
                                          <p:val>
                                            <p:strVal val="#ppt_x"/>
                                          </p:val>
                                        </p:tav>
                                      </p:tavLst>
                                    </p:anim>
                                    <p:anim calcmode="lin" valueType="num">
                                      <p:cBhvr>
                                        <p:cTn id="19" dur="500" fill="hold"/>
                                        <p:tgtEl>
                                          <p:spTgt spid="139273"/>
                                        </p:tgtEl>
                                        <p:attrNameLst>
                                          <p:attrName>ppt_y</p:attrName>
                                        </p:attrNameLst>
                                      </p:cBhvr>
                                      <p:tavLst>
                                        <p:tav tm="0">
                                          <p:val>
                                            <p:strVal val="#ppt_y"/>
                                          </p:val>
                                        </p:tav>
                                        <p:tav tm="100000">
                                          <p:val>
                                            <p:strVal val="#ppt_y"/>
                                          </p:val>
                                        </p:tav>
                                      </p:tavLst>
                                    </p:anim>
                                    <p:animEffect transition="in" filter="fade">
                                      <p:cBhvr>
                                        <p:cTn id="20" dur="500"/>
                                        <p:tgtEl>
                                          <p:spTgt spid="13927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4" presetClass="entr" presetSubtype="0" accel="100000" fill="hold" nodeType="clickEffect">
                                  <p:stCondLst>
                                    <p:cond delay="0"/>
                                  </p:stCondLst>
                                  <p:childTnLst>
                                    <p:set>
                                      <p:cBhvr>
                                        <p:cTn id="24" dur="1" fill="hold">
                                          <p:stCondLst>
                                            <p:cond delay="0"/>
                                          </p:stCondLst>
                                        </p:cTn>
                                        <p:tgtEl>
                                          <p:spTgt spid="139275"/>
                                        </p:tgtEl>
                                        <p:attrNameLst>
                                          <p:attrName>style.visibility</p:attrName>
                                        </p:attrNameLst>
                                      </p:cBhvr>
                                      <p:to>
                                        <p:strVal val="visible"/>
                                      </p:to>
                                    </p:set>
                                    <p:anim calcmode="lin" valueType="num">
                                      <p:cBhvr>
                                        <p:cTn id="25" dur="500" fill="hold"/>
                                        <p:tgtEl>
                                          <p:spTgt spid="139275"/>
                                        </p:tgtEl>
                                        <p:attrNameLst>
                                          <p:attrName>ppt_w</p:attrName>
                                        </p:attrNameLst>
                                      </p:cBhvr>
                                      <p:tavLst>
                                        <p:tav tm="0">
                                          <p:val>
                                            <p:strVal val="#ppt_w*0.05"/>
                                          </p:val>
                                        </p:tav>
                                        <p:tav tm="100000">
                                          <p:val>
                                            <p:strVal val="#ppt_w"/>
                                          </p:val>
                                        </p:tav>
                                      </p:tavLst>
                                    </p:anim>
                                    <p:anim calcmode="lin" valueType="num">
                                      <p:cBhvr>
                                        <p:cTn id="26" dur="500" fill="hold"/>
                                        <p:tgtEl>
                                          <p:spTgt spid="139275"/>
                                        </p:tgtEl>
                                        <p:attrNameLst>
                                          <p:attrName>ppt_h</p:attrName>
                                        </p:attrNameLst>
                                      </p:cBhvr>
                                      <p:tavLst>
                                        <p:tav tm="0">
                                          <p:val>
                                            <p:strVal val="#ppt_h"/>
                                          </p:val>
                                        </p:tav>
                                        <p:tav tm="100000">
                                          <p:val>
                                            <p:strVal val="#ppt_h"/>
                                          </p:val>
                                        </p:tav>
                                      </p:tavLst>
                                    </p:anim>
                                    <p:anim calcmode="lin" valueType="num">
                                      <p:cBhvr>
                                        <p:cTn id="27" dur="500" fill="hold"/>
                                        <p:tgtEl>
                                          <p:spTgt spid="139275"/>
                                        </p:tgtEl>
                                        <p:attrNameLst>
                                          <p:attrName>ppt_x</p:attrName>
                                        </p:attrNameLst>
                                      </p:cBhvr>
                                      <p:tavLst>
                                        <p:tav tm="0">
                                          <p:val>
                                            <p:strVal val="#ppt_x-.2"/>
                                          </p:val>
                                        </p:tav>
                                        <p:tav tm="100000">
                                          <p:val>
                                            <p:strVal val="#ppt_x"/>
                                          </p:val>
                                        </p:tav>
                                      </p:tavLst>
                                    </p:anim>
                                    <p:anim calcmode="lin" valueType="num">
                                      <p:cBhvr>
                                        <p:cTn id="28" dur="500" fill="hold"/>
                                        <p:tgtEl>
                                          <p:spTgt spid="139275"/>
                                        </p:tgtEl>
                                        <p:attrNameLst>
                                          <p:attrName>ppt_y</p:attrName>
                                        </p:attrNameLst>
                                      </p:cBhvr>
                                      <p:tavLst>
                                        <p:tav tm="0">
                                          <p:val>
                                            <p:strVal val="#ppt_y"/>
                                          </p:val>
                                        </p:tav>
                                        <p:tav tm="100000">
                                          <p:val>
                                            <p:strVal val="#ppt_y"/>
                                          </p:val>
                                        </p:tav>
                                      </p:tavLst>
                                    </p:anim>
                                    <p:animEffect transition="in" filter="fade">
                                      <p:cBhvr>
                                        <p:cTn id="29" dur="500"/>
                                        <p:tgtEl>
                                          <p:spTgt spid="139275"/>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nodeType="clickEffect">
                                  <p:stCondLst>
                                    <p:cond delay="0"/>
                                  </p:stCondLst>
                                  <p:childTnLst>
                                    <p:set>
                                      <p:cBhvr>
                                        <p:cTn id="33" dur="1" fill="hold">
                                          <p:stCondLst>
                                            <p:cond delay="0"/>
                                          </p:stCondLst>
                                        </p:cTn>
                                        <p:tgtEl>
                                          <p:spTgt spid="139296"/>
                                        </p:tgtEl>
                                        <p:attrNameLst>
                                          <p:attrName>style.visibility</p:attrName>
                                        </p:attrNameLst>
                                      </p:cBhvr>
                                      <p:to>
                                        <p:strVal val="visible"/>
                                      </p:to>
                                    </p:set>
                                    <p:anim calcmode="lin" valueType="num">
                                      <p:cBhvr>
                                        <p:cTn id="34" dur="500" fill="hold"/>
                                        <p:tgtEl>
                                          <p:spTgt spid="139296"/>
                                        </p:tgtEl>
                                        <p:attrNameLst>
                                          <p:attrName>ppt_w</p:attrName>
                                        </p:attrNameLst>
                                      </p:cBhvr>
                                      <p:tavLst>
                                        <p:tav tm="0">
                                          <p:val>
                                            <p:strVal val="#ppt_w*0.05"/>
                                          </p:val>
                                        </p:tav>
                                        <p:tav tm="100000">
                                          <p:val>
                                            <p:strVal val="#ppt_w"/>
                                          </p:val>
                                        </p:tav>
                                      </p:tavLst>
                                    </p:anim>
                                    <p:anim calcmode="lin" valueType="num">
                                      <p:cBhvr>
                                        <p:cTn id="35" dur="500" fill="hold"/>
                                        <p:tgtEl>
                                          <p:spTgt spid="139296"/>
                                        </p:tgtEl>
                                        <p:attrNameLst>
                                          <p:attrName>ppt_h</p:attrName>
                                        </p:attrNameLst>
                                      </p:cBhvr>
                                      <p:tavLst>
                                        <p:tav tm="0">
                                          <p:val>
                                            <p:strVal val="#ppt_h"/>
                                          </p:val>
                                        </p:tav>
                                        <p:tav tm="100000">
                                          <p:val>
                                            <p:strVal val="#ppt_h"/>
                                          </p:val>
                                        </p:tav>
                                      </p:tavLst>
                                    </p:anim>
                                    <p:anim calcmode="lin" valueType="num">
                                      <p:cBhvr>
                                        <p:cTn id="36" dur="500" fill="hold"/>
                                        <p:tgtEl>
                                          <p:spTgt spid="139296"/>
                                        </p:tgtEl>
                                        <p:attrNameLst>
                                          <p:attrName>ppt_x</p:attrName>
                                        </p:attrNameLst>
                                      </p:cBhvr>
                                      <p:tavLst>
                                        <p:tav tm="0">
                                          <p:val>
                                            <p:strVal val="#ppt_x-.2"/>
                                          </p:val>
                                        </p:tav>
                                        <p:tav tm="100000">
                                          <p:val>
                                            <p:strVal val="#ppt_x"/>
                                          </p:val>
                                        </p:tav>
                                      </p:tavLst>
                                    </p:anim>
                                    <p:anim calcmode="lin" valueType="num">
                                      <p:cBhvr>
                                        <p:cTn id="37" dur="500" fill="hold"/>
                                        <p:tgtEl>
                                          <p:spTgt spid="139296"/>
                                        </p:tgtEl>
                                        <p:attrNameLst>
                                          <p:attrName>ppt_y</p:attrName>
                                        </p:attrNameLst>
                                      </p:cBhvr>
                                      <p:tavLst>
                                        <p:tav tm="0">
                                          <p:val>
                                            <p:strVal val="#ppt_y"/>
                                          </p:val>
                                        </p:tav>
                                        <p:tav tm="100000">
                                          <p:val>
                                            <p:strVal val="#ppt_y"/>
                                          </p:val>
                                        </p:tav>
                                      </p:tavLst>
                                    </p:anim>
                                    <p:animEffect transition="in" filter="fade">
                                      <p:cBhvr>
                                        <p:cTn id="38" dur="500"/>
                                        <p:tgtEl>
                                          <p:spTgt spid="13929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139276"/>
                                        </p:tgtEl>
                                        <p:attrNameLst>
                                          <p:attrName>style.visibility</p:attrName>
                                        </p:attrNameLst>
                                      </p:cBhvr>
                                      <p:to>
                                        <p:strVal val="visible"/>
                                      </p:to>
                                    </p:set>
                                    <p:anim calcmode="lin" valueType="num">
                                      <p:cBhvr>
                                        <p:cTn id="43" dur="500" fill="hold"/>
                                        <p:tgtEl>
                                          <p:spTgt spid="139276"/>
                                        </p:tgtEl>
                                        <p:attrNameLst>
                                          <p:attrName>ppt_w</p:attrName>
                                        </p:attrNameLst>
                                      </p:cBhvr>
                                      <p:tavLst>
                                        <p:tav tm="0">
                                          <p:val>
                                            <p:strVal val="#ppt_w*0.05"/>
                                          </p:val>
                                        </p:tav>
                                        <p:tav tm="100000">
                                          <p:val>
                                            <p:strVal val="#ppt_w"/>
                                          </p:val>
                                        </p:tav>
                                      </p:tavLst>
                                    </p:anim>
                                    <p:anim calcmode="lin" valueType="num">
                                      <p:cBhvr>
                                        <p:cTn id="44" dur="500" fill="hold"/>
                                        <p:tgtEl>
                                          <p:spTgt spid="139276"/>
                                        </p:tgtEl>
                                        <p:attrNameLst>
                                          <p:attrName>ppt_h</p:attrName>
                                        </p:attrNameLst>
                                      </p:cBhvr>
                                      <p:tavLst>
                                        <p:tav tm="0">
                                          <p:val>
                                            <p:strVal val="#ppt_h"/>
                                          </p:val>
                                        </p:tav>
                                        <p:tav tm="100000">
                                          <p:val>
                                            <p:strVal val="#ppt_h"/>
                                          </p:val>
                                        </p:tav>
                                      </p:tavLst>
                                    </p:anim>
                                    <p:anim calcmode="lin" valueType="num">
                                      <p:cBhvr>
                                        <p:cTn id="45" dur="500" fill="hold"/>
                                        <p:tgtEl>
                                          <p:spTgt spid="139276"/>
                                        </p:tgtEl>
                                        <p:attrNameLst>
                                          <p:attrName>ppt_x</p:attrName>
                                        </p:attrNameLst>
                                      </p:cBhvr>
                                      <p:tavLst>
                                        <p:tav tm="0">
                                          <p:val>
                                            <p:strVal val="#ppt_x-.2"/>
                                          </p:val>
                                        </p:tav>
                                        <p:tav tm="100000">
                                          <p:val>
                                            <p:strVal val="#ppt_x"/>
                                          </p:val>
                                        </p:tav>
                                      </p:tavLst>
                                    </p:anim>
                                    <p:anim calcmode="lin" valueType="num">
                                      <p:cBhvr>
                                        <p:cTn id="46" dur="500" fill="hold"/>
                                        <p:tgtEl>
                                          <p:spTgt spid="139276"/>
                                        </p:tgtEl>
                                        <p:attrNameLst>
                                          <p:attrName>ppt_y</p:attrName>
                                        </p:attrNameLst>
                                      </p:cBhvr>
                                      <p:tavLst>
                                        <p:tav tm="0">
                                          <p:val>
                                            <p:strVal val="#ppt_y"/>
                                          </p:val>
                                        </p:tav>
                                        <p:tav tm="100000">
                                          <p:val>
                                            <p:strVal val="#ppt_y"/>
                                          </p:val>
                                        </p:tav>
                                      </p:tavLst>
                                    </p:anim>
                                    <p:animEffect transition="in" filter="fade">
                                      <p:cBhvr>
                                        <p:cTn id="47" dur="500"/>
                                        <p:tgtEl>
                                          <p:spTgt spid="13927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139278"/>
                                        </p:tgtEl>
                                        <p:attrNameLst>
                                          <p:attrName>style.visibility</p:attrName>
                                        </p:attrNameLst>
                                      </p:cBhvr>
                                      <p:to>
                                        <p:strVal val="visible"/>
                                      </p:to>
                                    </p:set>
                                    <p:anim calcmode="lin" valueType="num">
                                      <p:cBhvr>
                                        <p:cTn id="52" dur="500" fill="hold"/>
                                        <p:tgtEl>
                                          <p:spTgt spid="139278"/>
                                        </p:tgtEl>
                                        <p:attrNameLst>
                                          <p:attrName>ppt_w</p:attrName>
                                        </p:attrNameLst>
                                      </p:cBhvr>
                                      <p:tavLst>
                                        <p:tav tm="0">
                                          <p:val>
                                            <p:strVal val="#ppt_w*0.05"/>
                                          </p:val>
                                        </p:tav>
                                        <p:tav tm="100000">
                                          <p:val>
                                            <p:strVal val="#ppt_w"/>
                                          </p:val>
                                        </p:tav>
                                      </p:tavLst>
                                    </p:anim>
                                    <p:anim calcmode="lin" valueType="num">
                                      <p:cBhvr>
                                        <p:cTn id="53" dur="500" fill="hold"/>
                                        <p:tgtEl>
                                          <p:spTgt spid="139278"/>
                                        </p:tgtEl>
                                        <p:attrNameLst>
                                          <p:attrName>ppt_h</p:attrName>
                                        </p:attrNameLst>
                                      </p:cBhvr>
                                      <p:tavLst>
                                        <p:tav tm="0">
                                          <p:val>
                                            <p:strVal val="#ppt_h"/>
                                          </p:val>
                                        </p:tav>
                                        <p:tav tm="100000">
                                          <p:val>
                                            <p:strVal val="#ppt_h"/>
                                          </p:val>
                                        </p:tav>
                                      </p:tavLst>
                                    </p:anim>
                                    <p:anim calcmode="lin" valueType="num">
                                      <p:cBhvr>
                                        <p:cTn id="54" dur="500" fill="hold"/>
                                        <p:tgtEl>
                                          <p:spTgt spid="139278"/>
                                        </p:tgtEl>
                                        <p:attrNameLst>
                                          <p:attrName>ppt_x</p:attrName>
                                        </p:attrNameLst>
                                      </p:cBhvr>
                                      <p:tavLst>
                                        <p:tav tm="0">
                                          <p:val>
                                            <p:strVal val="#ppt_x-.2"/>
                                          </p:val>
                                        </p:tav>
                                        <p:tav tm="100000">
                                          <p:val>
                                            <p:strVal val="#ppt_x"/>
                                          </p:val>
                                        </p:tav>
                                      </p:tavLst>
                                    </p:anim>
                                    <p:anim calcmode="lin" valueType="num">
                                      <p:cBhvr>
                                        <p:cTn id="55" dur="500" fill="hold"/>
                                        <p:tgtEl>
                                          <p:spTgt spid="139278"/>
                                        </p:tgtEl>
                                        <p:attrNameLst>
                                          <p:attrName>ppt_y</p:attrName>
                                        </p:attrNameLst>
                                      </p:cBhvr>
                                      <p:tavLst>
                                        <p:tav tm="0">
                                          <p:val>
                                            <p:strVal val="#ppt_y"/>
                                          </p:val>
                                        </p:tav>
                                        <p:tav tm="100000">
                                          <p:val>
                                            <p:strVal val="#ppt_y"/>
                                          </p:val>
                                        </p:tav>
                                      </p:tavLst>
                                    </p:anim>
                                    <p:animEffect transition="in" filter="fade">
                                      <p:cBhvr>
                                        <p:cTn id="56" dur="500"/>
                                        <p:tgtEl>
                                          <p:spTgt spid="139278"/>
                                        </p:tgtEl>
                                      </p:cBhvr>
                                    </p:animEffect>
                                  </p:childTnLst>
                                </p:cTn>
                              </p:par>
                            </p:childTnLst>
                          </p:cTn>
                        </p:par>
                      </p:childTnLst>
                    </p:cTn>
                  </p:par>
                  <p:par>
                    <p:cTn id="57" fill="hold">
                      <p:stCondLst>
                        <p:cond delay="indefinite"/>
                      </p:stCondLst>
                      <p:childTnLst>
                        <p:par>
                          <p:cTn id="58" fill="hold">
                            <p:stCondLst>
                              <p:cond delay="0"/>
                            </p:stCondLst>
                            <p:childTnLst>
                              <p:par>
                                <p:cTn id="59" presetID="54" presetClass="entr" presetSubtype="0" accel="100000" fill="hold" grpId="0" nodeType="clickEffect">
                                  <p:stCondLst>
                                    <p:cond delay="0"/>
                                  </p:stCondLst>
                                  <p:childTnLst>
                                    <p:set>
                                      <p:cBhvr>
                                        <p:cTn id="60" dur="1" fill="hold">
                                          <p:stCondLst>
                                            <p:cond delay="0"/>
                                          </p:stCondLst>
                                        </p:cTn>
                                        <p:tgtEl>
                                          <p:spTgt spid="139277"/>
                                        </p:tgtEl>
                                        <p:attrNameLst>
                                          <p:attrName>style.visibility</p:attrName>
                                        </p:attrNameLst>
                                      </p:cBhvr>
                                      <p:to>
                                        <p:strVal val="visible"/>
                                      </p:to>
                                    </p:set>
                                    <p:anim calcmode="lin" valueType="num">
                                      <p:cBhvr>
                                        <p:cTn id="61" dur="500" fill="hold"/>
                                        <p:tgtEl>
                                          <p:spTgt spid="139277"/>
                                        </p:tgtEl>
                                        <p:attrNameLst>
                                          <p:attrName>ppt_w</p:attrName>
                                        </p:attrNameLst>
                                      </p:cBhvr>
                                      <p:tavLst>
                                        <p:tav tm="0">
                                          <p:val>
                                            <p:strVal val="#ppt_w*0.05"/>
                                          </p:val>
                                        </p:tav>
                                        <p:tav tm="100000">
                                          <p:val>
                                            <p:strVal val="#ppt_w"/>
                                          </p:val>
                                        </p:tav>
                                      </p:tavLst>
                                    </p:anim>
                                    <p:anim calcmode="lin" valueType="num">
                                      <p:cBhvr>
                                        <p:cTn id="62" dur="500" fill="hold"/>
                                        <p:tgtEl>
                                          <p:spTgt spid="139277"/>
                                        </p:tgtEl>
                                        <p:attrNameLst>
                                          <p:attrName>ppt_h</p:attrName>
                                        </p:attrNameLst>
                                      </p:cBhvr>
                                      <p:tavLst>
                                        <p:tav tm="0">
                                          <p:val>
                                            <p:strVal val="#ppt_h"/>
                                          </p:val>
                                        </p:tav>
                                        <p:tav tm="100000">
                                          <p:val>
                                            <p:strVal val="#ppt_h"/>
                                          </p:val>
                                        </p:tav>
                                      </p:tavLst>
                                    </p:anim>
                                    <p:anim calcmode="lin" valueType="num">
                                      <p:cBhvr>
                                        <p:cTn id="63" dur="500" fill="hold"/>
                                        <p:tgtEl>
                                          <p:spTgt spid="139277"/>
                                        </p:tgtEl>
                                        <p:attrNameLst>
                                          <p:attrName>ppt_x</p:attrName>
                                        </p:attrNameLst>
                                      </p:cBhvr>
                                      <p:tavLst>
                                        <p:tav tm="0">
                                          <p:val>
                                            <p:strVal val="#ppt_x-.2"/>
                                          </p:val>
                                        </p:tav>
                                        <p:tav tm="100000">
                                          <p:val>
                                            <p:strVal val="#ppt_x"/>
                                          </p:val>
                                        </p:tav>
                                      </p:tavLst>
                                    </p:anim>
                                    <p:anim calcmode="lin" valueType="num">
                                      <p:cBhvr>
                                        <p:cTn id="64" dur="500" fill="hold"/>
                                        <p:tgtEl>
                                          <p:spTgt spid="139277"/>
                                        </p:tgtEl>
                                        <p:attrNameLst>
                                          <p:attrName>ppt_y</p:attrName>
                                        </p:attrNameLst>
                                      </p:cBhvr>
                                      <p:tavLst>
                                        <p:tav tm="0">
                                          <p:val>
                                            <p:strVal val="#ppt_y"/>
                                          </p:val>
                                        </p:tav>
                                        <p:tav tm="100000">
                                          <p:val>
                                            <p:strVal val="#ppt_y"/>
                                          </p:val>
                                        </p:tav>
                                      </p:tavLst>
                                    </p:anim>
                                    <p:animEffect transition="in" filter="fade">
                                      <p:cBhvr>
                                        <p:cTn id="65" dur="500"/>
                                        <p:tgtEl>
                                          <p:spTgt spid="1392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nimBg="1"/>
      <p:bldP spid="139271" grpId="0"/>
      <p:bldP spid="139276" grpId="0"/>
      <p:bldP spid="139277" grpId="0"/>
      <p:bldP spid="13927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04" name="Rectangle 4"/>
              <p:cNvSpPr>
                <a:spLocks noChangeArrowheads="1"/>
              </p:cNvSpPr>
              <p:nvPr/>
            </p:nvSpPr>
            <p:spPr bwMode="auto">
              <a:xfrm>
                <a:off x="568751" y="473434"/>
                <a:ext cx="9167677" cy="1815882"/>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例：分别通过下列准静态过程把标准状态下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014</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0" lang="zh-CN" altLang="en-US" sz="2800" dirty="0">
                    <a:solidFill>
                      <a:srgbClr val="0000FF"/>
                    </a:solidFill>
                    <a:ea typeface="微软雅黑" panose="020B0503020204020204" pitchFamily="34" charset="-122"/>
                    <a:cs typeface="Times New Roman" panose="02020603050405020304" pitchFamily="18" charset="0"/>
                  </a:rPr>
                  <a:t>氮气压缩到原体积的一半。</a:t>
                </a: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等温过程；</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等压过程；</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绝热过程。求：在这些过程中，气体内能的改变，传递的热量和外界对气体所做的功。</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设氮气看做刚性理想气体）</a:t>
                </a:r>
              </a:p>
            </p:txBody>
          </p:sp>
        </mc:Choice>
        <mc:Fallback xmlns="">
          <p:sp>
            <p:nvSpPr>
              <p:cNvPr id="153604" name="Rectangle 4"/>
              <p:cNvSpPr>
                <a:spLocks noRot="1" noChangeAspect="1" noMove="1" noResize="1" noEditPoints="1" noAdjustHandles="1" noChangeArrowheads="1" noChangeShapeType="1" noTextEdit="1"/>
              </p:cNvSpPr>
              <p:nvPr/>
            </p:nvSpPr>
            <p:spPr bwMode="auto">
              <a:xfrm>
                <a:off x="568751" y="473434"/>
                <a:ext cx="9167677" cy="1815882"/>
              </a:xfrm>
              <a:prstGeom prst="rect">
                <a:avLst/>
              </a:prstGeom>
              <a:blipFill>
                <a:blip r:embed="rId3"/>
                <a:stretch>
                  <a:fillRect l="-1330" t="-3691" r="-139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153605" name="Rectangle 5"/>
          <p:cNvSpPr>
            <a:spLocks noChangeArrowheads="1"/>
          </p:cNvSpPr>
          <p:nvPr/>
        </p:nvSpPr>
        <p:spPr bwMode="auto">
          <a:xfrm>
            <a:off x="568750" y="3168216"/>
            <a:ext cx="228113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 </a:t>
            </a:r>
            <a:r>
              <a:rPr kumimoji="0" lang="zh-CN" altLang="en-US" sz="2800" dirty="0">
                <a:solidFill>
                  <a:srgbClr val="0000FF"/>
                </a:solidFill>
                <a:ea typeface="微软雅黑" panose="020B0503020204020204" pitchFamily="34" charset="-122"/>
                <a:cs typeface="Times New Roman" panose="02020603050405020304" pitchFamily="18" charset="0"/>
              </a:rPr>
              <a:t>等温过程</a:t>
            </a:r>
          </a:p>
        </p:txBody>
      </p:sp>
      <p:sp>
        <p:nvSpPr>
          <p:cNvPr id="153608" name="Text Box 8"/>
          <p:cNvSpPr txBox="1">
            <a:spLocks noChangeArrowheads="1"/>
          </p:cNvSpPr>
          <p:nvPr/>
        </p:nvSpPr>
        <p:spPr bwMode="auto">
          <a:xfrm>
            <a:off x="568751" y="2468128"/>
            <a:ext cx="679217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解：氮气为双原子刚性分子理想气体，其</a:t>
            </a:r>
          </a:p>
        </p:txBody>
      </p:sp>
      <mc:AlternateContent xmlns:mc="http://schemas.openxmlformats.org/markup-compatibility/2006" xmlns:a14="http://schemas.microsoft.com/office/drawing/2010/main">
        <mc:Choice Requires="a14">
          <p:sp>
            <p:nvSpPr>
              <p:cNvPr id="9" name="文本框 8"/>
              <p:cNvSpPr txBox="1"/>
              <p:nvPr/>
            </p:nvSpPr>
            <p:spPr>
              <a:xfrm>
                <a:off x="7212437" y="2289316"/>
                <a:ext cx="1453090"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sub>
                      </m:sSub>
                      <m:r>
                        <a:rPr lang="en-US" altLang="zh-CN" sz="2800" i="1">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7212437" y="2289316"/>
                <a:ext cx="1453090" cy="8154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597575" y="3168871"/>
                <a:ext cx="1401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2597575" y="3168871"/>
                <a:ext cx="140172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597575" y="3853212"/>
                <a:ext cx="3826945"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597575" y="3853212"/>
                <a:ext cx="3826945"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264178" y="4758990"/>
                <a:ext cx="38377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func>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264178" y="4758990"/>
                <a:ext cx="3837781"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298439" y="5851288"/>
                <a:ext cx="19584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−786</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3298439" y="5851288"/>
                <a:ext cx="1958421"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229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3604"/>
                                        </p:tgtEl>
                                        <p:attrNameLst>
                                          <p:attrName>style.visibility</p:attrName>
                                        </p:attrNameLst>
                                      </p:cBhvr>
                                      <p:to>
                                        <p:strVal val="visible"/>
                                      </p:to>
                                    </p:set>
                                    <p:animEffect transition="in" filter="wipe(left)">
                                      <p:cBhvr>
                                        <p:cTn id="7" dur="500"/>
                                        <p:tgtEl>
                                          <p:spTgt spid="1536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08"/>
                                        </p:tgtEl>
                                        <p:attrNameLst>
                                          <p:attrName>style.visibility</p:attrName>
                                        </p:attrNameLst>
                                      </p:cBhvr>
                                      <p:to>
                                        <p:strVal val="visible"/>
                                      </p:to>
                                    </p:set>
                                    <p:animEffect transition="in" filter="wipe(left)">
                                      <p:cBhvr>
                                        <p:cTn id="12" dur="500"/>
                                        <p:tgtEl>
                                          <p:spTgt spid="15360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05"/>
                                        </p:tgtEl>
                                        <p:attrNameLst>
                                          <p:attrName>style.visibility</p:attrName>
                                        </p:attrNameLst>
                                      </p:cBhvr>
                                      <p:to>
                                        <p:strVal val="visible"/>
                                      </p:to>
                                    </p:set>
                                    <p:animEffect transition="in" filter="wipe(left)">
                                      <p:cBhvr>
                                        <p:cTn id="22" dur="500"/>
                                        <p:tgtEl>
                                          <p:spTgt spid="1536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4" grpId="0"/>
      <p:bldP spid="153605" grpId="0"/>
      <p:bldP spid="153608" grpId="0"/>
      <p:bldP spid="9" grpId="0"/>
      <p:bldP spid="10" grpId="0"/>
      <p:bldP spid="11" grpId="0"/>
      <p:bldP spid="13" grpId="0"/>
      <p:bldP spid="14"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8" name="Rectangle 4"/>
          <p:cNvSpPr>
            <a:spLocks noChangeArrowheads="1"/>
          </p:cNvSpPr>
          <p:nvPr/>
        </p:nvSpPr>
        <p:spPr bwMode="auto">
          <a:xfrm>
            <a:off x="814656" y="681575"/>
            <a:ext cx="2609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(2) </a:t>
            </a:r>
            <a:r>
              <a:rPr kumimoji="0" lang="zh-CN" altLang="en-US" sz="2800" dirty="0">
                <a:solidFill>
                  <a:srgbClr val="0000FF"/>
                </a:solidFill>
                <a:ea typeface="微软雅黑" panose="020B0503020204020204" pitchFamily="34" charset="-122"/>
                <a:cs typeface="Times New Roman" panose="02020603050405020304" pitchFamily="18" charset="0"/>
              </a:rPr>
              <a:t>等压过程</a:t>
            </a:r>
          </a:p>
        </p:txBody>
      </p:sp>
      <mc:AlternateContent xmlns:mc="http://schemas.openxmlformats.org/markup-compatibility/2006" xmlns:a14="http://schemas.microsoft.com/office/drawing/2010/main">
        <mc:Choice Requires="a14">
          <p:sp>
            <p:nvSpPr>
              <p:cNvPr id="11" name="矩形 10"/>
              <p:cNvSpPr/>
              <p:nvPr/>
            </p:nvSpPr>
            <p:spPr>
              <a:xfrm>
                <a:off x="3066280" y="458795"/>
                <a:ext cx="14369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066280" y="458795"/>
                <a:ext cx="1436932" cy="96943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710518" y="2682386"/>
                <a:ext cx="2235804" cy="8822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710518" y="2682386"/>
                <a:ext cx="2235804" cy="8822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276360" y="1826690"/>
                <a:ext cx="25456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276360" y="1826690"/>
                <a:ext cx="2545632"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276360" y="3811088"/>
                <a:ext cx="3720762"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276360" y="3811088"/>
                <a:ext cx="3720762"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276360" y="5147490"/>
                <a:ext cx="2292679" cy="5277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276360" y="5147490"/>
                <a:ext cx="2292679" cy="52777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074262" y="453516"/>
                <a:ext cx="1830245"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074262" y="453516"/>
                <a:ext cx="1830245" cy="9694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754836" y="681575"/>
                <a:ext cx="37321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273=136.5</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6754836" y="681575"/>
                <a:ext cx="373217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949530" y="1615547"/>
                <a:ext cx="173169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949530" y="1615547"/>
                <a:ext cx="1731693"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946322" y="2830874"/>
                <a:ext cx="19584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−567</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946322" y="2830874"/>
                <a:ext cx="19584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997122" y="3989182"/>
                <a:ext cx="21571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−1418</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997122" y="3989182"/>
                <a:ext cx="215719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524030" y="5147490"/>
                <a:ext cx="21571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−1985</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524030" y="5147490"/>
                <a:ext cx="2157193"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4358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4628"/>
                                        </p:tgtEl>
                                        <p:attrNameLst>
                                          <p:attrName>style.visibility</p:attrName>
                                        </p:attrNameLst>
                                      </p:cBhvr>
                                      <p:to>
                                        <p:strVal val="visible"/>
                                      </p:to>
                                    </p:set>
                                    <p:animEffect transition="in" filter="wipe(left)">
                                      <p:cBhvr>
                                        <p:cTn id="7" dur="500"/>
                                        <p:tgtEl>
                                          <p:spTgt spid="1546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628" grpId="0"/>
      <p:bldP spid="11" grpId="0"/>
      <p:bldP spid="13" grpId="0"/>
      <p:bldP spid="14" grpId="0"/>
      <p:bldP spid="15" grpId="0"/>
      <p:bldP spid="16" grpId="0"/>
      <p:bldP spid="17" grpId="0"/>
      <p:bldP spid="18" grpId="0"/>
      <p:bldP spid="19" grpId="0"/>
      <p:bldP spid="20" grpId="0"/>
      <p:bldP spid="21" grpId="0"/>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3" name="Rectangle 5"/>
          <p:cNvSpPr>
            <a:spLocks noChangeArrowheads="1"/>
          </p:cNvSpPr>
          <p:nvPr/>
        </p:nvSpPr>
        <p:spPr bwMode="auto">
          <a:xfrm>
            <a:off x="706193" y="545743"/>
            <a:ext cx="2543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绝热过程</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9" name="矩形 8"/>
              <p:cNvSpPr/>
              <p:nvPr/>
            </p:nvSpPr>
            <p:spPr>
              <a:xfrm>
                <a:off x="2753167" y="545743"/>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753167" y="545743"/>
                <a:ext cx="12026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672980" y="3514173"/>
                <a:ext cx="3813420" cy="8794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1672980" y="3514173"/>
                <a:ext cx="3813420"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1672980" y="5859441"/>
                <a:ext cx="177126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zh-CN" altLang="en-US" sz="2800" i="0" smtClean="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𝐸</m:t>
                      </m:r>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672980" y="5859441"/>
                <a:ext cx="1771260"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708000" y="349727"/>
                <a:ext cx="2589555" cy="9152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ea typeface="Cambria Math" panose="02040503050406030204" pitchFamily="18" charset="0"/>
                        </a:rPr>
                        <m:t>=1.40</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708000" y="349727"/>
                <a:ext cx="2589555" cy="9152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672980" y="1443130"/>
                <a:ext cx="295818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1</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2</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672980" y="1443130"/>
                <a:ext cx="2958182" cy="59971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72980" y="2026077"/>
                <a:ext cx="2764988" cy="114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1672980" y="2026077"/>
                <a:ext cx="2764988" cy="114467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321595" y="2389477"/>
                <a:ext cx="38964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2</m:t>
                          </m:r>
                        </m:e>
                        <m:sup>
                          <m:r>
                            <a:rPr lang="en-US" altLang="zh-CN" sz="2800" b="0" i="1" smtClean="0">
                              <a:solidFill>
                                <a:srgbClr val="0000FF"/>
                              </a:solidFill>
                              <a:latin typeface="Cambria Math" panose="02040503050406030204" pitchFamily="18" charset="0"/>
                            </a:rPr>
                            <m:t>1.4−1</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273=360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321595" y="2389477"/>
                <a:ext cx="389645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166577" y="4502610"/>
                <a:ext cx="45427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20.78</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30−273</m:t>
                          </m:r>
                        </m:e>
                      </m:d>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2166577" y="4502610"/>
                <a:ext cx="454278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10114" y="5134859"/>
                <a:ext cx="16907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904</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210114" y="5134859"/>
                <a:ext cx="169071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287132" y="5813274"/>
                <a:ext cx="19584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−904</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287132" y="5813274"/>
                <a:ext cx="195842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7873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653"/>
                                        </p:tgtEl>
                                        <p:attrNameLst>
                                          <p:attrName>style.visibility</p:attrName>
                                        </p:attrNameLst>
                                      </p:cBhvr>
                                      <p:to>
                                        <p:strVal val="visible"/>
                                      </p:to>
                                    </p:set>
                                    <p:animEffect transition="in" filter="wipe(left)">
                                      <p:cBhvr>
                                        <p:cTn id="7" dur="500"/>
                                        <p:tgtEl>
                                          <p:spTgt spid="1556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ipe(left)">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3" grpId="0"/>
      <p:bldP spid="9" grpId="0"/>
      <p:bldP spid="10" grpId="0"/>
      <p:bldP spid="11" grpId="0"/>
      <p:bldP spid="12" grpId="0"/>
      <p:bldP spid="14" grpId="0"/>
      <p:bldP spid="15" grpId="0"/>
      <p:bldP spid="16" grpId="0"/>
      <p:bldP spid="18" grpId="0"/>
      <p:bldP spid="20"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636" name="Text Box 2"/>
              <p:cNvSpPr txBox="1">
                <a:spLocks noChangeArrowheads="1"/>
              </p:cNvSpPr>
              <p:nvPr/>
            </p:nvSpPr>
            <p:spPr bwMode="auto">
              <a:xfrm>
                <a:off x="580422" y="439090"/>
                <a:ext cx="924615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a:t>
                </a:r>
                <a:r>
                  <a:rPr kumimoji="0" lang="en-US" altLang="zh-CN" sz="2800" dirty="0">
                    <a:solidFill>
                      <a:srgbClr val="0000FF"/>
                    </a:solidFill>
                    <a:ea typeface="微软雅黑" panose="020B0503020204020204" pitchFamily="34" charset="-122"/>
                    <a:cs typeface="Times New Roman" panose="02020603050405020304" pitchFamily="18" charset="0"/>
                  </a:rPr>
                  <a:t>9.5</a:t>
                </a:r>
                <a:r>
                  <a:rPr kumimoji="0"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温度为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刚性双原子分子理想气体经等温过程体积膨胀至原来的</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倍。</a:t>
                </a:r>
                <a:r>
                  <a:rPr kumimoji="0"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该过程中气体对外所作的功；</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若气体经绝热过程体积膨胀至原来的</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倍，气体对外所作的功。         </a:t>
                </a:r>
              </a:p>
            </p:txBody>
          </p:sp>
        </mc:Choice>
        <mc:Fallback xmlns="">
          <p:sp>
            <p:nvSpPr>
              <p:cNvPr id="26636" name="Text Box 2"/>
              <p:cNvSpPr txBox="1">
                <a:spLocks noRot="1" noChangeAspect="1" noMove="1" noResize="1" noEditPoints="1" noAdjustHandles="1" noChangeArrowheads="1" noChangeShapeType="1" noTextEdit="1"/>
              </p:cNvSpPr>
              <p:nvPr/>
            </p:nvSpPr>
            <p:spPr bwMode="auto">
              <a:xfrm>
                <a:off x="580422" y="439090"/>
                <a:ext cx="9246158" cy="1815882"/>
              </a:xfrm>
              <a:prstGeom prst="rect">
                <a:avLst/>
              </a:prstGeom>
              <a:blipFill>
                <a:blip r:embed="rId3"/>
                <a:stretch>
                  <a:fillRect l="-1318" t="-3356" r="-138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 name="Text Box 4"/>
          <p:cNvSpPr txBox="1">
            <a:spLocks noChangeArrowheads="1"/>
          </p:cNvSpPr>
          <p:nvPr/>
        </p:nvSpPr>
        <p:spPr bwMode="auto">
          <a:xfrm>
            <a:off x="586134" y="2264932"/>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解：</a:t>
            </a:r>
          </a:p>
        </p:txBody>
      </p:sp>
      <p:sp>
        <p:nvSpPr>
          <p:cNvPr id="22" name="Rectangle 19"/>
          <p:cNvSpPr>
            <a:spLocks noChangeArrowheads="1"/>
          </p:cNvSpPr>
          <p:nvPr/>
        </p:nvSpPr>
        <p:spPr bwMode="auto">
          <a:xfrm>
            <a:off x="1355065" y="2250532"/>
            <a:ext cx="3425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由等温过程可得</a:t>
            </a:r>
          </a:p>
        </p:txBody>
      </p:sp>
      <p:sp>
        <p:nvSpPr>
          <p:cNvPr id="24" name="Text Box 21"/>
          <p:cNvSpPr txBox="1">
            <a:spLocks noChangeArrowheads="1"/>
          </p:cNvSpPr>
          <p:nvPr/>
        </p:nvSpPr>
        <p:spPr bwMode="auto">
          <a:xfrm>
            <a:off x="580422" y="4885491"/>
            <a:ext cx="49180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 </a:t>
            </a:r>
            <a:r>
              <a:rPr lang="zh-CN" altLang="en-US" sz="2800" dirty="0">
                <a:solidFill>
                  <a:srgbClr val="0000FF"/>
                </a:solidFill>
                <a:ea typeface="微软雅黑" panose="020B0503020204020204" pitchFamily="34" charset="-122"/>
                <a:cs typeface="Times New Roman" panose="02020603050405020304" pitchFamily="18" charset="0"/>
              </a:rPr>
              <a:t>根据绝热过程方程，有</a:t>
            </a:r>
          </a:p>
        </p:txBody>
      </p:sp>
      <mc:AlternateContent xmlns:mc="http://schemas.openxmlformats.org/markup-compatibility/2006" xmlns:a14="http://schemas.microsoft.com/office/drawing/2010/main">
        <mc:Choice Requires="a14">
          <p:sp>
            <p:nvSpPr>
              <p:cNvPr id="28" name="矩形 27"/>
              <p:cNvSpPr/>
              <p:nvPr/>
            </p:nvSpPr>
            <p:spPr>
              <a:xfrm>
                <a:off x="586795" y="2772346"/>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86795" y="2772346"/>
                <a:ext cx="2208873" cy="111209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657187" y="2755110"/>
                <a:ext cx="31303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𝑉</m:t>
                          </m:r>
                        </m:e>
                      </m:nary>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2657187" y="2755110"/>
                <a:ext cx="3130344" cy="111209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1034294" y="3799836"/>
                <a:ext cx="2473113"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𝑅𝑇</m:t>
                      </m:r>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1034294" y="3799836"/>
                <a:ext cx="2473113" cy="97174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393068" y="3990660"/>
                <a:ext cx="24471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3393068" y="3990660"/>
                <a:ext cx="244714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709796" y="4885818"/>
                <a:ext cx="170181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4709796" y="4885818"/>
                <a:ext cx="170181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573098" y="4550224"/>
                <a:ext cx="2764988" cy="1144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5" name="矩形 34"/>
              <p:cNvSpPr>
                <a:spLocks noRot="1" noChangeAspect="1" noMove="1" noResize="1" noEditPoints="1" noAdjustHandles="1" noChangeArrowheads="1" noChangeShapeType="1" noTextEdit="1"/>
              </p:cNvSpPr>
              <p:nvPr/>
            </p:nvSpPr>
            <p:spPr>
              <a:xfrm>
                <a:off x="6573098" y="4550224"/>
                <a:ext cx="2764988" cy="114467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706225" y="4943046"/>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=192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8706225" y="4943046"/>
                <a:ext cx="150881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586795" y="5627857"/>
                <a:ext cx="3846421" cy="8794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37" name="文本框 36"/>
              <p:cNvSpPr txBox="1">
                <a:spLocks noRot="1" noChangeAspect="1" noMove="1" noResize="1" noEditPoints="1" noAdjustHandles="1" noChangeArrowheads="1" noChangeShapeType="1" noTextEdit="1"/>
              </p:cNvSpPr>
              <p:nvPr/>
            </p:nvSpPr>
            <p:spPr>
              <a:xfrm>
                <a:off x="586795" y="5627857"/>
                <a:ext cx="3846421" cy="87940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4250546" y="5805951"/>
                <a:ext cx="25160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4250546" y="5805951"/>
                <a:ext cx="251607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019251" y="5804020"/>
                <a:ext cx="25792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=2.2×</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7019251" y="5804020"/>
                <a:ext cx="2579296" cy="523220"/>
              </a:xfrm>
              <a:prstGeom prst="rect">
                <a:avLst/>
              </a:prstGeom>
              <a:blipFill>
                <a:blip r:embed="rId17"/>
                <a:stretch>
                  <a:fillRect/>
                </a:stretch>
              </a:blipFill>
            </p:spPr>
            <p:txBody>
              <a:bodyPr/>
              <a:lstStyle/>
              <a:p>
                <a:r>
                  <a:rPr lang="zh-CN" altLang="en-US">
                    <a:noFill/>
                  </a:rPr>
                  <a:t> </a:t>
                </a:r>
              </a:p>
            </p:txBody>
          </p:sp>
        </mc:Fallback>
      </mc:AlternateContent>
      <p:grpSp>
        <p:nvGrpSpPr>
          <p:cNvPr id="4" name="组合 3"/>
          <p:cNvGrpSpPr/>
          <p:nvPr/>
        </p:nvGrpSpPr>
        <p:grpSpPr>
          <a:xfrm>
            <a:off x="6796566" y="1911465"/>
            <a:ext cx="2804841" cy="2602415"/>
            <a:chOff x="7399845" y="2250532"/>
            <a:chExt cx="2804841" cy="2602415"/>
          </a:xfrm>
        </p:grpSpPr>
        <p:grpSp>
          <p:nvGrpSpPr>
            <p:cNvPr id="116752" name="Group 5"/>
            <p:cNvGrpSpPr>
              <a:grpSpLocks/>
            </p:cNvGrpSpPr>
            <p:nvPr/>
          </p:nvGrpSpPr>
          <p:grpSpPr bwMode="auto">
            <a:xfrm>
              <a:off x="7399845" y="2250532"/>
              <a:ext cx="2804841" cy="2573149"/>
              <a:chOff x="3122" y="1842"/>
              <a:chExt cx="2386" cy="1956"/>
            </a:xfrm>
          </p:grpSpPr>
          <p:sp>
            <p:nvSpPr>
              <p:cNvPr id="116755" name="Line 6"/>
              <p:cNvSpPr>
                <a:spLocks noChangeShapeType="1"/>
              </p:cNvSpPr>
              <p:nvPr/>
            </p:nvSpPr>
            <p:spPr bwMode="auto">
              <a:xfrm>
                <a:off x="3938" y="2249"/>
                <a:ext cx="0" cy="1225"/>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6" name="Arc 7"/>
              <p:cNvSpPr>
                <a:spLocks noChangeAspect="1"/>
              </p:cNvSpPr>
              <p:nvPr/>
            </p:nvSpPr>
            <p:spPr bwMode="auto">
              <a:xfrm rot="-871638">
                <a:off x="4062" y="2116"/>
                <a:ext cx="882" cy="1131"/>
              </a:xfrm>
              <a:custGeom>
                <a:avLst/>
                <a:gdLst>
                  <a:gd name="T0" fmla="*/ 0 w 21600"/>
                  <a:gd name="T1" fmla="*/ 0 h 21058"/>
                  <a:gd name="T2" fmla="*/ 0 w 21600"/>
                  <a:gd name="T3" fmla="*/ 0 h 21058"/>
                  <a:gd name="T4" fmla="*/ 0 w 21600"/>
                  <a:gd name="T5" fmla="*/ 0 h 21058"/>
                  <a:gd name="T6" fmla="*/ 0 60000 65536"/>
                  <a:gd name="T7" fmla="*/ 0 60000 65536"/>
                  <a:gd name="T8" fmla="*/ 0 60000 65536"/>
                  <a:gd name="T9" fmla="*/ 0 w 21600"/>
                  <a:gd name="T10" fmla="*/ 0 h 21058"/>
                  <a:gd name="T11" fmla="*/ 21600 w 21600"/>
                  <a:gd name="T12" fmla="*/ 21058 h 21058"/>
                </a:gdLst>
                <a:ahLst/>
                <a:cxnLst>
                  <a:cxn ang="T6">
                    <a:pos x="T0" y="T1"/>
                  </a:cxn>
                  <a:cxn ang="T7">
                    <a:pos x="T2" y="T3"/>
                  </a:cxn>
                  <a:cxn ang="T8">
                    <a:pos x="T4" y="T5"/>
                  </a:cxn>
                </a:cxnLst>
                <a:rect l="T9" t="T10" r="T11" b="T12"/>
                <a:pathLst>
                  <a:path w="21600" h="21058" fill="none" extrusionOk="0">
                    <a:moveTo>
                      <a:pt x="16744" y="21058"/>
                    </a:moveTo>
                    <a:cubicBezTo>
                      <a:pt x="6943" y="18797"/>
                      <a:pt x="0" y="10069"/>
                      <a:pt x="0" y="11"/>
                    </a:cubicBezTo>
                    <a:cubicBezTo>
                      <a:pt x="-1" y="7"/>
                      <a:pt x="0" y="3"/>
                      <a:pt x="0" y="0"/>
                    </a:cubicBezTo>
                  </a:path>
                  <a:path w="21600" h="21058" stroke="0" extrusionOk="0">
                    <a:moveTo>
                      <a:pt x="16744" y="21058"/>
                    </a:moveTo>
                    <a:cubicBezTo>
                      <a:pt x="6943" y="18797"/>
                      <a:pt x="0" y="10069"/>
                      <a:pt x="0" y="11"/>
                    </a:cubicBezTo>
                    <a:cubicBezTo>
                      <a:pt x="-1" y="7"/>
                      <a:pt x="0" y="3"/>
                      <a:pt x="0" y="0"/>
                    </a:cubicBezTo>
                    <a:lnTo>
                      <a:pt x="21600" y="11"/>
                    </a:lnTo>
                    <a:lnTo>
                      <a:pt x="16744" y="21058"/>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7" name="Arc 8"/>
              <p:cNvSpPr>
                <a:spLocks noChangeAspect="1"/>
              </p:cNvSpPr>
              <p:nvPr/>
            </p:nvSpPr>
            <p:spPr bwMode="auto">
              <a:xfrm>
                <a:off x="3937" y="1842"/>
                <a:ext cx="943" cy="1153"/>
              </a:xfrm>
              <a:custGeom>
                <a:avLst/>
                <a:gdLst>
                  <a:gd name="T0" fmla="*/ 0 w 20789"/>
                  <a:gd name="T1" fmla="*/ 0 h 21600"/>
                  <a:gd name="T2" fmla="*/ 0 w 20789"/>
                  <a:gd name="T3" fmla="*/ 0 h 21600"/>
                  <a:gd name="T4" fmla="*/ 0 w 20789"/>
                  <a:gd name="T5" fmla="*/ 0 h 21600"/>
                  <a:gd name="T6" fmla="*/ 0 60000 65536"/>
                  <a:gd name="T7" fmla="*/ 0 60000 65536"/>
                  <a:gd name="T8" fmla="*/ 0 60000 65536"/>
                  <a:gd name="T9" fmla="*/ 0 w 20789"/>
                  <a:gd name="T10" fmla="*/ 0 h 21600"/>
                  <a:gd name="T11" fmla="*/ 20789 w 20789"/>
                  <a:gd name="T12" fmla="*/ 21600 h 21600"/>
                </a:gdLst>
                <a:ahLst/>
                <a:cxnLst>
                  <a:cxn ang="T6">
                    <a:pos x="T0" y="T1"/>
                  </a:cxn>
                  <a:cxn ang="T7">
                    <a:pos x="T2" y="T3"/>
                  </a:cxn>
                  <a:cxn ang="T8">
                    <a:pos x="T4" y="T5"/>
                  </a:cxn>
                </a:cxnLst>
                <a:rect l="T9" t="T10" r="T11" b="T12"/>
                <a:pathLst>
                  <a:path w="20789" h="21600" fill="none" extrusionOk="0">
                    <a:moveTo>
                      <a:pt x="20789" y="21592"/>
                    </a:moveTo>
                    <a:cubicBezTo>
                      <a:pt x="20598" y="21597"/>
                      <a:pt x="20408" y="21599"/>
                      <a:pt x="20218" y="21600"/>
                    </a:cubicBezTo>
                    <a:cubicBezTo>
                      <a:pt x="11221" y="21600"/>
                      <a:pt x="3166" y="16023"/>
                      <a:pt x="0" y="7602"/>
                    </a:cubicBezTo>
                  </a:path>
                  <a:path w="20789" h="21600" stroke="0" extrusionOk="0">
                    <a:moveTo>
                      <a:pt x="20789" y="21592"/>
                    </a:moveTo>
                    <a:cubicBezTo>
                      <a:pt x="20598" y="21597"/>
                      <a:pt x="20408" y="21599"/>
                      <a:pt x="20218" y="21600"/>
                    </a:cubicBezTo>
                    <a:cubicBezTo>
                      <a:pt x="11221" y="21600"/>
                      <a:pt x="3166" y="16023"/>
                      <a:pt x="0" y="7602"/>
                    </a:cubicBezTo>
                    <a:lnTo>
                      <a:pt x="20218" y="0"/>
                    </a:lnTo>
                    <a:lnTo>
                      <a:pt x="20789" y="21592"/>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8" name="Line 9"/>
              <p:cNvSpPr>
                <a:spLocks noChangeShapeType="1"/>
              </p:cNvSpPr>
              <p:nvPr/>
            </p:nvSpPr>
            <p:spPr bwMode="auto">
              <a:xfrm flipV="1">
                <a:off x="3493" y="3458"/>
                <a:ext cx="1791" cy="11"/>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6759" name="Line 10"/>
              <p:cNvSpPr>
                <a:spLocks noChangeShapeType="1"/>
              </p:cNvSpPr>
              <p:nvPr/>
            </p:nvSpPr>
            <p:spPr bwMode="auto">
              <a:xfrm flipH="1" flipV="1">
                <a:off x="3493" y="2022"/>
                <a:ext cx="11" cy="1458"/>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6760" name="Text Box 11"/>
                  <p:cNvSpPr txBox="1">
                    <a:spLocks noChangeArrowheads="1"/>
                  </p:cNvSpPr>
                  <p:nvPr/>
                </p:nvSpPr>
                <p:spPr bwMode="auto">
                  <a:xfrm>
                    <a:off x="5074" y="3400"/>
                    <a:ext cx="434"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0" name="Text Box 11"/>
                  <p:cNvSpPr txBox="1">
                    <a:spLocks noRot="1" noChangeAspect="1" noMove="1" noResize="1" noEditPoints="1" noAdjustHandles="1" noChangeArrowheads="1" noChangeShapeType="1" noTextEdit="1"/>
                  </p:cNvSpPr>
                  <p:nvPr/>
                </p:nvSpPr>
                <p:spPr bwMode="auto">
                  <a:xfrm>
                    <a:off x="5074" y="3400"/>
                    <a:ext cx="434" cy="398"/>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61" name="Text Box 12"/>
                  <p:cNvSpPr txBox="1">
                    <a:spLocks noChangeArrowheads="1"/>
                  </p:cNvSpPr>
                  <p:nvPr/>
                </p:nvSpPr>
                <p:spPr bwMode="auto">
                  <a:xfrm>
                    <a:off x="3122" y="1881"/>
                    <a:ext cx="430"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1" name="Text Box 12"/>
                  <p:cNvSpPr txBox="1">
                    <a:spLocks noRot="1" noChangeAspect="1" noMove="1" noResize="1" noEditPoints="1" noAdjustHandles="1" noChangeArrowheads="1" noChangeShapeType="1" noTextEdit="1"/>
                  </p:cNvSpPr>
                  <p:nvPr/>
                </p:nvSpPr>
                <p:spPr bwMode="auto">
                  <a:xfrm>
                    <a:off x="3122" y="1881"/>
                    <a:ext cx="430" cy="398"/>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762" name="Text Box 13"/>
                  <p:cNvSpPr txBox="1">
                    <a:spLocks noChangeArrowheads="1"/>
                  </p:cNvSpPr>
                  <p:nvPr/>
                </p:nvSpPr>
                <p:spPr bwMode="auto">
                  <a:xfrm>
                    <a:off x="3160" y="3376"/>
                    <a:ext cx="447" cy="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6762" name="Text Box 13"/>
                  <p:cNvSpPr txBox="1">
                    <a:spLocks noRot="1" noChangeAspect="1" noMove="1" noResize="1" noEditPoints="1" noAdjustHandles="1" noChangeArrowheads="1" noChangeShapeType="1" noTextEdit="1"/>
                  </p:cNvSpPr>
                  <p:nvPr/>
                </p:nvSpPr>
                <p:spPr bwMode="auto">
                  <a:xfrm>
                    <a:off x="3160" y="3376"/>
                    <a:ext cx="447" cy="398"/>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2554" name="Line 16"/>
              <p:cNvSpPr>
                <a:spLocks noChangeShapeType="1"/>
              </p:cNvSpPr>
              <p:nvPr/>
            </p:nvSpPr>
            <p:spPr bwMode="auto">
              <a:xfrm>
                <a:off x="4887" y="2997"/>
                <a:ext cx="0" cy="474"/>
              </a:xfrm>
              <a:prstGeom prst="line">
                <a:avLst/>
              </a:prstGeom>
              <a:noFill/>
              <a:ln w="12700">
                <a:solidFill>
                  <a:srgbClr val="000000"/>
                </a:solidFill>
                <a:prstDash val="dash"/>
                <a:round/>
                <a:headEnd/>
                <a:tailEnd/>
              </a:ln>
            </p:spPr>
            <p:txBody>
              <a:bodyPr/>
              <a:lstStyle/>
              <a:p>
                <a:pPr eaLnBrk="1" hangingPunct="1">
                  <a:defRPr/>
                </a:pPr>
                <a:endParaRPr lang="zh-CN" altLang="en-US" sz="2800">
                  <a:ln>
                    <a:solidFill>
                      <a:sysClr val="windowText" lastClr="000000"/>
                    </a:solidFill>
                  </a:ln>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 name="矩形 2"/>
                <p:cNvSpPr/>
                <p:nvPr/>
              </p:nvSpPr>
              <p:spPr>
                <a:xfrm>
                  <a:off x="8110161" y="4329727"/>
                  <a:ext cx="519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8110161" y="4329727"/>
                  <a:ext cx="519886"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094549" y="4303506"/>
                  <a:ext cx="7186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9094549" y="4303506"/>
                  <a:ext cx="718658"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1019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6636"/>
                                        </p:tgtEl>
                                        <p:attrNameLst>
                                          <p:attrName>style.visibility</p:attrName>
                                        </p:attrNameLst>
                                      </p:cBhvr>
                                      <p:to>
                                        <p:strVal val="visible"/>
                                      </p:to>
                                    </p:set>
                                    <p:animEffect transition="in" filter="wipe(left)">
                                      <p:cBhvr>
                                        <p:cTn id="7" dur="500"/>
                                        <p:tgtEl>
                                          <p:spTgt spid="266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ipe(left)">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wipe(left)">
                                      <p:cBhvr>
                                        <p:cTn id="57" dur="500"/>
                                        <p:tgtEl>
                                          <p:spTgt spid="3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animEffect transition="in" filter="wipe(left)">
                                      <p:cBhvr>
                                        <p:cTn id="67" dur="500"/>
                                        <p:tgtEl>
                                          <p:spTgt spid="3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wipe(left)">
                                      <p:cBhvr>
                                        <p:cTn id="72" dur="500"/>
                                        <p:tgtEl>
                                          <p:spTgt spid="3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left)">
                                      <p:cBhvr>
                                        <p:cTn id="7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36" grpId="0"/>
      <p:bldP spid="7" grpId="0"/>
      <p:bldP spid="22" grpId="0"/>
      <p:bldP spid="24" grpId="0"/>
      <p:bldP spid="28" grpId="0"/>
      <p:bldP spid="29" grpId="0"/>
      <p:bldP spid="30" grpId="0"/>
      <p:bldP spid="33" grpId="0"/>
      <p:bldP spid="34" grpId="0"/>
      <p:bldP spid="35" grpId="0"/>
      <p:bldP spid="36" grpId="0"/>
      <p:bldP spid="37" grpId="0"/>
      <p:bldP spid="38" grpId="0"/>
      <p:bldP spid="3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4322" cy="1296345"/>
            <a:chOff x="-21102" y="2847433"/>
            <a:chExt cx="1221432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6</a:t>
              </a:r>
              <a:endParaRPr lang="zh-CN" altLang="en-US" sz="6000" dirty="0"/>
            </a:p>
          </p:txBody>
        </p:sp>
        <p:sp>
          <p:nvSpPr>
            <p:cNvPr id="51" name="文本框 50"/>
            <p:cNvSpPr txBox="1"/>
            <p:nvPr/>
          </p:nvSpPr>
          <p:spPr>
            <a:xfrm>
              <a:off x="5949206" y="3061934"/>
              <a:ext cx="624401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循环过程  卡诺循环</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3726055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107" name="Group 27"/>
          <p:cNvGrpSpPr>
            <a:grpSpLocks/>
          </p:cNvGrpSpPr>
          <p:nvPr/>
        </p:nvGrpSpPr>
        <p:grpSpPr bwMode="auto">
          <a:xfrm>
            <a:off x="5087938" y="4581526"/>
            <a:ext cx="2233612" cy="576263"/>
            <a:chOff x="2471" y="2886"/>
            <a:chExt cx="1407" cy="363"/>
          </a:xfrm>
        </p:grpSpPr>
        <p:sp>
          <p:nvSpPr>
            <p:cNvPr id="46086" name="Rectangle 6"/>
            <p:cNvSpPr>
              <a:spLocks noChangeArrowheads="1"/>
            </p:cNvSpPr>
            <p:nvPr/>
          </p:nvSpPr>
          <p:spPr bwMode="auto">
            <a:xfrm>
              <a:off x="2471" y="2886"/>
              <a:ext cx="1407" cy="36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7" name="Text Box 17"/>
            <p:cNvSpPr txBox="1">
              <a:spLocks noChangeArrowheads="1"/>
            </p:cNvSpPr>
            <p:nvPr/>
          </p:nvSpPr>
          <p:spPr bwMode="auto">
            <a:xfrm>
              <a:off x="2516" y="2911"/>
              <a:ext cx="1315"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热机的产生</a:t>
              </a:r>
            </a:p>
          </p:txBody>
        </p:sp>
      </p:grpSp>
      <p:sp>
        <p:nvSpPr>
          <p:cNvPr id="46091" name="Text Box 11"/>
          <p:cNvSpPr txBox="1">
            <a:spLocks noChangeArrowheads="1"/>
          </p:cNvSpPr>
          <p:nvPr/>
        </p:nvSpPr>
        <p:spPr bwMode="auto">
          <a:xfrm>
            <a:off x="1527492" y="1154040"/>
            <a:ext cx="27368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问题的提出：</a:t>
            </a:r>
          </a:p>
        </p:txBody>
      </p:sp>
      <p:grpSp>
        <p:nvGrpSpPr>
          <p:cNvPr id="46147" name="Group 67"/>
          <p:cNvGrpSpPr>
            <a:grpSpLocks/>
          </p:cNvGrpSpPr>
          <p:nvPr/>
        </p:nvGrpSpPr>
        <p:grpSpPr bwMode="auto">
          <a:xfrm>
            <a:off x="1692275" y="1946276"/>
            <a:ext cx="2892425" cy="2786063"/>
            <a:chOff x="16" y="1226"/>
            <a:chExt cx="1822" cy="1755"/>
          </a:xfrm>
        </p:grpSpPr>
        <p:sp>
          <p:nvSpPr>
            <p:cNvPr id="46083" name="AutoShape 3"/>
            <p:cNvSpPr>
              <a:spLocks noChangeArrowheads="1"/>
            </p:cNvSpPr>
            <p:nvPr/>
          </p:nvSpPr>
          <p:spPr bwMode="auto">
            <a:xfrm>
              <a:off x="16" y="1226"/>
              <a:ext cx="1822" cy="1755"/>
            </a:xfrm>
            <a:prstGeom prst="wedgeRoundRectCallout">
              <a:avLst>
                <a:gd name="adj1" fmla="val 65289"/>
                <a:gd name="adj2" fmla="val 18393"/>
                <a:gd name="adj3" fmla="val 16667"/>
              </a:avLst>
            </a:prstGeom>
            <a:solidFill>
              <a:srgbClr val="FF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3" name="Rectangle 13"/>
            <p:cNvSpPr>
              <a:spLocks noChangeArrowheads="1"/>
            </p:cNvSpPr>
            <p:nvPr/>
          </p:nvSpPr>
          <p:spPr bwMode="auto">
            <a:xfrm>
              <a:off x="68" y="1226"/>
              <a:ext cx="1714" cy="175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just">
                <a:lnSpc>
                  <a:spcPct val="125000"/>
                </a:lnSpc>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循环过程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是指物质系统的状态经过一系列变化后，又回到原来状态的过程。</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6106" name="Group 26"/>
          <p:cNvGrpSpPr>
            <a:grpSpLocks/>
          </p:cNvGrpSpPr>
          <p:nvPr/>
        </p:nvGrpSpPr>
        <p:grpSpPr bwMode="auto">
          <a:xfrm>
            <a:off x="5016501" y="3502025"/>
            <a:ext cx="2416175" cy="647700"/>
            <a:chOff x="2426" y="2206"/>
            <a:chExt cx="1522" cy="408"/>
          </a:xfrm>
        </p:grpSpPr>
        <p:sp>
          <p:nvSpPr>
            <p:cNvPr id="46087" name="Rectangle 7"/>
            <p:cNvSpPr>
              <a:spLocks noChangeArrowheads="1"/>
            </p:cNvSpPr>
            <p:nvPr/>
          </p:nvSpPr>
          <p:spPr bwMode="auto">
            <a:xfrm>
              <a:off x="2426" y="2206"/>
              <a:ext cx="1522" cy="408"/>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2" name="Text Box 12"/>
            <p:cNvSpPr txBox="1">
              <a:spLocks noChangeArrowheads="1"/>
            </p:cNvSpPr>
            <p:nvPr/>
          </p:nvSpPr>
          <p:spPr bwMode="auto">
            <a:xfrm>
              <a:off x="2437" y="2250"/>
              <a:ext cx="1503"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通过循环过程</a:t>
              </a:r>
            </a:p>
          </p:txBody>
        </p:sp>
      </p:grpSp>
      <p:grpSp>
        <p:nvGrpSpPr>
          <p:cNvPr id="46150" name="Group 70"/>
          <p:cNvGrpSpPr>
            <a:grpSpLocks/>
          </p:cNvGrpSpPr>
          <p:nvPr/>
        </p:nvGrpSpPr>
        <p:grpSpPr bwMode="auto">
          <a:xfrm>
            <a:off x="8057832" y="3531733"/>
            <a:ext cx="2705099" cy="2397127"/>
            <a:chOff x="4000" y="2052"/>
            <a:chExt cx="1704" cy="1510"/>
          </a:xfrm>
        </p:grpSpPr>
        <p:sp>
          <p:nvSpPr>
            <p:cNvPr id="46082" name="AutoShape 2"/>
            <p:cNvSpPr>
              <a:spLocks noChangeArrowheads="1"/>
            </p:cNvSpPr>
            <p:nvPr/>
          </p:nvSpPr>
          <p:spPr bwMode="auto">
            <a:xfrm>
              <a:off x="4000" y="2052"/>
              <a:ext cx="1704" cy="1510"/>
            </a:xfrm>
            <a:prstGeom prst="wedgeRoundRectCallout">
              <a:avLst>
                <a:gd name="adj1" fmla="val -67724"/>
                <a:gd name="adj2" fmla="val 6591"/>
                <a:gd name="adj3" fmla="val 16667"/>
              </a:avLst>
            </a:prstGeom>
            <a:solidFill>
              <a:srgbClr val="FFFFCC"/>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4" name="Rectangle 14"/>
            <p:cNvSpPr>
              <a:spLocks noChangeArrowheads="1"/>
            </p:cNvSpPr>
            <p:nvPr/>
          </p:nvSpPr>
          <p:spPr bwMode="auto">
            <a:xfrm>
              <a:off x="4081" y="2107"/>
              <a:ext cx="1555" cy="1415"/>
            </a:xfrm>
            <a:prstGeom prst="rect">
              <a:avLst/>
            </a:prstGeom>
            <a:noFill/>
            <a:ln>
              <a:noFill/>
            </a:ln>
            <a:effectLst/>
            <a:extLst>
              <a:ext uri="{909E8E84-426E-40DD-AFC4-6F175D3DCCD1}">
                <a14:hiddenFill xmlns:a14="http://schemas.microsoft.com/office/drawing/2010/main">
                  <a:solidFill>
                    <a:srgbClr val="FF99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通过工质连续不断地把吸收的热量转变为机械能的装置称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热机</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46104" name="Group 24"/>
          <p:cNvGrpSpPr>
            <a:grpSpLocks/>
          </p:cNvGrpSpPr>
          <p:nvPr/>
        </p:nvGrpSpPr>
        <p:grpSpPr bwMode="auto">
          <a:xfrm>
            <a:off x="4800601" y="1196976"/>
            <a:ext cx="2879725" cy="576263"/>
            <a:chOff x="2290" y="754"/>
            <a:chExt cx="1814" cy="363"/>
          </a:xfrm>
        </p:grpSpPr>
        <p:sp>
          <p:nvSpPr>
            <p:cNvPr id="46089" name="Rectangle 9"/>
            <p:cNvSpPr>
              <a:spLocks noChangeArrowheads="1"/>
            </p:cNvSpPr>
            <p:nvPr/>
          </p:nvSpPr>
          <p:spPr bwMode="auto">
            <a:xfrm>
              <a:off x="2290" y="754"/>
              <a:ext cx="1814" cy="363"/>
            </a:xfrm>
            <a:prstGeom prst="rect">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5" name="Rectangle 15">
              <a:hlinkClick r:id="" action="ppaction://hlinkshowjump?jump=previousslide"/>
            </p:cNvPr>
            <p:cNvSpPr>
              <a:spLocks noChangeArrowheads="1"/>
            </p:cNvSpPr>
            <p:nvPr/>
          </p:nvSpPr>
          <p:spPr bwMode="auto">
            <a:xfrm>
              <a:off x="2380" y="787"/>
              <a:ext cx="1723" cy="33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热可以获得动力</a:t>
              </a:r>
            </a:p>
          </p:txBody>
        </p:sp>
      </p:grpSp>
      <p:grpSp>
        <p:nvGrpSpPr>
          <p:cNvPr id="46105" name="Group 25"/>
          <p:cNvGrpSpPr>
            <a:grpSpLocks/>
          </p:cNvGrpSpPr>
          <p:nvPr/>
        </p:nvGrpSpPr>
        <p:grpSpPr bwMode="auto">
          <a:xfrm>
            <a:off x="5087938" y="2205039"/>
            <a:ext cx="2233612" cy="954088"/>
            <a:chOff x="2471" y="1389"/>
            <a:chExt cx="1407" cy="601"/>
          </a:xfrm>
        </p:grpSpPr>
        <p:sp>
          <p:nvSpPr>
            <p:cNvPr id="46088" name="AutoShape 8"/>
            <p:cNvSpPr>
              <a:spLocks noChangeArrowheads="1"/>
            </p:cNvSpPr>
            <p:nvPr/>
          </p:nvSpPr>
          <p:spPr bwMode="auto">
            <a:xfrm>
              <a:off x="2471" y="1389"/>
              <a:ext cx="1407" cy="590"/>
            </a:xfrm>
            <a:prstGeom prst="octagon">
              <a:avLst>
                <a:gd name="adj" fmla="val 2928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6" name="Text Box 16"/>
            <p:cNvSpPr txBox="1">
              <a:spLocks noChangeArrowheads="1"/>
            </p:cNvSpPr>
            <p:nvPr/>
          </p:nvSpPr>
          <p:spPr bwMode="auto">
            <a:xfrm>
              <a:off x="2562" y="1389"/>
              <a:ext cx="1260" cy="601"/>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如何获得持久的功？</a:t>
              </a:r>
            </a:p>
          </p:txBody>
        </p:sp>
      </p:grpSp>
      <p:grpSp>
        <p:nvGrpSpPr>
          <p:cNvPr id="46108" name="Group 28"/>
          <p:cNvGrpSpPr>
            <a:grpSpLocks/>
          </p:cNvGrpSpPr>
          <p:nvPr/>
        </p:nvGrpSpPr>
        <p:grpSpPr bwMode="auto">
          <a:xfrm>
            <a:off x="5087938" y="5589591"/>
            <a:ext cx="2233612" cy="954088"/>
            <a:chOff x="2471" y="3521"/>
            <a:chExt cx="1407" cy="601"/>
          </a:xfrm>
        </p:grpSpPr>
        <p:sp>
          <p:nvSpPr>
            <p:cNvPr id="46085" name="AutoShape 5"/>
            <p:cNvSpPr>
              <a:spLocks noChangeArrowheads="1"/>
            </p:cNvSpPr>
            <p:nvPr/>
          </p:nvSpPr>
          <p:spPr bwMode="auto">
            <a:xfrm>
              <a:off x="2471" y="3521"/>
              <a:ext cx="1407" cy="601"/>
            </a:xfrm>
            <a:prstGeom prst="octagon">
              <a:avLst>
                <a:gd name="adj" fmla="val 29287"/>
              </a:avLst>
            </a:prstGeom>
            <a:solidFill>
              <a:srgbClr val="CCE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8" name="Text Box 18"/>
            <p:cNvSpPr txBox="1">
              <a:spLocks noChangeArrowheads="1"/>
            </p:cNvSpPr>
            <p:nvPr/>
          </p:nvSpPr>
          <p:spPr bwMode="auto">
            <a:xfrm>
              <a:off x="2562" y="3521"/>
              <a:ext cx="1270"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如何提高热机的效率？</a:t>
              </a:r>
            </a:p>
          </p:txBody>
        </p:sp>
      </p:grpSp>
      <p:sp>
        <p:nvSpPr>
          <p:cNvPr id="46099" name="AutoShape 19"/>
          <p:cNvSpPr>
            <a:spLocks noChangeArrowheads="1"/>
          </p:cNvSpPr>
          <p:nvPr/>
        </p:nvSpPr>
        <p:spPr bwMode="auto">
          <a:xfrm>
            <a:off x="6096000" y="1773238"/>
            <a:ext cx="215900" cy="360362"/>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0" name="AutoShape 20"/>
          <p:cNvSpPr>
            <a:spLocks noChangeArrowheads="1"/>
          </p:cNvSpPr>
          <p:nvPr/>
        </p:nvSpPr>
        <p:spPr bwMode="auto">
          <a:xfrm>
            <a:off x="6096000" y="3141663"/>
            <a:ext cx="215900" cy="360362"/>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1" name="AutoShape 21"/>
          <p:cNvSpPr>
            <a:spLocks noChangeArrowheads="1"/>
          </p:cNvSpPr>
          <p:nvPr/>
        </p:nvSpPr>
        <p:spPr bwMode="auto">
          <a:xfrm>
            <a:off x="6096000" y="4149726"/>
            <a:ext cx="215900" cy="360363"/>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2" name="AutoShape 22"/>
          <p:cNvSpPr>
            <a:spLocks noChangeArrowheads="1"/>
          </p:cNvSpPr>
          <p:nvPr/>
        </p:nvSpPr>
        <p:spPr bwMode="auto">
          <a:xfrm>
            <a:off x="6096000" y="5229226"/>
            <a:ext cx="215900" cy="360363"/>
          </a:xfrm>
          <a:prstGeom prst="downArrow">
            <a:avLst>
              <a:gd name="adj1" fmla="val 50000"/>
              <a:gd name="adj2" fmla="val 41728"/>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148" name="Group 68"/>
          <p:cNvGrpSpPr>
            <a:grpSpLocks/>
          </p:cNvGrpSpPr>
          <p:nvPr/>
        </p:nvGrpSpPr>
        <p:grpSpPr bwMode="auto">
          <a:xfrm>
            <a:off x="1317096" y="5074783"/>
            <a:ext cx="3425719" cy="1290637"/>
            <a:chOff x="-116" y="3294"/>
            <a:chExt cx="1998" cy="813"/>
          </a:xfrm>
        </p:grpSpPr>
        <p:sp>
          <p:nvSpPr>
            <p:cNvPr id="46084" name="AutoShape 4"/>
            <p:cNvSpPr>
              <a:spLocks noChangeArrowheads="1"/>
            </p:cNvSpPr>
            <p:nvPr/>
          </p:nvSpPr>
          <p:spPr bwMode="auto">
            <a:xfrm>
              <a:off x="-116" y="3294"/>
              <a:ext cx="1998" cy="813"/>
            </a:xfrm>
            <a:prstGeom prst="wedgeRoundRectCallout">
              <a:avLst>
                <a:gd name="adj1" fmla="val 60131"/>
                <a:gd name="adj2" fmla="val -45283"/>
                <a:gd name="adj3" fmla="val 16667"/>
              </a:avLst>
            </a:prstGeom>
            <a:solidFill>
              <a:srgbClr val="FFFFCC">
                <a:alpha val="50000"/>
              </a:srgb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03" name="Text Box 23"/>
            <p:cNvSpPr txBox="1">
              <a:spLocks noChangeArrowheads="1"/>
            </p:cNvSpPr>
            <p:nvPr/>
          </p:nvSpPr>
          <p:spPr bwMode="auto">
            <a:xfrm>
              <a:off x="-56" y="3400"/>
              <a:ext cx="1896"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蒸汽机产生了，但效率很低，仅</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46149" name="Group 69"/>
          <p:cNvGrpSpPr>
            <a:grpSpLocks/>
          </p:cNvGrpSpPr>
          <p:nvPr/>
        </p:nvGrpSpPr>
        <p:grpSpPr bwMode="auto">
          <a:xfrm>
            <a:off x="8051482" y="719138"/>
            <a:ext cx="2670175" cy="2422525"/>
            <a:chOff x="4010" y="255"/>
            <a:chExt cx="1682" cy="1526"/>
          </a:xfrm>
        </p:grpSpPr>
        <p:sp>
          <p:nvSpPr>
            <p:cNvPr id="46145" name="AutoShape 65"/>
            <p:cNvSpPr>
              <a:spLocks noChangeArrowheads="1"/>
            </p:cNvSpPr>
            <p:nvPr/>
          </p:nvSpPr>
          <p:spPr bwMode="auto">
            <a:xfrm>
              <a:off x="4014" y="255"/>
              <a:ext cx="1678" cy="1451"/>
            </a:xfrm>
            <a:prstGeom prst="wedgeRoundRectCallout">
              <a:avLst>
                <a:gd name="adj1" fmla="val -72908"/>
                <a:gd name="adj2" fmla="val 69974"/>
                <a:gd name="adj3" fmla="val 16667"/>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6" name="Freeform 36"/>
            <p:cNvSpPr>
              <a:spLocks/>
            </p:cNvSpPr>
            <p:nvPr/>
          </p:nvSpPr>
          <p:spPr bwMode="auto">
            <a:xfrm>
              <a:off x="4450" y="675"/>
              <a:ext cx="821" cy="821"/>
            </a:xfrm>
            <a:custGeom>
              <a:avLst/>
              <a:gdLst>
                <a:gd name="T0" fmla="*/ 1 w 724"/>
                <a:gd name="T1" fmla="*/ 16 h 956"/>
                <a:gd name="T2" fmla="*/ 224 w 724"/>
                <a:gd name="T3" fmla="*/ 0 h 956"/>
                <a:gd name="T4" fmla="*/ 336 w 724"/>
                <a:gd name="T5" fmla="*/ 8 h 956"/>
                <a:gd name="T6" fmla="*/ 424 w 724"/>
                <a:gd name="T7" fmla="*/ 40 h 956"/>
                <a:gd name="T8" fmla="*/ 468 w 724"/>
                <a:gd name="T9" fmla="*/ 64 h 956"/>
                <a:gd name="T10" fmla="*/ 520 w 724"/>
                <a:gd name="T11" fmla="*/ 100 h 956"/>
                <a:gd name="T12" fmla="*/ 590 w 724"/>
                <a:gd name="T13" fmla="*/ 152 h 956"/>
                <a:gd name="T14" fmla="*/ 648 w 724"/>
                <a:gd name="T15" fmla="*/ 232 h 956"/>
                <a:gd name="T16" fmla="*/ 664 w 724"/>
                <a:gd name="T17" fmla="*/ 280 h 956"/>
                <a:gd name="T18" fmla="*/ 681 w 724"/>
                <a:gd name="T19" fmla="*/ 333 h 956"/>
                <a:gd name="T20" fmla="*/ 700 w 724"/>
                <a:gd name="T21" fmla="*/ 420 h 956"/>
                <a:gd name="T22" fmla="*/ 724 w 724"/>
                <a:gd name="T23" fmla="*/ 536 h 956"/>
                <a:gd name="T24" fmla="*/ 724 w 724"/>
                <a:gd name="T25" fmla="*/ 956 h 956"/>
                <a:gd name="T26" fmla="*/ 0 w 724"/>
                <a:gd name="T27" fmla="*/ 956 h 956"/>
                <a:gd name="T28" fmla="*/ 1 w 724"/>
                <a:gd name="T29" fmla="*/ 16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4" h="956">
                  <a:moveTo>
                    <a:pt x="1" y="16"/>
                  </a:moveTo>
                  <a:lnTo>
                    <a:pt x="224" y="0"/>
                  </a:lnTo>
                  <a:lnTo>
                    <a:pt x="336" y="8"/>
                  </a:lnTo>
                  <a:lnTo>
                    <a:pt x="424" y="40"/>
                  </a:lnTo>
                  <a:lnTo>
                    <a:pt x="468" y="64"/>
                  </a:lnTo>
                  <a:lnTo>
                    <a:pt x="520" y="100"/>
                  </a:lnTo>
                  <a:lnTo>
                    <a:pt x="590" y="152"/>
                  </a:lnTo>
                  <a:lnTo>
                    <a:pt x="648" y="232"/>
                  </a:lnTo>
                  <a:lnTo>
                    <a:pt x="664" y="280"/>
                  </a:lnTo>
                  <a:lnTo>
                    <a:pt x="681" y="333"/>
                  </a:lnTo>
                  <a:lnTo>
                    <a:pt x="700" y="420"/>
                  </a:lnTo>
                  <a:lnTo>
                    <a:pt x="724" y="536"/>
                  </a:lnTo>
                  <a:lnTo>
                    <a:pt x="724" y="956"/>
                  </a:lnTo>
                  <a:lnTo>
                    <a:pt x="0" y="956"/>
                  </a:lnTo>
                  <a:lnTo>
                    <a:pt x="1" y="16"/>
                  </a:lnTo>
                  <a:close/>
                </a:path>
              </a:pathLst>
            </a:custGeom>
            <a:noFill/>
            <a:ln w="9525">
              <a:solidFill>
                <a:srgbClr val="0000FF"/>
              </a:solidFill>
              <a:round/>
              <a:headEnd/>
              <a:tailEnd/>
            </a:ln>
            <a:effectLst/>
            <a:extLst>
              <a:ext uri="{909E8E84-426E-40DD-AFC4-6F175D3DCCD1}">
                <a14:hiddenFill xmlns:a14="http://schemas.microsoft.com/office/drawing/2010/main">
                  <a:solidFill>
                    <a:srgbClr val="FFFF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7" name="Freeform 37"/>
            <p:cNvSpPr>
              <a:spLocks/>
            </p:cNvSpPr>
            <p:nvPr/>
          </p:nvSpPr>
          <p:spPr bwMode="auto">
            <a:xfrm>
              <a:off x="4450" y="702"/>
              <a:ext cx="823" cy="749"/>
            </a:xfrm>
            <a:custGeom>
              <a:avLst/>
              <a:gdLst>
                <a:gd name="T0" fmla="*/ 0 w 726"/>
                <a:gd name="T1" fmla="*/ 0 h 924"/>
                <a:gd name="T2" fmla="*/ 72 w 726"/>
                <a:gd name="T3" fmla="*/ 184 h 924"/>
                <a:gd name="T4" fmla="*/ 148 w 726"/>
                <a:gd name="T5" fmla="*/ 300 h 924"/>
                <a:gd name="T6" fmla="*/ 276 w 726"/>
                <a:gd name="T7" fmla="*/ 384 h 924"/>
                <a:gd name="T8" fmla="*/ 424 w 726"/>
                <a:gd name="T9" fmla="*/ 448 h 924"/>
                <a:gd name="T10" fmla="*/ 528 w 726"/>
                <a:gd name="T11" fmla="*/ 480 h 924"/>
                <a:gd name="T12" fmla="*/ 632 w 726"/>
                <a:gd name="T13" fmla="*/ 504 h 924"/>
                <a:gd name="T14" fmla="*/ 724 w 726"/>
                <a:gd name="T15" fmla="*/ 524 h 924"/>
                <a:gd name="T16" fmla="*/ 726 w 726"/>
                <a:gd name="T17" fmla="*/ 924 h 924"/>
                <a:gd name="T18" fmla="*/ 2 w 726"/>
                <a:gd name="T19" fmla="*/ 924 h 924"/>
                <a:gd name="T20" fmla="*/ 0 w 726"/>
                <a:gd name="T21"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solidFill>
              <a:srgbClr val="FFFFCC">
                <a:alpha val="39999"/>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8" name="Line 38"/>
            <p:cNvSpPr>
              <a:spLocks noChangeShapeType="1"/>
            </p:cNvSpPr>
            <p:nvPr/>
          </p:nvSpPr>
          <p:spPr bwMode="auto">
            <a:xfrm>
              <a:off x="5265" y="1271"/>
              <a:ext cx="7" cy="225"/>
            </a:xfrm>
            <a:prstGeom prst="line">
              <a:avLst/>
            </a:prstGeom>
            <a:noFill/>
            <a:ln w="31750">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19" name="Line 39"/>
            <p:cNvSpPr>
              <a:spLocks noChangeShapeType="1"/>
            </p:cNvSpPr>
            <p:nvPr/>
          </p:nvSpPr>
          <p:spPr bwMode="auto">
            <a:xfrm>
              <a:off x="4452" y="684"/>
              <a:ext cx="12" cy="767"/>
            </a:xfrm>
            <a:prstGeom prst="line">
              <a:avLst/>
            </a:prstGeom>
            <a:noFill/>
            <a:ln w="28575">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1" name="Line 41"/>
            <p:cNvSpPr>
              <a:spLocks noChangeShapeType="1"/>
            </p:cNvSpPr>
            <p:nvPr/>
          </p:nvSpPr>
          <p:spPr bwMode="auto">
            <a:xfrm flipV="1">
              <a:off x="4282" y="377"/>
              <a:ext cx="0" cy="1119"/>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2" name="Line 42"/>
            <p:cNvSpPr>
              <a:spLocks noChangeShapeType="1"/>
            </p:cNvSpPr>
            <p:nvPr/>
          </p:nvSpPr>
          <p:spPr bwMode="auto">
            <a:xfrm>
              <a:off x="4282" y="1496"/>
              <a:ext cx="1289"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123" name="Text Box 43"/>
                <p:cNvSpPr txBox="1">
                  <a:spLocks noChangeArrowheads="1"/>
                </p:cNvSpPr>
                <p:nvPr/>
              </p:nvSpPr>
              <p:spPr bwMode="auto">
                <a:xfrm>
                  <a:off x="4061" y="255"/>
                  <a:ext cx="267"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3" name="Text Box 43"/>
                <p:cNvSpPr txBox="1">
                  <a:spLocks noRot="1" noChangeAspect="1" noMove="1" noResize="1" noEditPoints="1" noAdjustHandles="1" noChangeArrowheads="1" noChangeShapeType="1" noTextEdit="1"/>
                </p:cNvSpPr>
                <p:nvPr/>
              </p:nvSpPr>
              <p:spPr bwMode="auto">
                <a:xfrm>
                  <a:off x="4061" y="255"/>
                  <a:ext cx="267" cy="330"/>
                </a:xfrm>
                <a:prstGeom prst="rect">
                  <a:avLst/>
                </a:prstGeom>
                <a:blipFill>
                  <a:blip r:embed="rId2"/>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4" name="Text Box 44"/>
                <p:cNvSpPr txBox="1">
                  <a:spLocks noChangeArrowheads="1"/>
                </p:cNvSpPr>
                <p:nvPr/>
              </p:nvSpPr>
              <p:spPr bwMode="auto">
                <a:xfrm>
                  <a:off x="5371" y="1451"/>
                  <a:ext cx="302"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4" name="Text Box 44"/>
                <p:cNvSpPr txBox="1">
                  <a:spLocks noRot="1" noChangeAspect="1" noMove="1" noResize="1" noEditPoints="1" noAdjustHandles="1" noChangeArrowheads="1" noChangeShapeType="1" noTextEdit="1"/>
                </p:cNvSpPr>
                <p:nvPr/>
              </p:nvSpPr>
              <p:spPr bwMode="auto">
                <a:xfrm>
                  <a:off x="5371" y="1451"/>
                  <a:ext cx="302" cy="330"/>
                </a:xfrm>
                <a:prstGeom prst="rect">
                  <a:avLst/>
                </a:prstGeom>
                <a:blipFill>
                  <a:blip r:embed="rId3"/>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25" name="Text Box 45"/>
                <p:cNvSpPr txBox="1">
                  <a:spLocks noChangeArrowheads="1"/>
                </p:cNvSpPr>
                <p:nvPr/>
              </p:nvSpPr>
              <p:spPr bwMode="auto">
                <a:xfrm>
                  <a:off x="4010" y="1360"/>
                  <a:ext cx="318"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5" name="Text Box 45"/>
                <p:cNvSpPr txBox="1">
                  <a:spLocks noRot="1" noChangeAspect="1" noMove="1" noResize="1" noEditPoints="1" noAdjustHandles="1" noChangeArrowheads="1" noChangeShapeType="1" noTextEdit="1"/>
                </p:cNvSpPr>
                <p:nvPr/>
              </p:nvSpPr>
              <p:spPr bwMode="auto">
                <a:xfrm>
                  <a:off x="4010" y="1360"/>
                  <a:ext cx="318" cy="330"/>
                </a:xfrm>
                <a:prstGeom prst="rect">
                  <a:avLst/>
                </a:prstGeom>
                <a:blipFill>
                  <a:blip r:embed="rId4"/>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46126" name="Group 46"/>
            <p:cNvGrpSpPr>
              <a:grpSpLocks/>
            </p:cNvGrpSpPr>
            <p:nvPr/>
          </p:nvGrpSpPr>
          <p:grpSpPr bwMode="auto">
            <a:xfrm>
              <a:off x="4464" y="634"/>
              <a:ext cx="816" cy="499"/>
              <a:chOff x="4105" y="1301"/>
              <a:chExt cx="725" cy="529"/>
            </a:xfrm>
          </p:grpSpPr>
          <p:sp>
            <p:nvSpPr>
              <p:cNvPr id="46127" name="Freeform 47"/>
              <p:cNvSpPr>
                <a:spLocks/>
              </p:cNvSpPr>
              <p:nvPr/>
            </p:nvSpPr>
            <p:spPr bwMode="auto">
              <a:xfrm>
                <a:off x="4105" y="1301"/>
                <a:ext cx="725" cy="529"/>
              </a:xfrm>
              <a:custGeom>
                <a:avLst/>
                <a:gdLst>
                  <a:gd name="T0" fmla="*/ 0 w 725"/>
                  <a:gd name="T1" fmla="*/ 30 h 529"/>
                  <a:gd name="T2" fmla="*/ 363 w 725"/>
                  <a:gd name="T3" fmla="*/ 30 h 529"/>
                  <a:gd name="T4" fmla="*/ 635 w 725"/>
                  <a:gd name="T5" fmla="*/ 211 h 529"/>
                  <a:gd name="T6" fmla="*/ 725 w 725"/>
                  <a:gd name="T7" fmla="*/ 529 h 529"/>
                </a:gdLst>
                <a:ahLst/>
                <a:cxnLst>
                  <a:cxn ang="0">
                    <a:pos x="T0" y="T1"/>
                  </a:cxn>
                  <a:cxn ang="0">
                    <a:pos x="T2" y="T3"/>
                  </a:cxn>
                  <a:cxn ang="0">
                    <a:pos x="T4" y="T5"/>
                  </a:cxn>
                  <a:cxn ang="0">
                    <a:pos x="T6" y="T7"/>
                  </a:cxn>
                </a:cxnLst>
                <a:rect l="0" t="0" r="r" b="b"/>
                <a:pathLst>
                  <a:path w="725" h="529">
                    <a:moveTo>
                      <a:pt x="0" y="30"/>
                    </a:moveTo>
                    <a:cubicBezTo>
                      <a:pt x="128" y="15"/>
                      <a:pt x="257" y="0"/>
                      <a:pt x="363" y="30"/>
                    </a:cubicBezTo>
                    <a:cubicBezTo>
                      <a:pt x="469" y="60"/>
                      <a:pt x="575" y="128"/>
                      <a:pt x="635" y="211"/>
                    </a:cubicBezTo>
                    <a:cubicBezTo>
                      <a:pt x="695" y="294"/>
                      <a:pt x="710" y="411"/>
                      <a:pt x="725" y="529"/>
                    </a:cubicBezTo>
                  </a:path>
                </a:pathLst>
              </a:custGeom>
              <a:solidFill>
                <a:srgbClr val="FFFFCC"/>
              </a:solidFill>
              <a:ln w="38100"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28" name="Line 48"/>
              <p:cNvSpPr>
                <a:spLocks noChangeShapeType="1"/>
              </p:cNvSpPr>
              <p:nvPr/>
            </p:nvSpPr>
            <p:spPr bwMode="auto">
              <a:xfrm>
                <a:off x="4649" y="1422"/>
                <a:ext cx="45" cy="45"/>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6129" name="Text Box 49"/>
                <p:cNvSpPr txBox="1">
                  <a:spLocks noChangeArrowheads="1"/>
                </p:cNvSpPr>
                <p:nvPr/>
              </p:nvSpPr>
              <p:spPr bwMode="auto">
                <a:xfrm>
                  <a:off x="4256" y="366"/>
                  <a:ext cx="447" cy="330"/>
                </a:xfrm>
                <a:prstGeom prst="rect">
                  <a:avLst/>
                </a:prstGeom>
                <a:no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29" name="Text Box 49"/>
                <p:cNvSpPr txBox="1">
                  <a:spLocks noRot="1" noChangeAspect="1" noMove="1" noResize="1" noEditPoints="1" noAdjustHandles="1" noChangeArrowheads="1" noChangeShapeType="1" noTextEdit="1"/>
                </p:cNvSpPr>
                <p:nvPr/>
              </p:nvSpPr>
              <p:spPr bwMode="auto">
                <a:xfrm>
                  <a:off x="4256" y="366"/>
                  <a:ext cx="447" cy="330"/>
                </a:xfrm>
                <a:prstGeom prst="rect">
                  <a:avLst/>
                </a:prstGeom>
                <a:blipFill>
                  <a:blip r:embed="rId5"/>
                  <a:stretch>
                    <a:fillRect/>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0" name="Text Box 50"/>
                <p:cNvSpPr txBox="1">
                  <a:spLocks noChangeArrowheads="1"/>
                </p:cNvSpPr>
                <p:nvPr/>
              </p:nvSpPr>
              <p:spPr bwMode="auto">
                <a:xfrm>
                  <a:off x="5274" y="1094"/>
                  <a:ext cx="373"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0" name="Text Box 50"/>
                <p:cNvSpPr txBox="1">
                  <a:spLocks noRot="1" noChangeAspect="1" noMove="1" noResize="1" noEditPoints="1" noAdjustHandles="1" noChangeArrowheads="1" noChangeShapeType="1" noTextEdit="1"/>
                </p:cNvSpPr>
                <p:nvPr/>
              </p:nvSpPr>
              <p:spPr bwMode="auto">
                <a:xfrm>
                  <a:off x="5274" y="1094"/>
                  <a:ext cx="373" cy="330"/>
                </a:xfrm>
                <a:prstGeom prst="rect">
                  <a:avLst/>
                </a:prstGeom>
                <a:blipFill>
                  <a:blip r:embed="rId6"/>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131" name="Text Box 51"/>
                <p:cNvSpPr txBox="1">
                  <a:spLocks noChangeArrowheads="1"/>
                </p:cNvSpPr>
                <p:nvPr/>
              </p:nvSpPr>
              <p:spPr bwMode="auto">
                <a:xfrm>
                  <a:off x="4781" y="346"/>
                  <a:ext cx="318"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1" name="Text Box 51"/>
                <p:cNvSpPr txBox="1">
                  <a:spLocks noRot="1" noChangeAspect="1" noMove="1" noResize="1" noEditPoints="1" noAdjustHandles="1" noChangeArrowheads="1" noChangeShapeType="1" noTextEdit="1"/>
                </p:cNvSpPr>
                <p:nvPr/>
              </p:nvSpPr>
              <p:spPr bwMode="auto">
                <a:xfrm>
                  <a:off x="4781" y="346"/>
                  <a:ext cx="318" cy="330"/>
                </a:xfrm>
                <a:prstGeom prst="rect">
                  <a:avLst/>
                </a:prstGeom>
                <a:blipFill>
                  <a:blip r:embed="rId7"/>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6132" name="Freeform 52"/>
            <p:cNvSpPr>
              <a:spLocks/>
            </p:cNvSpPr>
            <p:nvPr/>
          </p:nvSpPr>
          <p:spPr bwMode="auto">
            <a:xfrm>
              <a:off x="4452" y="704"/>
              <a:ext cx="822" cy="775"/>
            </a:xfrm>
            <a:custGeom>
              <a:avLst/>
              <a:gdLst>
                <a:gd name="T0" fmla="*/ 0 w 726"/>
                <a:gd name="T1" fmla="*/ 0 h 924"/>
                <a:gd name="T2" fmla="*/ 72 w 726"/>
                <a:gd name="T3" fmla="*/ 184 h 924"/>
                <a:gd name="T4" fmla="*/ 148 w 726"/>
                <a:gd name="T5" fmla="*/ 300 h 924"/>
                <a:gd name="T6" fmla="*/ 276 w 726"/>
                <a:gd name="T7" fmla="*/ 384 h 924"/>
                <a:gd name="T8" fmla="*/ 424 w 726"/>
                <a:gd name="T9" fmla="*/ 448 h 924"/>
                <a:gd name="T10" fmla="*/ 528 w 726"/>
                <a:gd name="T11" fmla="*/ 480 h 924"/>
                <a:gd name="T12" fmla="*/ 632 w 726"/>
                <a:gd name="T13" fmla="*/ 504 h 924"/>
                <a:gd name="T14" fmla="*/ 724 w 726"/>
                <a:gd name="T15" fmla="*/ 524 h 924"/>
                <a:gd name="T16" fmla="*/ 726 w 726"/>
                <a:gd name="T17" fmla="*/ 924 h 924"/>
                <a:gd name="T18" fmla="*/ 2 w 726"/>
                <a:gd name="T19" fmla="*/ 924 h 924"/>
                <a:gd name="T20" fmla="*/ 0 w 726"/>
                <a:gd name="T21" fmla="*/ 0 h 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133" name="Group 53"/>
            <p:cNvGrpSpPr>
              <a:grpSpLocks/>
            </p:cNvGrpSpPr>
            <p:nvPr/>
          </p:nvGrpSpPr>
          <p:grpSpPr bwMode="auto">
            <a:xfrm>
              <a:off x="4452" y="684"/>
              <a:ext cx="783" cy="449"/>
              <a:chOff x="4105" y="1331"/>
              <a:chExt cx="723" cy="528"/>
            </a:xfrm>
          </p:grpSpPr>
          <p:sp>
            <p:nvSpPr>
              <p:cNvPr id="46134" name="Freeform 54"/>
              <p:cNvSpPr>
                <a:spLocks/>
              </p:cNvSpPr>
              <p:nvPr/>
            </p:nvSpPr>
            <p:spPr bwMode="auto">
              <a:xfrm>
                <a:off x="4105" y="1331"/>
                <a:ext cx="723" cy="528"/>
              </a:xfrm>
              <a:custGeom>
                <a:avLst/>
                <a:gdLst>
                  <a:gd name="T0" fmla="*/ 723 w 723"/>
                  <a:gd name="T1" fmla="*/ 528 h 528"/>
                  <a:gd name="T2" fmla="*/ 227 w 723"/>
                  <a:gd name="T3" fmla="*/ 363 h 528"/>
                  <a:gd name="T4" fmla="*/ 0 w 723"/>
                  <a:gd name="T5" fmla="*/ 0 h 528"/>
                </a:gdLst>
                <a:ahLst/>
                <a:cxnLst>
                  <a:cxn ang="0">
                    <a:pos x="T0" y="T1"/>
                  </a:cxn>
                  <a:cxn ang="0">
                    <a:pos x="T2" y="T3"/>
                  </a:cxn>
                  <a:cxn ang="0">
                    <a:pos x="T4" y="T5"/>
                  </a:cxn>
                </a:cxnLst>
                <a:rect l="0" t="0" r="r" b="b"/>
                <a:pathLst>
                  <a:path w="723" h="528">
                    <a:moveTo>
                      <a:pt x="723" y="528"/>
                    </a:moveTo>
                    <a:cubicBezTo>
                      <a:pt x="640" y="501"/>
                      <a:pt x="347" y="451"/>
                      <a:pt x="227" y="363"/>
                    </a:cubicBezTo>
                    <a:cubicBezTo>
                      <a:pt x="107" y="275"/>
                      <a:pt x="53" y="136"/>
                      <a:pt x="0" y="0"/>
                    </a:cubicBezTo>
                  </a:path>
                </a:pathLst>
              </a:custGeom>
              <a:solidFill>
                <a:srgbClr val="FFFFCC"/>
              </a:solidFill>
              <a:ln w="38100" cmpd="sng">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35" name="Line 55"/>
              <p:cNvSpPr>
                <a:spLocks noChangeShapeType="1"/>
              </p:cNvSpPr>
              <p:nvPr/>
            </p:nvSpPr>
            <p:spPr bwMode="auto">
              <a:xfrm flipH="1" flipV="1">
                <a:off x="4286" y="1648"/>
                <a:ext cx="45" cy="45"/>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6136" name="Text Box 56"/>
                <p:cNvSpPr txBox="1">
                  <a:spLocks noChangeArrowheads="1"/>
                </p:cNvSpPr>
                <p:nvPr/>
              </p:nvSpPr>
              <p:spPr bwMode="auto">
                <a:xfrm>
                  <a:off x="4509" y="952"/>
                  <a:ext cx="317" cy="330"/>
                </a:xfrm>
                <a:prstGeom prst="rect">
                  <a:avLst/>
                </a:prstGeom>
                <a:noFill/>
                <a:ln>
                  <a:noFill/>
                </a:ln>
                <a:effectLst/>
                <a:extLst>
                  <a:ext uri="{909E8E84-426E-40DD-AFC4-6F175D3DCCD1}">
                    <a14:hiddenFill>
                      <a:solidFill>
                        <a:srgbClr val="FFFFCC"/>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46136" name="Text Box 56"/>
                <p:cNvSpPr txBox="1">
                  <a:spLocks noRot="1" noChangeAspect="1" noMove="1" noResize="1" noEditPoints="1" noAdjustHandles="1" noChangeArrowheads="1" noChangeShapeType="1" noTextEdit="1"/>
                </p:cNvSpPr>
                <p:nvPr/>
              </p:nvSpPr>
              <p:spPr bwMode="auto">
                <a:xfrm>
                  <a:off x="4509" y="952"/>
                  <a:ext cx="317" cy="330"/>
                </a:xfrm>
                <a:prstGeom prst="rect">
                  <a:avLst/>
                </a:prstGeom>
                <a:blipFill>
                  <a:blip r:embed="rId8"/>
                  <a:stretch>
                    <a:fillRect/>
                  </a:stretch>
                </a:blip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6137" name="Oval 57"/>
            <p:cNvSpPr>
              <a:spLocks noChangeArrowheads="1"/>
            </p:cNvSpPr>
            <p:nvPr/>
          </p:nvSpPr>
          <p:spPr bwMode="auto">
            <a:xfrm>
              <a:off x="4428" y="660"/>
              <a:ext cx="52" cy="5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38" name="Oval 58"/>
            <p:cNvSpPr>
              <a:spLocks noChangeArrowheads="1"/>
            </p:cNvSpPr>
            <p:nvPr/>
          </p:nvSpPr>
          <p:spPr bwMode="auto">
            <a:xfrm>
              <a:off x="5239" y="1133"/>
              <a:ext cx="52" cy="52"/>
            </a:xfrm>
            <a:prstGeom prst="ellipse">
              <a:avLst/>
            </a:prstGeom>
            <a:solidFill>
              <a:srgbClr val="FF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143" name="Rectangle 63"/>
            <p:cNvSpPr>
              <a:spLocks noChangeArrowheads="1"/>
            </p:cNvSpPr>
            <p:nvPr/>
          </p:nvSpPr>
          <p:spPr bwMode="auto">
            <a:xfrm>
              <a:off x="4752" y="711"/>
              <a:ext cx="255" cy="33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en-US" altLang="zh-CN" sz="280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a:t>
              </a:r>
            </a:p>
          </p:txBody>
        </p:sp>
      </p:grpSp>
      <p:sp>
        <p:nvSpPr>
          <p:cNvPr id="56" name="Rectangle 24"/>
          <p:cNvSpPr>
            <a:spLocks noChangeArrowheads="1"/>
          </p:cNvSpPr>
          <p:nvPr/>
        </p:nvSpPr>
        <p:spPr bwMode="auto">
          <a:xfrm>
            <a:off x="1529275" y="498967"/>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一、循环过程</a:t>
            </a:r>
          </a:p>
        </p:txBody>
      </p:sp>
    </p:spTree>
    <p:extLst>
      <p:ext uri="{BB962C8B-B14F-4D97-AF65-F5344CB8AC3E}">
        <p14:creationId xmlns:p14="http://schemas.microsoft.com/office/powerpoint/2010/main" val="352155721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9" presetClass="entr" presetSubtype="0" fill="hold" grpId="0" nodeType="withEffect">
                                  <p:stCondLst>
                                    <p:cond delay="0"/>
                                  </p:stCondLst>
                                  <p:childTnLst>
                                    <p:set>
                                      <p:cBhvr>
                                        <p:cTn id="6" dur="1" fill="hold">
                                          <p:stCondLst>
                                            <p:cond delay="0"/>
                                          </p:stCondLst>
                                        </p:cTn>
                                        <p:tgtEl>
                                          <p:spTgt spid="46091"/>
                                        </p:tgtEl>
                                        <p:attrNameLst>
                                          <p:attrName>style.visibility</p:attrName>
                                        </p:attrNameLst>
                                      </p:cBhvr>
                                      <p:to>
                                        <p:strVal val="visible"/>
                                      </p:to>
                                    </p:set>
                                    <p:anim calcmode="lin" valueType="num">
                                      <p:cBhvr>
                                        <p:cTn id="7" dur="500" fill="hold"/>
                                        <p:tgtEl>
                                          <p:spTgt spid="46091"/>
                                        </p:tgtEl>
                                        <p:attrNameLst>
                                          <p:attrName>ppt_x</p:attrName>
                                        </p:attrNameLst>
                                      </p:cBhvr>
                                      <p:tavLst>
                                        <p:tav tm="0">
                                          <p:val>
                                            <p:strVal val="#ppt_x-.2"/>
                                          </p:val>
                                        </p:tav>
                                        <p:tav tm="100000">
                                          <p:val>
                                            <p:strVal val="#ppt_x"/>
                                          </p:val>
                                        </p:tav>
                                      </p:tavLst>
                                    </p:anim>
                                    <p:anim calcmode="lin" valueType="num">
                                      <p:cBhvr>
                                        <p:cTn id="8" dur="500" fill="hold"/>
                                        <p:tgtEl>
                                          <p:spTgt spid="46091"/>
                                        </p:tgtEl>
                                        <p:attrNameLst>
                                          <p:attrName>ppt_y</p:attrName>
                                        </p:attrNameLst>
                                      </p:cBhvr>
                                      <p:tavLst>
                                        <p:tav tm="0">
                                          <p:val>
                                            <p:strVal val="#ppt_y"/>
                                          </p:val>
                                        </p:tav>
                                        <p:tav tm="100000">
                                          <p:val>
                                            <p:strVal val="#ppt_y"/>
                                          </p:val>
                                        </p:tav>
                                      </p:tavLst>
                                    </p:anim>
                                    <p:animEffect transition="in" filter="wipe(right)" prLst="gradientSize: 0.1">
                                      <p:cBhvr>
                                        <p:cTn id="9" dur="500"/>
                                        <p:tgtEl>
                                          <p:spTgt spid="46091"/>
                                        </p:tgtEl>
                                      </p:cBhvr>
                                    </p:animEffect>
                                  </p:childTnLst>
                                </p:cTn>
                              </p:par>
                            </p:childTnLst>
                          </p:cTn>
                        </p:par>
                      </p:childTnLst>
                    </p:cTn>
                  </p:par>
                  <p:par>
                    <p:cTn id="10" fill="hold">
                      <p:stCondLst>
                        <p:cond delay="indefinite"/>
                      </p:stCondLst>
                      <p:childTnLst>
                        <p:par>
                          <p:cTn id="11" fill="hold">
                            <p:stCondLst>
                              <p:cond delay="0"/>
                            </p:stCondLst>
                            <p:childTnLst>
                              <p:par>
                                <p:cTn id="12" presetID="29" presetClass="entr" presetSubtype="0" fill="hold" nodeType="clickEffect">
                                  <p:stCondLst>
                                    <p:cond delay="0"/>
                                  </p:stCondLst>
                                  <p:childTnLst>
                                    <p:set>
                                      <p:cBhvr>
                                        <p:cTn id="13" dur="1" fill="hold">
                                          <p:stCondLst>
                                            <p:cond delay="0"/>
                                          </p:stCondLst>
                                        </p:cTn>
                                        <p:tgtEl>
                                          <p:spTgt spid="46104"/>
                                        </p:tgtEl>
                                        <p:attrNameLst>
                                          <p:attrName>style.visibility</p:attrName>
                                        </p:attrNameLst>
                                      </p:cBhvr>
                                      <p:to>
                                        <p:strVal val="visible"/>
                                      </p:to>
                                    </p:set>
                                    <p:anim calcmode="lin" valueType="num">
                                      <p:cBhvr>
                                        <p:cTn id="14" dur="500" fill="hold"/>
                                        <p:tgtEl>
                                          <p:spTgt spid="46104"/>
                                        </p:tgtEl>
                                        <p:attrNameLst>
                                          <p:attrName>ppt_x</p:attrName>
                                        </p:attrNameLst>
                                      </p:cBhvr>
                                      <p:tavLst>
                                        <p:tav tm="0">
                                          <p:val>
                                            <p:strVal val="#ppt_x-.2"/>
                                          </p:val>
                                        </p:tav>
                                        <p:tav tm="100000">
                                          <p:val>
                                            <p:strVal val="#ppt_x"/>
                                          </p:val>
                                        </p:tav>
                                      </p:tavLst>
                                    </p:anim>
                                    <p:anim calcmode="lin" valueType="num">
                                      <p:cBhvr>
                                        <p:cTn id="15" dur="500" fill="hold"/>
                                        <p:tgtEl>
                                          <p:spTgt spid="46104"/>
                                        </p:tgtEl>
                                        <p:attrNameLst>
                                          <p:attrName>ppt_y</p:attrName>
                                        </p:attrNameLst>
                                      </p:cBhvr>
                                      <p:tavLst>
                                        <p:tav tm="0">
                                          <p:val>
                                            <p:strVal val="#ppt_y"/>
                                          </p:val>
                                        </p:tav>
                                        <p:tav tm="100000">
                                          <p:val>
                                            <p:strVal val="#ppt_y"/>
                                          </p:val>
                                        </p:tav>
                                      </p:tavLst>
                                    </p:anim>
                                    <p:animEffect transition="in" filter="wipe(right)" prLst="gradientSize: 0.1">
                                      <p:cBhvr>
                                        <p:cTn id="16" dur="500"/>
                                        <p:tgtEl>
                                          <p:spTgt spid="4610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1" presetClass="entr" presetSubtype="4" fill="hold" nodeType="clickEffect">
                                  <p:stCondLst>
                                    <p:cond delay="0"/>
                                  </p:stCondLst>
                                  <p:childTnLst>
                                    <p:set>
                                      <p:cBhvr>
                                        <p:cTn id="20" dur="1" fill="hold">
                                          <p:stCondLst>
                                            <p:cond delay="0"/>
                                          </p:stCondLst>
                                        </p:cTn>
                                        <p:tgtEl>
                                          <p:spTgt spid="46105"/>
                                        </p:tgtEl>
                                        <p:attrNameLst>
                                          <p:attrName>style.visibility</p:attrName>
                                        </p:attrNameLst>
                                      </p:cBhvr>
                                      <p:to>
                                        <p:strVal val="visible"/>
                                      </p:to>
                                    </p:set>
                                    <p:animEffect transition="in" filter="wheel(4)">
                                      <p:cBhvr>
                                        <p:cTn id="21" dur="500"/>
                                        <p:tgtEl>
                                          <p:spTgt spid="46105"/>
                                        </p:tgtEl>
                                      </p:cBhvr>
                                    </p:animEffect>
                                  </p:childTnLst>
                                </p:cTn>
                              </p:par>
                              <p:par>
                                <p:cTn id="22" presetID="21" presetClass="entr" presetSubtype="4" fill="hold" nodeType="withEffect">
                                  <p:stCondLst>
                                    <p:cond delay="0"/>
                                  </p:stCondLst>
                                  <p:childTnLst>
                                    <p:set>
                                      <p:cBhvr>
                                        <p:cTn id="23" dur="1" fill="hold">
                                          <p:stCondLst>
                                            <p:cond delay="0"/>
                                          </p:stCondLst>
                                        </p:cTn>
                                        <p:tgtEl>
                                          <p:spTgt spid="46099"/>
                                        </p:tgtEl>
                                        <p:attrNameLst>
                                          <p:attrName>style.visibility</p:attrName>
                                        </p:attrNameLst>
                                      </p:cBhvr>
                                      <p:to>
                                        <p:strVal val="visible"/>
                                      </p:to>
                                    </p:set>
                                    <p:animEffect transition="in" filter="wheel(4)">
                                      <p:cBhvr>
                                        <p:cTn id="24" dur="500"/>
                                        <p:tgtEl>
                                          <p:spTgt spid="4609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46106"/>
                                        </p:tgtEl>
                                        <p:attrNameLst>
                                          <p:attrName>style.visibility</p:attrName>
                                        </p:attrNameLst>
                                      </p:cBhvr>
                                      <p:to>
                                        <p:strVal val="visible"/>
                                      </p:to>
                                    </p:set>
                                    <p:anim calcmode="lin" valueType="num">
                                      <p:cBhvr>
                                        <p:cTn id="29" dur="500" fill="hold"/>
                                        <p:tgtEl>
                                          <p:spTgt spid="46106"/>
                                        </p:tgtEl>
                                        <p:attrNameLst>
                                          <p:attrName>ppt_w</p:attrName>
                                        </p:attrNameLst>
                                      </p:cBhvr>
                                      <p:tavLst>
                                        <p:tav tm="0">
                                          <p:val>
                                            <p:fltVal val="0"/>
                                          </p:val>
                                        </p:tav>
                                        <p:tav tm="100000">
                                          <p:val>
                                            <p:strVal val="#ppt_w"/>
                                          </p:val>
                                        </p:tav>
                                      </p:tavLst>
                                    </p:anim>
                                    <p:anim calcmode="lin" valueType="num">
                                      <p:cBhvr>
                                        <p:cTn id="30" dur="500" fill="hold"/>
                                        <p:tgtEl>
                                          <p:spTgt spid="46106"/>
                                        </p:tgtEl>
                                        <p:attrNameLst>
                                          <p:attrName>ppt_h</p:attrName>
                                        </p:attrNameLst>
                                      </p:cBhvr>
                                      <p:tavLst>
                                        <p:tav tm="0">
                                          <p:val>
                                            <p:strVal val="#ppt_h"/>
                                          </p:val>
                                        </p:tav>
                                        <p:tav tm="100000">
                                          <p:val>
                                            <p:strVal val="#ppt_h"/>
                                          </p:val>
                                        </p:tav>
                                      </p:tavLst>
                                    </p:anim>
                                  </p:childTnLst>
                                </p:cTn>
                              </p:par>
                              <p:par>
                                <p:cTn id="31" presetID="17" presetClass="entr" presetSubtype="10" fill="hold" nodeType="withEffect">
                                  <p:stCondLst>
                                    <p:cond delay="0"/>
                                  </p:stCondLst>
                                  <p:childTnLst>
                                    <p:set>
                                      <p:cBhvr>
                                        <p:cTn id="32" dur="1" fill="hold">
                                          <p:stCondLst>
                                            <p:cond delay="0"/>
                                          </p:stCondLst>
                                        </p:cTn>
                                        <p:tgtEl>
                                          <p:spTgt spid="46100"/>
                                        </p:tgtEl>
                                        <p:attrNameLst>
                                          <p:attrName>style.visibility</p:attrName>
                                        </p:attrNameLst>
                                      </p:cBhvr>
                                      <p:to>
                                        <p:strVal val="visible"/>
                                      </p:to>
                                    </p:set>
                                    <p:anim calcmode="lin" valueType="num">
                                      <p:cBhvr>
                                        <p:cTn id="33" dur="500" fill="hold"/>
                                        <p:tgtEl>
                                          <p:spTgt spid="46100"/>
                                        </p:tgtEl>
                                        <p:attrNameLst>
                                          <p:attrName>ppt_w</p:attrName>
                                        </p:attrNameLst>
                                      </p:cBhvr>
                                      <p:tavLst>
                                        <p:tav tm="0">
                                          <p:val>
                                            <p:fltVal val="0"/>
                                          </p:val>
                                        </p:tav>
                                        <p:tav tm="100000">
                                          <p:val>
                                            <p:strVal val="#ppt_w"/>
                                          </p:val>
                                        </p:tav>
                                      </p:tavLst>
                                    </p:anim>
                                    <p:anim calcmode="lin" valueType="num">
                                      <p:cBhvr>
                                        <p:cTn id="34" dur="500" fill="hold"/>
                                        <p:tgtEl>
                                          <p:spTgt spid="46100"/>
                                        </p:tgtEl>
                                        <p:attrNameLst>
                                          <p:attrName>ppt_h</p:attrName>
                                        </p:attrNameLst>
                                      </p:cBhvr>
                                      <p:tavLst>
                                        <p:tav tm="0">
                                          <p:val>
                                            <p:strVal val="#ppt_h"/>
                                          </p:val>
                                        </p:tav>
                                        <p:tav tm="100000">
                                          <p:val>
                                            <p:strVal val="#ppt_h"/>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7" presetClass="entr" presetSubtype="10" fill="hold" nodeType="clickEffect">
                                  <p:stCondLst>
                                    <p:cond delay="0"/>
                                  </p:stCondLst>
                                  <p:childTnLst>
                                    <p:set>
                                      <p:cBhvr>
                                        <p:cTn id="38" dur="1" fill="hold">
                                          <p:stCondLst>
                                            <p:cond delay="0"/>
                                          </p:stCondLst>
                                        </p:cTn>
                                        <p:tgtEl>
                                          <p:spTgt spid="46147"/>
                                        </p:tgtEl>
                                        <p:attrNameLst>
                                          <p:attrName>style.visibility</p:attrName>
                                        </p:attrNameLst>
                                      </p:cBhvr>
                                      <p:to>
                                        <p:strVal val="visible"/>
                                      </p:to>
                                    </p:set>
                                    <p:anim calcmode="lin" valueType="num">
                                      <p:cBhvr>
                                        <p:cTn id="39" dur="500" fill="hold"/>
                                        <p:tgtEl>
                                          <p:spTgt spid="46147"/>
                                        </p:tgtEl>
                                        <p:attrNameLst>
                                          <p:attrName>ppt_w</p:attrName>
                                        </p:attrNameLst>
                                      </p:cBhvr>
                                      <p:tavLst>
                                        <p:tav tm="0">
                                          <p:val>
                                            <p:fltVal val="0"/>
                                          </p:val>
                                        </p:tav>
                                        <p:tav tm="100000">
                                          <p:val>
                                            <p:strVal val="#ppt_w"/>
                                          </p:val>
                                        </p:tav>
                                      </p:tavLst>
                                    </p:anim>
                                    <p:anim calcmode="lin" valueType="num">
                                      <p:cBhvr>
                                        <p:cTn id="40" dur="500" fill="hold"/>
                                        <p:tgtEl>
                                          <p:spTgt spid="46147"/>
                                        </p:tgtEl>
                                        <p:attrNameLst>
                                          <p:attrName>ppt_h</p:attrName>
                                        </p:attrNameLst>
                                      </p:cBhvr>
                                      <p:tavLst>
                                        <p:tav tm="0">
                                          <p:val>
                                            <p:strVal val="#ppt_h"/>
                                          </p:val>
                                        </p:tav>
                                        <p:tav tm="100000">
                                          <p:val>
                                            <p:strVal val="#ppt_h"/>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9" presetClass="entr" presetSubtype="0" fill="hold" nodeType="clickEffect">
                                  <p:stCondLst>
                                    <p:cond delay="0"/>
                                  </p:stCondLst>
                                  <p:childTnLst>
                                    <p:set>
                                      <p:cBhvr>
                                        <p:cTn id="44" dur="1" fill="hold">
                                          <p:stCondLst>
                                            <p:cond delay="0"/>
                                          </p:stCondLst>
                                        </p:cTn>
                                        <p:tgtEl>
                                          <p:spTgt spid="46149"/>
                                        </p:tgtEl>
                                        <p:attrNameLst>
                                          <p:attrName>style.visibility</p:attrName>
                                        </p:attrNameLst>
                                      </p:cBhvr>
                                      <p:to>
                                        <p:strVal val="visible"/>
                                      </p:to>
                                    </p:set>
                                    <p:anim calcmode="lin" valueType="num">
                                      <p:cBhvr>
                                        <p:cTn id="45" dur="500" fill="hold"/>
                                        <p:tgtEl>
                                          <p:spTgt spid="46149"/>
                                        </p:tgtEl>
                                        <p:attrNameLst>
                                          <p:attrName>ppt_x</p:attrName>
                                        </p:attrNameLst>
                                      </p:cBhvr>
                                      <p:tavLst>
                                        <p:tav tm="0">
                                          <p:val>
                                            <p:strVal val="#ppt_x-.2"/>
                                          </p:val>
                                        </p:tav>
                                        <p:tav tm="100000">
                                          <p:val>
                                            <p:strVal val="#ppt_x"/>
                                          </p:val>
                                        </p:tav>
                                      </p:tavLst>
                                    </p:anim>
                                    <p:anim calcmode="lin" valueType="num">
                                      <p:cBhvr>
                                        <p:cTn id="46" dur="500" fill="hold"/>
                                        <p:tgtEl>
                                          <p:spTgt spid="46149"/>
                                        </p:tgtEl>
                                        <p:attrNameLst>
                                          <p:attrName>ppt_y</p:attrName>
                                        </p:attrNameLst>
                                      </p:cBhvr>
                                      <p:tavLst>
                                        <p:tav tm="0">
                                          <p:val>
                                            <p:strVal val="#ppt_y"/>
                                          </p:val>
                                        </p:tav>
                                        <p:tav tm="100000">
                                          <p:val>
                                            <p:strVal val="#ppt_y"/>
                                          </p:val>
                                        </p:tav>
                                      </p:tavLst>
                                    </p:anim>
                                    <p:animEffect transition="in" filter="wipe(right)" prLst="gradientSize: 0.1">
                                      <p:cBhvr>
                                        <p:cTn id="47" dur="500"/>
                                        <p:tgtEl>
                                          <p:spTgt spid="4614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17" presetClass="entr" presetSubtype="10" fill="hold" nodeType="clickEffect">
                                  <p:stCondLst>
                                    <p:cond delay="0"/>
                                  </p:stCondLst>
                                  <p:childTnLst>
                                    <p:set>
                                      <p:cBhvr>
                                        <p:cTn id="51" dur="1" fill="hold">
                                          <p:stCondLst>
                                            <p:cond delay="0"/>
                                          </p:stCondLst>
                                        </p:cTn>
                                        <p:tgtEl>
                                          <p:spTgt spid="46107"/>
                                        </p:tgtEl>
                                        <p:attrNameLst>
                                          <p:attrName>style.visibility</p:attrName>
                                        </p:attrNameLst>
                                      </p:cBhvr>
                                      <p:to>
                                        <p:strVal val="visible"/>
                                      </p:to>
                                    </p:set>
                                    <p:anim calcmode="lin" valueType="num">
                                      <p:cBhvr>
                                        <p:cTn id="52" dur="500" fill="hold"/>
                                        <p:tgtEl>
                                          <p:spTgt spid="46107"/>
                                        </p:tgtEl>
                                        <p:attrNameLst>
                                          <p:attrName>ppt_w</p:attrName>
                                        </p:attrNameLst>
                                      </p:cBhvr>
                                      <p:tavLst>
                                        <p:tav tm="0">
                                          <p:val>
                                            <p:fltVal val="0"/>
                                          </p:val>
                                        </p:tav>
                                        <p:tav tm="100000">
                                          <p:val>
                                            <p:strVal val="#ppt_w"/>
                                          </p:val>
                                        </p:tav>
                                      </p:tavLst>
                                    </p:anim>
                                    <p:anim calcmode="lin" valueType="num">
                                      <p:cBhvr>
                                        <p:cTn id="53" dur="500" fill="hold"/>
                                        <p:tgtEl>
                                          <p:spTgt spid="46107"/>
                                        </p:tgtEl>
                                        <p:attrNameLst>
                                          <p:attrName>ppt_h</p:attrName>
                                        </p:attrNameLst>
                                      </p:cBhvr>
                                      <p:tavLst>
                                        <p:tav tm="0">
                                          <p:val>
                                            <p:strVal val="#ppt_h"/>
                                          </p:val>
                                        </p:tav>
                                        <p:tav tm="100000">
                                          <p:val>
                                            <p:strVal val="#ppt_h"/>
                                          </p:val>
                                        </p:tav>
                                      </p:tavLst>
                                    </p:anim>
                                  </p:childTnLst>
                                </p:cTn>
                              </p:par>
                              <p:par>
                                <p:cTn id="54" presetID="17" presetClass="entr" presetSubtype="10" fill="hold" nodeType="withEffect">
                                  <p:stCondLst>
                                    <p:cond delay="0"/>
                                  </p:stCondLst>
                                  <p:childTnLst>
                                    <p:set>
                                      <p:cBhvr>
                                        <p:cTn id="55" dur="1" fill="hold">
                                          <p:stCondLst>
                                            <p:cond delay="0"/>
                                          </p:stCondLst>
                                        </p:cTn>
                                        <p:tgtEl>
                                          <p:spTgt spid="46101"/>
                                        </p:tgtEl>
                                        <p:attrNameLst>
                                          <p:attrName>style.visibility</p:attrName>
                                        </p:attrNameLst>
                                      </p:cBhvr>
                                      <p:to>
                                        <p:strVal val="visible"/>
                                      </p:to>
                                    </p:set>
                                    <p:anim calcmode="lin" valueType="num">
                                      <p:cBhvr>
                                        <p:cTn id="56" dur="500" fill="hold"/>
                                        <p:tgtEl>
                                          <p:spTgt spid="46101"/>
                                        </p:tgtEl>
                                        <p:attrNameLst>
                                          <p:attrName>ppt_w</p:attrName>
                                        </p:attrNameLst>
                                      </p:cBhvr>
                                      <p:tavLst>
                                        <p:tav tm="0">
                                          <p:val>
                                            <p:fltVal val="0"/>
                                          </p:val>
                                        </p:tav>
                                        <p:tav tm="100000">
                                          <p:val>
                                            <p:strVal val="#ppt_w"/>
                                          </p:val>
                                        </p:tav>
                                      </p:tavLst>
                                    </p:anim>
                                    <p:anim calcmode="lin" valueType="num">
                                      <p:cBhvr>
                                        <p:cTn id="57" dur="500" fill="hold"/>
                                        <p:tgtEl>
                                          <p:spTgt spid="46101"/>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37" presetClass="entr" presetSubtype="0" fill="hold" nodeType="clickEffect">
                                  <p:stCondLst>
                                    <p:cond delay="0"/>
                                  </p:stCondLst>
                                  <p:childTnLst>
                                    <p:set>
                                      <p:cBhvr>
                                        <p:cTn id="61" dur="1" fill="hold">
                                          <p:stCondLst>
                                            <p:cond delay="0"/>
                                          </p:stCondLst>
                                        </p:cTn>
                                        <p:tgtEl>
                                          <p:spTgt spid="46150"/>
                                        </p:tgtEl>
                                        <p:attrNameLst>
                                          <p:attrName>style.visibility</p:attrName>
                                        </p:attrNameLst>
                                      </p:cBhvr>
                                      <p:to>
                                        <p:strVal val="visible"/>
                                      </p:to>
                                    </p:set>
                                    <p:animEffect transition="in" filter="fade">
                                      <p:cBhvr>
                                        <p:cTn id="62" dur="1000"/>
                                        <p:tgtEl>
                                          <p:spTgt spid="46150"/>
                                        </p:tgtEl>
                                      </p:cBhvr>
                                    </p:animEffect>
                                    <p:anim calcmode="lin" valueType="num">
                                      <p:cBhvr>
                                        <p:cTn id="63" dur="1000" fill="hold"/>
                                        <p:tgtEl>
                                          <p:spTgt spid="46150"/>
                                        </p:tgtEl>
                                        <p:attrNameLst>
                                          <p:attrName>ppt_x</p:attrName>
                                        </p:attrNameLst>
                                      </p:cBhvr>
                                      <p:tavLst>
                                        <p:tav tm="0">
                                          <p:val>
                                            <p:strVal val="#ppt_x"/>
                                          </p:val>
                                        </p:tav>
                                        <p:tav tm="100000">
                                          <p:val>
                                            <p:strVal val="#ppt_x"/>
                                          </p:val>
                                        </p:tav>
                                      </p:tavLst>
                                    </p:anim>
                                    <p:anim calcmode="lin" valueType="num">
                                      <p:cBhvr>
                                        <p:cTn id="64" dur="900" decel="100000" fill="hold"/>
                                        <p:tgtEl>
                                          <p:spTgt spid="46150"/>
                                        </p:tgtEl>
                                        <p:attrNameLst>
                                          <p:attrName>ppt_y</p:attrName>
                                        </p:attrNameLst>
                                      </p:cBhvr>
                                      <p:tavLst>
                                        <p:tav tm="0">
                                          <p:val>
                                            <p:strVal val="#ppt_y+1"/>
                                          </p:val>
                                        </p:tav>
                                        <p:tav tm="100000">
                                          <p:val>
                                            <p:strVal val="#ppt_y-.03"/>
                                          </p:val>
                                        </p:tav>
                                      </p:tavLst>
                                    </p:anim>
                                    <p:anim calcmode="lin" valueType="num">
                                      <p:cBhvr>
                                        <p:cTn id="65" dur="100" accel="100000" fill="hold">
                                          <p:stCondLst>
                                            <p:cond delay="900"/>
                                          </p:stCondLst>
                                        </p:cTn>
                                        <p:tgtEl>
                                          <p:spTgt spid="46150"/>
                                        </p:tgtEl>
                                        <p:attrNameLst>
                                          <p:attrName>ppt_y</p:attrName>
                                        </p:attrNameLst>
                                      </p:cBhvr>
                                      <p:tavLst>
                                        <p:tav tm="0">
                                          <p:val>
                                            <p:strVal val="#ppt_y-.03"/>
                                          </p:val>
                                        </p:tav>
                                        <p:tav tm="100000">
                                          <p:val>
                                            <p:strVal val="#ppt_y"/>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53" presetClass="entr" presetSubtype="0" fill="hold" nodeType="clickEffect">
                                  <p:stCondLst>
                                    <p:cond delay="0"/>
                                  </p:stCondLst>
                                  <p:childTnLst>
                                    <p:set>
                                      <p:cBhvr>
                                        <p:cTn id="69" dur="1" fill="hold">
                                          <p:stCondLst>
                                            <p:cond delay="0"/>
                                          </p:stCondLst>
                                        </p:cTn>
                                        <p:tgtEl>
                                          <p:spTgt spid="46148"/>
                                        </p:tgtEl>
                                        <p:attrNameLst>
                                          <p:attrName>style.visibility</p:attrName>
                                        </p:attrNameLst>
                                      </p:cBhvr>
                                      <p:to>
                                        <p:strVal val="visible"/>
                                      </p:to>
                                    </p:set>
                                    <p:anim calcmode="lin" valueType="num">
                                      <p:cBhvr>
                                        <p:cTn id="70" dur="500" fill="hold"/>
                                        <p:tgtEl>
                                          <p:spTgt spid="46148"/>
                                        </p:tgtEl>
                                        <p:attrNameLst>
                                          <p:attrName>ppt_w</p:attrName>
                                        </p:attrNameLst>
                                      </p:cBhvr>
                                      <p:tavLst>
                                        <p:tav tm="0">
                                          <p:val>
                                            <p:fltVal val="0"/>
                                          </p:val>
                                        </p:tav>
                                        <p:tav tm="100000">
                                          <p:val>
                                            <p:strVal val="#ppt_w"/>
                                          </p:val>
                                        </p:tav>
                                      </p:tavLst>
                                    </p:anim>
                                    <p:anim calcmode="lin" valueType="num">
                                      <p:cBhvr>
                                        <p:cTn id="71" dur="500" fill="hold"/>
                                        <p:tgtEl>
                                          <p:spTgt spid="46148"/>
                                        </p:tgtEl>
                                        <p:attrNameLst>
                                          <p:attrName>ppt_h</p:attrName>
                                        </p:attrNameLst>
                                      </p:cBhvr>
                                      <p:tavLst>
                                        <p:tav tm="0">
                                          <p:val>
                                            <p:fltVal val="0"/>
                                          </p:val>
                                        </p:tav>
                                        <p:tav tm="100000">
                                          <p:val>
                                            <p:strVal val="#ppt_h"/>
                                          </p:val>
                                        </p:tav>
                                      </p:tavLst>
                                    </p:anim>
                                    <p:animEffect transition="in" filter="fade">
                                      <p:cBhvr>
                                        <p:cTn id="72" dur="500"/>
                                        <p:tgtEl>
                                          <p:spTgt spid="46148"/>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0" fill="hold" nodeType="clickEffect">
                                  <p:stCondLst>
                                    <p:cond delay="0"/>
                                  </p:stCondLst>
                                  <p:childTnLst>
                                    <p:set>
                                      <p:cBhvr>
                                        <p:cTn id="76" dur="1" fill="hold">
                                          <p:stCondLst>
                                            <p:cond delay="0"/>
                                          </p:stCondLst>
                                        </p:cTn>
                                        <p:tgtEl>
                                          <p:spTgt spid="46108"/>
                                        </p:tgtEl>
                                        <p:attrNameLst>
                                          <p:attrName>style.visibility</p:attrName>
                                        </p:attrNameLst>
                                      </p:cBhvr>
                                      <p:to>
                                        <p:strVal val="visible"/>
                                      </p:to>
                                    </p:set>
                                    <p:anim calcmode="lin" valueType="num">
                                      <p:cBhvr>
                                        <p:cTn id="77" dur="500" fill="hold"/>
                                        <p:tgtEl>
                                          <p:spTgt spid="46108"/>
                                        </p:tgtEl>
                                        <p:attrNameLst>
                                          <p:attrName>ppt_w</p:attrName>
                                        </p:attrNameLst>
                                      </p:cBhvr>
                                      <p:tavLst>
                                        <p:tav tm="0">
                                          <p:val>
                                            <p:fltVal val="0"/>
                                          </p:val>
                                        </p:tav>
                                        <p:tav tm="100000">
                                          <p:val>
                                            <p:strVal val="#ppt_w"/>
                                          </p:val>
                                        </p:tav>
                                      </p:tavLst>
                                    </p:anim>
                                    <p:anim calcmode="lin" valueType="num">
                                      <p:cBhvr>
                                        <p:cTn id="78" dur="500" fill="hold"/>
                                        <p:tgtEl>
                                          <p:spTgt spid="46108"/>
                                        </p:tgtEl>
                                        <p:attrNameLst>
                                          <p:attrName>ppt_h</p:attrName>
                                        </p:attrNameLst>
                                      </p:cBhvr>
                                      <p:tavLst>
                                        <p:tav tm="0">
                                          <p:val>
                                            <p:strVal val="#ppt_h"/>
                                          </p:val>
                                        </p:tav>
                                        <p:tav tm="100000">
                                          <p:val>
                                            <p:strVal val="#ppt_h"/>
                                          </p:val>
                                        </p:tav>
                                      </p:tavLst>
                                    </p:anim>
                                  </p:childTnLst>
                                </p:cTn>
                              </p:par>
                              <p:par>
                                <p:cTn id="79" presetID="17" presetClass="entr" presetSubtype="10" fill="hold" nodeType="withEffect">
                                  <p:stCondLst>
                                    <p:cond delay="0"/>
                                  </p:stCondLst>
                                  <p:childTnLst>
                                    <p:set>
                                      <p:cBhvr>
                                        <p:cTn id="80" dur="1" fill="hold">
                                          <p:stCondLst>
                                            <p:cond delay="0"/>
                                          </p:stCondLst>
                                        </p:cTn>
                                        <p:tgtEl>
                                          <p:spTgt spid="46102"/>
                                        </p:tgtEl>
                                        <p:attrNameLst>
                                          <p:attrName>style.visibility</p:attrName>
                                        </p:attrNameLst>
                                      </p:cBhvr>
                                      <p:to>
                                        <p:strVal val="visible"/>
                                      </p:to>
                                    </p:set>
                                    <p:anim calcmode="lin" valueType="num">
                                      <p:cBhvr>
                                        <p:cTn id="81" dur="500" fill="hold"/>
                                        <p:tgtEl>
                                          <p:spTgt spid="46102"/>
                                        </p:tgtEl>
                                        <p:attrNameLst>
                                          <p:attrName>ppt_w</p:attrName>
                                        </p:attrNameLst>
                                      </p:cBhvr>
                                      <p:tavLst>
                                        <p:tav tm="0">
                                          <p:val>
                                            <p:fltVal val="0"/>
                                          </p:val>
                                        </p:tav>
                                        <p:tav tm="100000">
                                          <p:val>
                                            <p:strVal val="#ppt_w"/>
                                          </p:val>
                                        </p:tav>
                                      </p:tavLst>
                                    </p:anim>
                                    <p:anim calcmode="lin" valueType="num">
                                      <p:cBhvr>
                                        <p:cTn id="82" dur="500" fill="hold"/>
                                        <p:tgtEl>
                                          <p:spTgt spid="4610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2836" name="Text Box 20"/>
              <p:cNvSpPr txBox="1">
                <a:spLocks noChangeArrowheads="1"/>
              </p:cNvSpPr>
              <p:nvPr/>
            </p:nvSpPr>
            <p:spPr bwMode="auto">
              <a:xfrm>
                <a:off x="2105025" y="1260475"/>
                <a:ext cx="540448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如果循环是准静态过程，在</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𝑉</m:t>
                    </m:r>
                  </m:oMath>
                </a14:m>
                <a:r>
                  <a:rPr lang="zh-CN" altLang="en-US" sz="2800" dirty="0">
                    <a:solidFill>
                      <a:srgbClr val="FF0000"/>
                    </a:solidFill>
                    <a:ea typeface="微软雅黑" panose="020B0503020204020204" pitchFamily="34" charset="-122"/>
                    <a:cs typeface="Times New Roman" panose="02020603050405020304" pitchFamily="18" charset="0"/>
                  </a:rPr>
                  <a:t>图上</a:t>
                </a:r>
                <a:r>
                  <a:rPr lang="zh-CN" altLang="en-US" sz="2800" dirty="0">
                    <a:solidFill>
                      <a:srgbClr val="0000FF"/>
                    </a:solidFill>
                    <a:ea typeface="微软雅黑" panose="020B0503020204020204" pitchFamily="34" charset="-122"/>
                    <a:cs typeface="Times New Roman" panose="02020603050405020304" pitchFamily="18" charset="0"/>
                  </a:rPr>
                  <a:t>就构成一</a:t>
                </a:r>
                <a:r>
                  <a:rPr lang="zh-CN" altLang="en-US" sz="2800" dirty="0">
                    <a:solidFill>
                      <a:srgbClr val="FF0000"/>
                    </a:solidFill>
                    <a:ea typeface="微软雅黑" panose="020B0503020204020204" pitchFamily="34" charset="-122"/>
                    <a:cs typeface="Times New Roman" panose="02020603050405020304" pitchFamily="18" charset="0"/>
                  </a:rPr>
                  <a:t>闭合曲线</a:t>
                </a:r>
              </a:p>
            </p:txBody>
          </p:sp>
        </mc:Choice>
        <mc:Fallback xmlns="">
          <p:sp>
            <p:nvSpPr>
              <p:cNvPr id="162836" name="Text Box 20"/>
              <p:cNvSpPr txBox="1">
                <a:spLocks noRot="1" noChangeAspect="1" noMove="1" noResize="1" noEditPoints="1" noAdjustHandles="1" noChangeArrowheads="1" noChangeShapeType="1" noTextEdit="1"/>
              </p:cNvSpPr>
              <p:nvPr/>
            </p:nvSpPr>
            <p:spPr bwMode="auto">
              <a:xfrm>
                <a:off x="2105025" y="1260475"/>
                <a:ext cx="5404482" cy="954107"/>
              </a:xfrm>
              <a:prstGeom prst="rect">
                <a:avLst/>
              </a:prstGeom>
              <a:blipFill>
                <a:blip r:embed="rId3"/>
                <a:stretch>
                  <a:fillRect l="-2255"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2839" name="Rectangle 23"/>
          <p:cNvSpPr>
            <a:spLocks noChangeArrowheads="1"/>
          </p:cNvSpPr>
          <p:nvPr/>
        </p:nvSpPr>
        <p:spPr bwMode="auto">
          <a:xfrm>
            <a:off x="3016650" y="5386322"/>
            <a:ext cx="5786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系统（工质）对外所做的净功</a:t>
            </a:r>
          </a:p>
        </p:txBody>
      </p:sp>
      <p:sp>
        <p:nvSpPr>
          <p:cNvPr id="162840" name="Rectangle 24"/>
          <p:cNvSpPr>
            <a:spLocks noChangeArrowheads="1"/>
          </p:cNvSpPr>
          <p:nvPr/>
        </p:nvSpPr>
        <p:spPr bwMode="auto">
          <a:xfrm>
            <a:off x="2105025" y="493984"/>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一、循环过程</a:t>
            </a:r>
          </a:p>
        </p:txBody>
      </p:sp>
      <p:grpSp>
        <p:nvGrpSpPr>
          <p:cNvPr id="2" name="Group 25"/>
          <p:cNvGrpSpPr>
            <a:grpSpLocks/>
          </p:cNvGrpSpPr>
          <p:nvPr/>
        </p:nvGrpSpPr>
        <p:grpSpPr bwMode="auto">
          <a:xfrm>
            <a:off x="7833566" y="1260475"/>
            <a:ext cx="3536951" cy="3417888"/>
            <a:chOff x="3407" y="2315"/>
            <a:chExt cx="2228" cy="1818"/>
          </a:xfrm>
        </p:grpSpPr>
        <p:sp>
          <p:nvSpPr>
            <p:cNvPr id="46090" name="Oval 26"/>
            <p:cNvSpPr>
              <a:spLocks noChangeArrowheads="1"/>
            </p:cNvSpPr>
            <p:nvPr/>
          </p:nvSpPr>
          <p:spPr bwMode="auto">
            <a:xfrm rot="-1287815">
              <a:off x="4033" y="2750"/>
              <a:ext cx="1342" cy="768"/>
            </a:xfrm>
            <a:prstGeom prst="ellipse">
              <a:avLst/>
            </a:prstGeom>
            <a:solidFill>
              <a:srgbClr val="009999">
                <a:alpha val="63136"/>
              </a:srgbClr>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46091" name="Line 27"/>
            <p:cNvSpPr>
              <a:spLocks noChangeShapeType="1"/>
            </p:cNvSpPr>
            <p:nvPr/>
          </p:nvSpPr>
          <p:spPr bwMode="auto">
            <a:xfrm flipV="1">
              <a:off x="3698" y="3868"/>
              <a:ext cx="1791" cy="11"/>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92" name="Line 28"/>
            <p:cNvSpPr>
              <a:spLocks noChangeShapeType="1"/>
            </p:cNvSpPr>
            <p:nvPr/>
          </p:nvSpPr>
          <p:spPr bwMode="auto">
            <a:xfrm flipH="1" flipV="1">
              <a:off x="3698" y="2432"/>
              <a:ext cx="11" cy="1458"/>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093" name="Text Box 29"/>
                <p:cNvSpPr txBox="1">
                  <a:spLocks noChangeArrowheads="1"/>
                </p:cNvSpPr>
                <p:nvPr/>
              </p:nvSpPr>
              <p:spPr bwMode="auto">
                <a:xfrm>
                  <a:off x="5314" y="3855"/>
                  <a:ext cx="321"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3" name="Text Box 29"/>
                <p:cNvSpPr txBox="1">
                  <a:spLocks noRot="1" noChangeAspect="1" noMove="1" noResize="1" noEditPoints="1" noAdjustHandles="1" noChangeArrowheads="1" noChangeShapeType="1" noTextEdit="1"/>
                </p:cNvSpPr>
                <p:nvPr/>
              </p:nvSpPr>
              <p:spPr bwMode="auto">
                <a:xfrm>
                  <a:off x="5314" y="3855"/>
                  <a:ext cx="321" cy="27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4" name="Text Box 30"/>
                <p:cNvSpPr txBox="1">
                  <a:spLocks noChangeArrowheads="1"/>
                </p:cNvSpPr>
                <p:nvPr/>
              </p:nvSpPr>
              <p:spPr bwMode="auto">
                <a:xfrm>
                  <a:off x="3407" y="2315"/>
                  <a:ext cx="360"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4" name="Text Box 30"/>
                <p:cNvSpPr txBox="1">
                  <a:spLocks noRot="1" noChangeAspect="1" noMove="1" noResize="1" noEditPoints="1" noAdjustHandles="1" noChangeArrowheads="1" noChangeShapeType="1" noTextEdit="1"/>
                </p:cNvSpPr>
                <p:nvPr/>
              </p:nvSpPr>
              <p:spPr bwMode="auto">
                <a:xfrm>
                  <a:off x="3407" y="2315"/>
                  <a:ext cx="360" cy="278"/>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5" name="Text Box 31"/>
                <p:cNvSpPr txBox="1">
                  <a:spLocks noChangeArrowheads="1"/>
                </p:cNvSpPr>
                <p:nvPr/>
              </p:nvSpPr>
              <p:spPr bwMode="auto">
                <a:xfrm>
                  <a:off x="3472" y="3810"/>
                  <a:ext cx="331"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5" name="Text Box 31"/>
                <p:cNvSpPr txBox="1">
                  <a:spLocks noRot="1" noChangeAspect="1" noMove="1" noResize="1" noEditPoints="1" noAdjustHandles="1" noChangeArrowheads="1" noChangeShapeType="1" noTextEdit="1"/>
                </p:cNvSpPr>
                <p:nvPr/>
              </p:nvSpPr>
              <p:spPr bwMode="auto">
                <a:xfrm>
                  <a:off x="3472" y="3810"/>
                  <a:ext cx="331" cy="278"/>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6" name="Rectangle 32"/>
                <p:cNvSpPr>
                  <a:spLocks noChangeArrowheads="1"/>
                </p:cNvSpPr>
                <p:nvPr/>
              </p:nvSpPr>
              <p:spPr bwMode="auto">
                <a:xfrm>
                  <a:off x="5195" y="2603"/>
                  <a:ext cx="352"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buNone/>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6" name="Rectangle 32"/>
                <p:cNvSpPr>
                  <a:spLocks noRot="1" noChangeAspect="1" noMove="1" noResize="1" noEditPoints="1" noAdjustHandles="1" noChangeArrowheads="1" noChangeShapeType="1" noTextEdit="1"/>
                </p:cNvSpPr>
                <p:nvPr/>
              </p:nvSpPr>
              <p:spPr bwMode="auto">
                <a:xfrm>
                  <a:off x="5195" y="2603"/>
                  <a:ext cx="352" cy="278"/>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7" name="Rectangle 33"/>
                <p:cNvSpPr>
                  <a:spLocks noChangeArrowheads="1"/>
                </p:cNvSpPr>
                <p:nvPr/>
              </p:nvSpPr>
              <p:spPr bwMode="auto">
                <a:xfrm>
                  <a:off x="3747" y="3216"/>
                  <a:ext cx="266" cy="2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6097" name="Rectangle 33"/>
                <p:cNvSpPr>
                  <a:spLocks noRot="1" noChangeAspect="1" noMove="1" noResize="1" noEditPoints="1" noAdjustHandles="1" noChangeArrowheads="1" noChangeShapeType="1" noTextEdit="1"/>
                </p:cNvSpPr>
                <p:nvPr/>
              </p:nvSpPr>
              <p:spPr bwMode="auto">
                <a:xfrm>
                  <a:off x="3747" y="3216"/>
                  <a:ext cx="266" cy="278"/>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62850" name="Text Box 34"/>
          <p:cNvSpPr txBox="1">
            <a:spLocks noChangeArrowheads="1"/>
          </p:cNvSpPr>
          <p:nvPr/>
        </p:nvSpPr>
        <p:spPr bwMode="auto">
          <a:xfrm>
            <a:off x="2105025" y="2546349"/>
            <a:ext cx="4800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 </a:t>
            </a:r>
            <a:r>
              <a:rPr lang="zh-CN" altLang="en-US" sz="2800" dirty="0">
                <a:solidFill>
                  <a:srgbClr val="0000FF"/>
                </a:solidFill>
                <a:ea typeface="微软雅黑" panose="020B0503020204020204" pitchFamily="34" charset="-122"/>
                <a:cs typeface="Times New Roman" panose="02020603050405020304" pitchFamily="18" charset="0"/>
              </a:rPr>
              <a:t>、特征（</a:t>
            </a:r>
            <a:r>
              <a:rPr lang="en-US" altLang="zh-CN" sz="2800" dirty="0">
                <a:solidFill>
                  <a:srgbClr val="0000FF"/>
                </a:solidFill>
                <a:ea typeface="微软雅黑" panose="020B0503020204020204" pitchFamily="34" charset="-122"/>
                <a:cs typeface="Times New Roman" panose="02020603050405020304" pitchFamily="18" charset="0"/>
              </a:rPr>
              <a:t>Characteristic</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1033" name="TextBox 21"/>
          <p:cNvSpPr txBox="1">
            <a:spLocks noChangeArrowheads="1"/>
          </p:cNvSpPr>
          <p:nvPr/>
        </p:nvSpPr>
        <p:spPr bwMode="auto">
          <a:xfrm>
            <a:off x="5041269" y="4469522"/>
            <a:ext cx="4500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闭合曲线包围的面积</a:t>
            </a:r>
          </a:p>
        </p:txBody>
      </p:sp>
      <mc:AlternateContent xmlns:mc="http://schemas.openxmlformats.org/markup-compatibility/2006" xmlns:a14="http://schemas.microsoft.com/office/drawing/2010/main">
        <mc:Choice Requires="a14">
          <p:sp>
            <p:nvSpPr>
              <p:cNvPr id="18" name="文本框 17"/>
              <p:cNvSpPr txBox="1"/>
              <p:nvPr/>
            </p:nvSpPr>
            <p:spPr>
              <a:xfrm>
                <a:off x="3016650" y="3458875"/>
                <a:ext cx="1418189"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𝐸</m:t>
                      </m:r>
                      <m:r>
                        <a:rPr lang="en-US" altLang="zh-CN" sz="2800" i="1">
                          <a:solidFill>
                            <a:srgbClr val="FF0000"/>
                          </a:solidFill>
                          <a:latin typeface="Cambria Math" panose="02040503050406030204" pitchFamily="18" charset="0"/>
                          <a:ea typeface="Cambria Math" panose="02040503050406030204" pitchFamily="18" charset="0"/>
                        </a:rPr>
                        <m:t>=0</m:t>
                      </m:r>
                    </m:oMath>
                  </m:oMathPara>
                </a14:m>
                <a:endParaRPr lang="zh-CN" altLang="en-US" sz="2800" i="1"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016650" y="3458875"/>
                <a:ext cx="1418189"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16650" y="4177328"/>
                <a:ext cx="2138919"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limLoc m:val="undOvr"/>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𝑑𝐴</m:t>
                          </m:r>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016650" y="4177328"/>
                <a:ext cx="2138919" cy="122251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79231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2840"/>
                                        </p:tgtEl>
                                        <p:attrNameLst>
                                          <p:attrName>style.visibility</p:attrName>
                                        </p:attrNameLst>
                                      </p:cBhvr>
                                      <p:to>
                                        <p:strVal val="visible"/>
                                      </p:to>
                                    </p:set>
                                    <p:animEffect transition="in" filter="wipe(left)">
                                      <p:cBhvr>
                                        <p:cTn id="7" dur="500"/>
                                        <p:tgtEl>
                                          <p:spTgt spid="1628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2836"/>
                                        </p:tgtEl>
                                        <p:attrNameLst>
                                          <p:attrName>style.visibility</p:attrName>
                                        </p:attrNameLst>
                                      </p:cBhvr>
                                      <p:to>
                                        <p:strVal val="visible"/>
                                      </p:to>
                                    </p:set>
                                    <p:animEffect transition="in" filter="wipe(left)">
                                      <p:cBhvr>
                                        <p:cTn id="12" dur="500"/>
                                        <p:tgtEl>
                                          <p:spTgt spid="1628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2850"/>
                                        </p:tgtEl>
                                        <p:attrNameLst>
                                          <p:attrName>style.visibility</p:attrName>
                                        </p:attrNameLst>
                                      </p:cBhvr>
                                      <p:to>
                                        <p:strVal val="visible"/>
                                      </p:to>
                                    </p:set>
                                    <p:animEffect transition="in" filter="wipe(left)">
                                      <p:cBhvr>
                                        <p:cTn id="22" dur="500"/>
                                        <p:tgtEl>
                                          <p:spTgt spid="16285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33"/>
                                        </p:tgtEl>
                                        <p:attrNameLst>
                                          <p:attrName>style.visibility</p:attrName>
                                        </p:attrNameLst>
                                      </p:cBhvr>
                                      <p:to>
                                        <p:strVal val="visible"/>
                                      </p:to>
                                    </p:set>
                                    <p:animEffect transition="in" filter="wipe(left)">
                                      <p:cBhvr>
                                        <p:cTn id="37" dur="500"/>
                                        <p:tgtEl>
                                          <p:spTgt spid="10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2839"/>
                                        </p:tgtEl>
                                        <p:attrNameLst>
                                          <p:attrName>style.visibility</p:attrName>
                                        </p:attrNameLst>
                                      </p:cBhvr>
                                      <p:to>
                                        <p:strVal val="visible"/>
                                      </p:to>
                                    </p:set>
                                    <p:animEffect transition="in" filter="wipe(left)">
                                      <p:cBhvr>
                                        <p:cTn id="42" dur="500"/>
                                        <p:tgtEl>
                                          <p:spTgt spid="1628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6" grpId="0"/>
      <p:bldP spid="162839" grpId="0"/>
      <p:bldP spid="162840" grpId="0"/>
      <p:bldP spid="162850" grpId="0"/>
      <p:bldP spid="1033" grpId="0"/>
      <p:bldP spid="18" grpId="0"/>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4" name="Text Box 4"/>
          <p:cNvSpPr txBox="1">
            <a:spLocks noChangeArrowheads="1"/>
          </p:cNvSpPr>
          <p:nvPr/>
        </p:nvSpPr>
        <p:spPr bwMode="auto">
          <a:xfrm>
            <a:off x="2080280" y="343741"/>
            <a:ext cx="33265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、正循环、逆循环 </a:t>
            </a:r>
          </a:p>
        </p:txBody>
      </p:sp>
      <p:sp>
        <p:nvSpPr>
          <p:cNvPr id="163845" name="Rectangle 5"/>
          <p:cNvSpPr>
            <a:spLocks noChangeArrowheads="1"/>
          </p:cNvSpPr>
          <p:nvPr/>
        </p:nvSpPr>
        <p:spPr bwMode="auto">
          <a:xfrm>
            <a:off x="2080279" y="1079968"/>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正循环</a:t>
            </a:r>
            <a:r>
              <a:rPr lang="zh-CN" altLang="en-US"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热机</a:t>
            </a:r>
            <a:r>
              <a:rPr lang="zh-CN" altLang="en-US" sz="2800" dirty="0">
                <a:solidFill>
                  <a:srgbClr val="0000FF"/>
                </a:solidFill>
                <a:ea typeface="微软雅黑" panose="020B0503020204020204" pitchFamily="34" charset="-122"/>
                <a:cs typeface="Times New Roman" panose="02020603050405020304" pitchFamily="18" charset="0"/>
              </a:rPr>
              <a:t>循环）：沿顺时针。</a:t>
            </a:r>
          </a:p>
        </p:txBody>
      </p:sp>
      <p:sp>
        <p:nvSpPr>
          <p:cNvPr id="163846" name="Rectangle 6"/>
          <p:cNvSpPr>
            <a:spLocks noChangeArrowheads="1"/>
          </p:cNvSpPr>
          <p:nvPr/>
        </p:nvSpPr>
        <p:spPr bwMode="auto">
          <a:xfrm>
            <a:off x="2080280" y="3866030"/>
            <a:ext cx="5570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逆循环</a:t>
            </a:r>
            <a:r>
              <a:rPr lang="zh-CN" altLang="en-US"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致冷</a:t>
            </a:r>
            <a:r>
              <a:rPr lang="zh-CN" altLang="en-US" sz="2800" dirty="0">
                <a:solidFill>
                  <a:srgbClr val="0000FF"/>
                </a:solidFill>
                <a:ea typeface="微软雅黑" panose="020B0503020204020204" pitchFamily="34" charset="-122"/>
                <a:cs typeface="Times New Roman" panose="02020603050405020304" pitchFamily="18" charset="0"/>
              </a:rPr>
              <a:t>循环）：沿逆时针。</a:t>
            </a:r>
          </a:p>
        </p:txBody>
      </p:sp>
      <p:sp>
        <p:nvSpPr>
          <p:cNvPr id="163847" name="Rectangle 7"/>
          <p:cNvSpPr>
            <a:spLocks noChangeArrowheads="1"/>
          </p:cNvSpPr>
          <p:nvPr/>
        </p:nvSpPr>
        <p:spPr bwMode="auto">
          <a:xfrm>
            <a:off x="2507316" y="2508718"/>
            <a:ext cx="428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（系统对外净做正功）</a:t>
            </a:r>
          </a:p>
        </p:txBody>
      </p:sp>
      <p:grpSp>
        <p:nvGrpSpPr>
          <p:cNvPr id="2" name="Group 8"/>
          <p:cNvGrpSpPr>
            <a:grpSpLocks/>
          </p:cNvGrpSpPr>
          <p:nvPr/>
        </p:nvGrpSpPr>
        <p:grpSpPr bwMode="auto">
          <a:xfrm>
            <a:off x="8109697" y="-98752"/>
            <a:ext cx="3578225" cy="3643313"/>
            <a:chOff x="3243" y="0"/>
            <a:chExt cx="2254" cy="2295"/>
          </a:xfrm>
        </p:grpSpPr>
        <p:sp>
          <p:nvSpPr>
            <p:cNvPr id="48160" name="Arc 9"/>
            <p:cNvSpPr>
              <a:spLocks/>
            </p:cNvSpPr>
            <p:nvPr/>
          </p:nvSpPr>
          <p:spPr bwMode="auto">
            <a:xfrm rot="-806165" flipH="1" flipV="1">
              <a:off x="3780" y="479"/>
              <a:ext cx="1287" cy="1742"/>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1" name="Arc 10"/>
            <p:cNvSpPr>
              <a:spLocks/>
            </p:cNvSpPr>
            <p:nvPr/>
          </p:nvSpPr>
          <p:spPr bwMode="auto">
            <a:xfrm rot="-824006">
              <a:off x="3845" y="0"/>
              <a:ext cx="1439" cy="1702"/>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2" name="Freeform 11"/>
            <p:cNvSpPr>
              <a:spLocks/>
            </p:cNvSpPr>
            <p:nvPr/>
          </p:nvSpPr>
          <p:spPr bwMode="auto">
            <a:xfrm rot="10161194">
              <a:off x="4241" y="543"/>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3" name="Line 12"/>
            <p:cNvSpPr>
              <a:spLocks noChangeShapeType="1"/>
            </p:cNvSpPr>
            <p:nvPr/>
          </p:nvSpPr>
          <p:spPr bwMode="auto">
            <a:xfrm rot="180000">
              <a:off x="4559" y="869"/>
              <a:ext cx="181" cy="136"/>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64" name="Line 13"/>
            <p:cNvSpPr>
              <a:spLocks noChangeShapeType="1"/>
            </p:cNvSpPr>
            <p:nvPr/>
          </p:nvSpPr>
          <p:spPr bwMode="auto">
            <a:xfrm rot="-10620000">
              <a:off x="4137" y="1139"/>
              <a:ext cx="181" cy="136"/>
            </a:xfrm>
            <a:prstGeom prst="line">
              <a:avLst/>
            </a:prstGeom>
            <a:noFill/>
            <a:ln w="508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65" name="Text Box 14"/>
                <p:cNvSpPr txBox="1">
                  <a:spLocks noChangeArrowheads="1"/>
                </p:cNvSpPr>
                <p:nvPr/>
              </p:nvSpPr>
              <p:spPr bwMode="auto">
                <a:xfrm>
                  <a:off x="3596" y="406"/>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5" name="Text Box 14"/>
                <p:cNvSpPr txBox="1">
                  <a:spLocks noRot="1" noChangeAspect="1" noMove="1" noResize="1" noEditPoints="1" noAdjustHandles="1" noChangeArrowheads="1" noChangeShapeType="1" noTextEdit="1"/>
                </p:cNvSpPr>
                <p:nvPr/>
              </p:nvSpPr>
              <p:spPr bwMode="auto">
                <a:xfrm>
                  <a:off x="3596" y="406"/>
                  <a:ext cx="266" cy="33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66" name="Text Box 15"/>
                <p:cNvSpPr txBox="1">
                  <a:spLocks noChangeArrowheads="1"/>
                </p:cNvSpPr>
                <p:nvPr/>
              </p:nvSpPr>
              <p:spPr bwMode="auto">
                <a:xfrm>
                  <a:off x="5110" y="1479"/>
                  <a:ext cx="35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6" name="Text Box 15"/>
                <p:cNvSpPr txBox="1">
                  <a:spLocks noRot="1" noChangeAspect="1" noMove="1" noResize="1" noEditPoints="1" noAdjustHandles="1" noChangeArrowheads="1" noChangeShapeType="1" noTextEdit="1"/>
                </p:cNvSpPr>
                <p:nvPr/>
              </p:nvSpPr>
              <p:spPr bwMode="auto">
                <a:xfrm>
                  <a:off x="5110" y="1479"/>
                  <a:ext cx="352"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67" name="Freeform 16"/>
            <p:cNvSpPr>
              <a:spLocks/>
            </p:cNvSpPr>
            <p:nvPr/>
          </p:nvSpPr>
          <p:spPr bwMode="auto">
            <a:xfrm rot="-10438251">
              <a:off x="4332" y="1167"/>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68" name="Text Box 17"/>
                <p:cNvSpPr txBox="1">
                  <a:spLocks noChangeArrowheads="1"/>
                </p:cNvSpPr>
                <p:nvPr/>
              </p:nvSpPr>
              <p:spPr bwMode="auto">
                <a:xfrm>
                  <a:off x="4287" y="257"/>
                  <a:ext cx="4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8" name="Text Box 17"/>
                <p:cNvSpPr txBox="1">
                  <a:spLocks noRot="1" noChangeAspect="1" noMove="1" noResize="1" noEditPoints="1" noAdjustHandles="1" noChangeArrowheads="1" noChangeShapeType="1" noTextEdit="1"/>
                </p:cNvSpPr>
                <p:nvPr/>
              </p:nvSpPr>
              <p:spPr bwMode="auto">
                <a:xfrm>
                  <a:off x="4287" y="257"/>
                  <a:ext cx="418"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69" name="Rectangle 18"/>
                <p:cNvSpPr>
                  <a:spLocks noChangeArrowheads="1"/>
                </p:cNvSpPr>
                <p:nvPr/>
              </p:nvSpPr>
              <p:spPr bwMode="auto">
                <a:xfrm>
                  <a:off x="4048" y="1421"/>
                  <a:ext cx="404"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69" name="Rectangle 18"/>
                <p:cNvSpPr>
                  <a:spLocks noRot="1" noChangeAspect="1" noMove="1" noResize="1" noEditPoints="1" noAdjustHandles="1" noChangeArrowheads="1" noChangeShapeType="1" noTextEdit="1"/>
                </p:cNvSpPr>
                <p:nvPr/>
              </p:nvSpPr>
              <p:spPr bwMode="auto">
                <a:xfrm>
                  <a:off x="4048" y="1421"/>
                  <a:ext cx="404"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0" name="Text Box 19"/>
                <p:cNvSpPr txBox="1">
                  <a:spLocks noChangeArrowheads="1"/>
                </p:cNvSpPr>
                <p:nvPr/>
              </p:nvSpPr>
              <p:spPr bwMode="auto">
                <a:xfrm>
                  <a:off x="4619" y="620"/>
                  <a:ext cx="30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0" name="Text Box 19"/>
                <p:cNvSpPr txBox="1">
                  <a:spLocks noRot="1" noChangeAspect="1" noMove="1" noResize="1" noEditPoints="1" noAdjustHandles="1" noChangeArrowheads="1" noChangeShapeType="1" noTextEdit="1"/>
                </p:cNvSpPr>
                <p:nvPr/>
              </p:nvSpPr>
              <p:spPr bwMode="auto">
                <a:xfrm>
                  <a:off x="4619" y="620"/>
                  <a:ext cx="305"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1" name="Rectangle 20"/>
                <p:cNvSpPr>
                  <a:spLocks noChangeArrowheads="1"/>
                </p:cNvSpPr>
                <p:nvPr/>
              </p:nvSpPr>
              <p:spPr bwMode="auto">
                <a:xfrm>
                  <a:off x="4014" y="1149"/>
                  <a:ext cx="3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1" name="Rectangle 20"/>
                <p:cNvSpPr>
                  <a:spLocks noRot="1" noChangeAspect="1" noMove="1" noResize="1" noEditPoints="1" noAdjustHandles="1" noChangeArrowheads="1" noChangeShapeType="1" noTextEdit="1"/>
                </p:cNvSpPr>
                <p:nvPr/>
              </p:nvSpPr>
              <p:spPr bwMode="auto">
                <a:xfrm>
                  <a:off x="4014" y="1149"/>
                  <a:ext cx="300"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72" name="Line 21"/>
            <p:cNvSpPr>
              <a:spLocks noChangeShapeType="1"/>
            </p:cNvSpPr>
            <p:nvPr/>
          </p:nvSpPr>
          <p:spPr bwMode="auto">
            <a:xfrm>
              <a:off x="3516" y="1989"/>
              <a:ext cx="1904" cy="5"/>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73" name="Line 22"/>
            <p:cNvSpPr>
              <a:spLocks noChangeShapeType="1"/>
            </p:cNvSpPr>
            <p:nvPr/>
          </p:nvSpPr>
          <p:spPr bwMode="auto">
            <a:xfrm flipH="1" flipV="1">
              <a:off x="3515" y="361"/>
              <a:ext cx="12" cy="163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74" name="Text Box 23"/>
                <p:cNvSpPr txBox="1">
                  <a:spLocks noChangeArrowheads="1"/>
                </p:cNvSpPr>
                <p:nvPr/>
              </p:nvSpPr>
              <p:spPr bwMode="auto">
                <a:xfrm>
                  <a:off x="5176" y="1965"/>
                  <a:ext cx="3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4" name="Text Box 23"/>
                <p:cNvSpPr txBox="1">
                  <a:spLocks noRot="1" noChangeAspect="1" noMove="1" noResize="1" noEditPoints="1" noAdjustHandles="1" noChangeArrowheads="1" noChangeShapeType="1" noTextEdit="1"/>
                </p:cNvSpPr>
                <p:nvPr/>
              </p:nvSpPr>
              <p:spPr bwMode="auto">
                <a:xfrm>
                  <a:off x="5176" y="1965"/>
                  <a:ext cx="321"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5" name="Text Box 24"/>
                <p:cNvSpPr txBox="1">
                  <a:spLocks noChangeArrowheads="1"/>
                </p:cNvSpPr>
                <p:nvPr/>
              </p:nvSpPr>
              <p:spPr bwMode="auto">
                <a:xfrm>
                  <a:off x="3243" y="280"/>
                  <a:ext cx="31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5" name="Text Box 24"/>
                <p:cNvSpPr txBox="1">
                  <a:spLocks noRot="1" noChangeAspect="1" noMove="1" noResize="1" noEditPoints="1" noAdjustHandles="1" noChangeArrowheads="1" noChangeShapeType="1" noTextEdit="1"/>
                </p:cNvSpPr>
                <p:nvPr/>
              </p:nvSpPr>
              <p:spPr bwMode="auto">
                <a:xfrm>
                  <a:off x="3243" y="280"/>
                  <a:ext cx="319" cy="33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76" name="Text Box 25"/>
                <p:cNvSpPr txBox="1">
                  <a:spLocks noChangeArrowheads="1"/>
                </p:cNvSpPr>
                <p:nvPr/>
              </p:nvSpPr>
              <p:spPr bwMode="auto">
                <a:xfrm>
                  <a:off x="3290" y="1920"/>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76" name="Text Box 25"/>
                <p:cNvSpPr txBox="1">
                  <a:spLocks noRot="1" noChangeAspect="1" noMove="1" noResize="1" noEditPoints="1" noAdjustHandles="1" noChangeArrowheads="1" noChangeShapeType="1" noTextEdit="1"/>
                </p:cNvSpPr>
                <p:nvPr/>
              </p:nvSpPr>
              <p:spPr bwMode="auto">
                <a:xfrm>
                  <a:off x="3290" y="1920"/>
                  <a:ext cx="331" cy="33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63867" name="Rectangle 27"/>
          <p:cNvSpPr>
            <a:spLocks noChangeArrowheads="1"/>
          </p:cNvSpPr>
          <p:nvPr/>
        </p:nvSpPr>
        <p:spPr bwMode="auto">
          <a:xfrm>
            <a:off x="2721494" y="5181082"/>
            <a:ext cx="4000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（系统对外净做负功）</a:t>
            </a:r>
          </a:p>
        </p:txBody>
      </p:sp>
      <p:grpSp>
        <p:nvGrpSpPr>
          <p:cNvPr id="3" name="Group 28"/>
          <p:cNvGrpSpPr>
            <a:grpSpLocks/>
          </p:cNvGrpSpPr>
          <p:nvPr/>
        </p:nvGrpSpPr>
        <p:grpSpPr bwMode="auto">
          <a:xfrm>
            <a:off x="8109697" y="3114348"/>
            <a:ext cx="3578225" cy="3643313"/>
            <a:chOff x="3216" y="2067"/>
            <a:chExt cx="2254" cy="2295"/>
          </a:xfrm>
        </p:grpSpPr>
        <mc:AlternateContent xmlns:mc="http://schemas.openxmlformats.org/markup-compatibility/2006" xmlns:a14="http://schemas.microsoft.com/office/drawing/2010/main">
          <mc:Choice Requires="a14">
            <p:sp>
              <p:nvSpPr>
                <p:cNvPr id="48141" name="Text Box 29"/>
                <p:cNvSpPr txBox="1">
                  <a:spLocks noChangeArrowheads="1"/>
                </p:cNvSpPr>
                <p:nvPr/>
              </p:nvSpPr>
              <p:spPr bwMode="auto">
                <a:xfrm>
                  <a:off x="3560" y="2494"/>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41" name="Text Box 29"/>
                <p:cNvSpPr txBox="1">
                  <a:spLocks noRot="1" noChangeAspect="1" noMove="1" noResize="1" noEditPoints="1" noAdjustHandles="1" noChangeArrowheads="1" noChangeShapeType="1" noTextEdit="1"/>
                </p:cNvSpPr>
                <p:nvPr/>
              </p:nvSpPr>
              <p:spPr bwMode="auto">
                <a:xfrm>
                  <a:off x="3560" y="2494"/>
                  <a:ext cx="266"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8142" name="Group 30"/>
            <p:cNvGrpSpPr>
              <a:grpSpLocks/>
            </p:cNvGrpSpPr>
            <p:nvPr/>
          </p:nvGrpSpPr>
          <p:grpSpPr bwMode="auto">
            <a:xfrm>
              <a:off x="3216" y="2067"/>
              <a:ext cx="2254" cy="2295"/>
              <a:chOff x="3288" y="2088"/>
              <a:chExt cx="2254" cy="2295"/>
            </a:xfrm>
          </p:grpSpPr>
          <p:sp>
            <p:nvSpPr>
              <p:cNvPr id="48143" name="Arc 31"/>
              <p:cNvSpPr>
                <a:spLocks/>
              </p:cNvSpPr>
              <p:nvPr/>
            </p:nvSpPr>
            <p:spPr bwMode="auto">
              <a:xfrm rot="-806165" flipH="1" flipV="1">
                <a:off x="3825" y="2567"/>
                <a:ext cx="1287" cy="1742"/>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4" name="Arc 32"/>
              <p:cNvSpPr>
                <a:spLocks/>
              </p:cNvSpPr>
              <p:nvPr/>
            </p:nvSpPr>
            <p:spPr bwMode="auto">
              <a:xfrm rot="-824006">
                <a:off x="3890" y="2088"/>
                <a:ext cx="1439" cy="1702"/>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5" name="Freeform 33"/>
              <p:cNvSpPr>
                <a:spLocks/>
              </p:cNvSpPr>
              <p:nvPr/>
            </p:nvSpPr>
            <p:spPr bwMode="auto">
              <a:xfrm rot="10161194">
                <a:off x="4286" y="2631"/>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6" name="Line 34"/>
              <p:cNvSpPr>
                <a:spLocks noChangeShapeType="1"/>
              </p:cNvSpPr>
              <p:nvPr/>
            </p:nvSpPr>
            <p:spPr bwMode="auto">
              <a:xfrm rot="180000">
                <a:off x="4604" y="2957"/>
                <a:ext cx="181" cy="136"/>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47" name="Line 35"/>
              <p:cNvSpPr>
                <a:spLocks noChangeShapeType="1"/>
              </p:cNvSpPr>
              <p:nvPr/>
            </p:nvSpPr>
            <p:spPr bwMode="auto">
              <a:xfrm rot="-10620000">
                <a:off x="4182" y="3227"/>
                <a:ext cx="181" cy="136"/>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48" name="Text Box 36"/>
                  <p:cNvSpPr txBox="1">
                    <a:spLocks noChangeArrowheads="1"/>
                  </p:cNvSpPr>
                  <p:nvPr/>
                </p:nvSpPr>
                <p:spPr bwMode="auto">
                  <a:xfrm>
                    <a:off x="5155" y="3567"/>
                    <a:ext cx="35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48" name="Text Box 36"/>
                  <p:cNvSpPr txBox="1">
                    <a:spLocks noRot="1" noChangeAspect="1" noMove="1" noResize="1" noEditPoints="1" noAdjustHandles="1" noChangeArrowheads="1" noChangeShapeType="1" noTextEdit="1"/>
                  </p:cNvSpPr>
                  <p:nvPr/>
                </p:nvSpPr>
                <p:spPr bwMode="auto">
                  <a:xfrm>
                    <a:off x="5155" y="3567"/>
                    <a:ext cx="352" cy="33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49" name="Freeform 37"/>
              <p:cNvSpPr>
                <a:spLocks/>
              </p:cNvSpPr>
              <p:nvPr/>
            </p:nvSpPr>
            <p:spPr bwMode="auto">
              <a:xfrm rot="-10438251">
                <a:off x="4377" y="3255"/>
                <a:ext cx="192" cy="384"/>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50" name="Text Box 38"/>
                  <p:cNvSpPr txBox="1">
                    <a:spLocks noChangeArrowheads="1"/>
                  </p:cNvSpPr>
                  <p:nvPr/>
                </p:nvSpPr>
                <p:spPr bwMode="auto">
                  <a:xfrm>
                    <a:off x="4332" y="2254"/>
                    <a:ext cx="4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0" name="Text Box 38"/>
                  <p:cNvSpPr txBox="1">
                    <a:spLocks noRot="1" noChangeAspect="1" noMove="1" noResize="1" noEditPoints="1" noAdjustHandles="1" noChangeArrowheads="1" noChangeShapeType="1" noTextEdit="1"/>
                  </p:cNvSpPr>
                  <p:nvPr/>
                </p:nvSpPr>
                <p:spPr bwMode="auto">
                  <a:xfrm>
                    <a:off x="4332" y="2254"/>
                    <a:ext cx="418"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1" name="Rectangle 39"/>
                  <p:cNvSpPr>
                    <a:spLocks noChangeArrowheads="1"/>
                  </p:cNvSpPr>
                  <p:nvPr/>
                </p:nvSpPr>
                <p:spPr bwMode="auto">
                  <a:xfrm>
                    <a:off x="4093" y="3509"/>
                    <a:ext cx="404"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1" name="Rectangle 39"/>
                  <p:cNvSpPr>
                    <a:spLocks noRot="1" noChangeAspect="1" noMove="1" noResize="1" noEditPoints="1" noAdjustHandles="1" noChangeArrowheads="1" noChangeShapeType="1" noTextEdit="1"/>
                  </p:cNvSpPr>
                  <p:nvPr/>
                </p:nvSpPr>
                <p:spPr bwMode="auto">
                  <a:xfrm>
                    <a:off x="4093" y="3509"/>
                    <a:ext cx="404" cy="323"/>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2" name="Text Box 40"/>
                  <p:cNvSpPr txBox="1">
                    <a:spLocks noChangeArrowheads="1"/>
                  </p:cNvSpPr>
                  <p:nvPr/>
                </p:nvSpPr>
                <p:spPr bwMode="auto">
                  <a:xfrm>
                    <a:off x="4664" y="2708"/>
                    <a:ext cx="30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2" name="Text Box 40"/>
                  <p:cNvSpPr txBox="1">
                    <a:spLocks noRot="1" noChangeAspect="1" noMove="1" noResize="1" noEditPoints="1" noAdjustHandles="1" noChangeArrowheads="1" noChangeShapeType="1" noTextEdit="1"/>
                  </p:cNvSpPr>
                  <p:nvPr/>
                </p:nvSpPr>
                <p:spPr bwMode="auto">
                  <a:xfrm>
                    <a:off x="4664" y="2708"/>
                    <a:ext cx="305" cy="330"/>
                  </a:xfrm>
                  <a:prstGeom prst="rect">
                    <a:avLst/>
                  </a:prstGeom>
                  <a:blipFill>
                    <a:blip r:embed="rId1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3" name="Rectangle 41"/>
                  <p:cNvSpPr>
                    <a:spLocks noChangeArrowheads="1"/>
                  </p:cNvSpPr>
                  <p:nvPr/>
                </p:nvSpPr>
                <p:spPr bwMode="auto">
                  <a:xfrm>
                    <a:off x="4059" y="3237"/>
                    <a:ext cx="3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3" name="Rectangle 41"/>
                  <p:cNvSpPr>
                    <a:spLocks noRot="1" noChangeAspect="1" noMove="1" noResize="1" noEditPoints="1" noAdjustHandles="1" noChangeArrowheads="1" noChangeShapeType="1" noTextEdit="1"/>
                  </p:cNvSpPr>
                  <p:nvPr/>
                </p:nvSpPr>
                <p:spPr bwMode="auto">
                  <a:xfrm>
                    <a:off x="4059" y="3237"/>
                    <a:ext cx="300" cy="330"/>
                  </a:xfrm>
                  <a:prstGeom prst="rect">
                    <a:avLst/>
                  </a:prstGeom>
                  <a:blipFill>
                    <a:blip r:embed="rId1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54" name="Line 42"/>
              <p:cNvSpPr>
                <a:spLocks noChangeShapeType="1"/>
              </p:cNvSpPr>
              <p:nvPr/>
            </p:nvSpPr>
            <p:spPr bwMode="auto">
              <a:xfrm>
                <a:off x="3561" y="4077"/>
                <a:ext cx="1904" cy="5"/>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155" name="Line 43"/>
              <p:cNvSpPr>
                <a:spLocks noChangeShapeType="1"/>
              </p:cNvSpPr>
              <p:nvPr/>
            </p:nvSpPr>
            <p:spPr bwMode="auto">
              <a:xfrm flipH="1" flipV="1">
                <a:off x="3560" y="2449"/>
                <a:ext cx="12" cy="163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156" name="Text Box 44"/>
                  <p:cNvSpPr txBox="1">
                    <a:spLocks noChangeArrowheads="1"/>
                  </p:cNvSpPr>
                  <p:nvPr/>
                </p:nvSpPr>
                <p:spPr bwMode="auto">
                  <a:xfrm>
                    <a:off x="5221" y="4053"/>
                    <a:ext cx="3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6" name="Text Box 44"/>
                  <p:cNvSpPr txBox="1">
                    <a:spLocks noRot="1" noChangeAspect="1" noMove="1" noResize="1" noEditPoints="1" noAdjustHandles="1" noChangeArrowheads="1" noChangeShapeType="1" noTextEdit="1"/>
                  </p:cNvSpPr>
                  <p:nvPr/>
                </p:nvSpPr>
                <p:spPr bwMode="auto">
                  <a:xfrm>
                    <a:off x="5221" y="4053"/>
                    <a:ext cx="321" cy="330"/>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7" name="Text Box 45"/>
                  <p:cNvSpPr txBox="1">
                    <a:spLocks noChangeArrowheads="1"/>
                  </p:cNvSpPr>
                  <p:nvPr/>
                </p:nvSpPr>
                <p:spPr bwMode="auto">
                  <a:xfrm>
                    <a:off x="3288" y="2368"/>
                    <a:ext cx="31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7" name="Text Box 45"/>
                  <p:cNvSpPr txBox="1">
                    <a:spLocks noRot="1" noChangeAspect="1" noMove="1" noResize="1" noEditPoints="1" noAdjustHandles="1" noChangeArrowheads="1" noChangeShapeType="1" noTextEdit="1"/>
                  </p:cNvSpPr>
                  <p:nvPr/>
                </p:nvSpPr>
                <p:spPr bwMode="auto">
                  <a:xfrm>
                    <a:off x="3288" y="2368"/>
                    <a:ext cx="319" cy="330"/>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158" name="Text Box 46"/>
                  <p:cNvSpPr txBox="1">
                    <a:spLocks noChangeArrowheads="1"/>
                  </p:cNvSpPr>
                  <p:nvPr/>
                </p:nvSpPr>
                <p:spPr bwMode="auto">
                  <a:xfrm>
                    <a:off x="3335" y="4008"/>
                    <a:ext cx="33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8158" name="Text Box 46"/>
                  <p:cNvSpPr txBox="1">
                    <a:spLocks noRot="1" noChangeAspect="1" noMove="1" noResize="1" noEditPoints="1" noAdjustHandles="1" noChangeArrowheads="1" noChangeShapeType="1" noTextEdit="1"/>
                  </p:cNvSpPr>
                  <p:nvPr/>
                </p:nvSpPr>
                <p:spPr bwMode="auto">
                  <a:xfrm>
                    <a:off x="3335" y="4008"/>
                    <a:ext cx="331" cy="330"/>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8159" name="Rectangle 47"/>
              <p:cNvSpPr>
                <a:spLocks noChangeArrowheads="1"/>
              </p:cNvSpPr>
              <p:nvPr/>
            </p:nvSpPr>
            <p:spPr bwMode="auto">
              <a:xfrm>
                <a:off x="3699" y="2622"/>
                <a:ext cx="11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grpSp>
      </p:grpSp>
      <mc:AlternateContent xmlns:mc="http://schemas.openxmlformats.org/markup-compatibility/2006" xmlns:a14="http://schemas.microsoft.com/office/drawing/2010/main">
        <mc:Choice Requires="a14">
          <p:sp>
            <p:nvSpPr>
              <p:cNvPr id="49" name="矩形 48"/>
              <p:cNvSpPr/>
              <p:nvPr/>
            </p:nvSpPr>
            <p:spPr>
              <a:xfrm>
                <a:off x="2079577" y="1800261"/>
                <a:ext cx="30858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079577" y="1800261"/>
                <a:ext cx="308584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721494" y="3112222"/>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2721494" y="3112222"/>
                <a:ext cx="2424253"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721494" y="4525144"/>
                <a:ext cx="31519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721494" y="4525144"/>
                <a:ext cx="3151952"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3801158" y="5837675"/>
                <a:ext cx="26514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𝐴</m:t>
                          </m:r>
                        </m:e>
                      </m:d>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3801158" y="5837675"/>
                <a:ext cx="2651495"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24287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3844"/>
                                        </p:tgtEl>
                                        <p:attrNameLst>
                                          <p:attrName>style.visibility</p:attrName>
                                        </p:attrNameLst>
                                      </p:cBhvr>
                                      <p:to>
                                        <p:strVal val="visible"/>
                                      </p:to>
                                    </p:set>
                                    <p:animEffect transition="in" filter="wipe(left)">
                                      <p:cBhvr>
                                        <p:cTn id="7" dur="500"/>
                                        <p:tgtEl>
                                          <p:spTgt spid="1638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3845"/>
                                        </p:tgtEl>
                                        <p:attrNameLst>
                                          <p:attrName>style.visibility</p:attrName>
                                        </p:attrNameLst>
                                      </p:cBhvr>
                                      <p:to>
                                        <p:strVal val="visible"/>
                                      </p:to>
                                    </p:set>
                                    <p:animEffect transition="in" filter="wipe(left)">
                                      <p:cBhvr>
                                        <p:cTn id="12" dur="500"/>
                                        <p:tgtEl>
                                          <p:spTgt spid="1638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left)">
                                      <p:cBhvr>
                                        <p:cTn id="22" dur="500"/>
                                        <p:tgtEl>
                                          <p:spTgt spid="4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3847"/>
                                        </p:tgtEl>
                                        <p:attrNameLst>
                                          <p:attrName>style.visibility</p:attrName>
                                        </p:attrNameLst>
                                      </p:cBhvr>
                                      <p:to>
                                        <p:strVal val="visible"/>
                                      </p:to>
                                    </p:set>
                                    <p:animEffect transition="in" filter="wipe(left)">
                                      <p:cBhvr>
                                        <p:cTn id="27" dur="500"/>
                                        <p:tgtEl>
                                          <p:spTgt spid="16384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3846"/>
                                        </p:tgtEl>
                                        <p:attrNameLst>
                                          <p:attrName>style.visibility</p:attrName>
                                        </p:attrNameLst>
                                      </p:cBhvr>
                                      <p:to>
                                        <p:strVal val="visible"/>
                                      </p:to>
                                    </p:set>
                                    <p:animEffect transition="in" filter="wipe(left)">
                                      <p:cBhvr>
                                        <p:cTn id="37" dur="500"/>
                                        <p:tgtEl>
                                          <p:spTgt spid="1638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wipe(left)">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3867"/>
                                        </p:tgtEl>
                                        <p:attrNameLst>
                                          <p:attrName>style.visibility</p:attrName>
                                        </p:attrNameLst>
                                      </p:cBhvr>
                                      <p:to>
                                        <p:strVal val="visible"/>
                                      </p:to>
                                    </p:set>
                                    <p:animEffect transition="in" filter="wipe(left)">
                                      <p:cBhvr>
                                        <p:cTn id="52" dur="500"/>
                                        <p:tgtEl>
                                          <p:spTgt spid="16386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4" grpId="0"/>
      <p:bldP spid="163845" grpId="0"/>
      <p:bldP spid="163846" grpId="0"/>
      <p:bldP spid="163847" grpId="0"/>
      <p:bldP spid="163867" grpId="0"/>
      <p:bldP spid="49" grpId="0"/>
      <p:bldP spid="50" grpId="0"/>
      <p:bldP spid="51" grpId="0"/>
      <p:bldP spid="5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3" descr="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2198548"/>
            <a:ext cx="4464050" cy="315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75" name="Group 4"/>
          <p:cNvGrpSpPr>
            <a:grpSpLocks/>
          </p:cNvGrpSpPr>
          <p:nvPr/>
        </p:nvGrpSpPr>
        <p:grpSpPr bwMode="auto">
          <a:xfrm>
            <a:off x="7523630" y="2605742"/>
            <a:ext cx="4113214" cy="2324100"/>
            <a:chOff x="295" y="1094"/>
            <a:chExt cx="2591" cy="1464"/>
          </a:xfrm>
        </p:grpSpPr>
        <mc:AlternateContent xmlns:mc="http://schemas.openxmlformats.org/markup-compatibility/2006" xmlns:a14="http://schemas.microsoft.com/office/drawing/2010/main">
          <mc:Choice Requires="a14">
            <p:sp>
              <p:nvSpPr>
                <p:cNvPr id="54277" name="Text Box 5"/>
                <p:cNvSpPr txBox="1">
                  <a:spLocks noChangeArrowheads="1"/>
                </p:cNvSpPr>
                <p:nvPr/>
              </p:nvSpPr>
              <p:spPr bwMode="auto">
                <a:xfrm>
                  <a:off x="295" y="1094"/>
                  <a:ext cx="258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（冷藏室）：等温膨胀</a:t>
                  </a:r>
                </a:p>
              </p:txBody>
            </p:sp>
          </mc:Choice>
          <mc:Fallback xmlns="">
            <p:sp>
              <p:nvSpPr>
                <p:cNvPr id="54277" name="Text Box 5"/>
                <p:cNvSpPr txBox="1">
                  <a:spLocks noRot="1" noChangeAspect="1" noMove="1" noResize="1" noEditPoints="1" noAdjustHandles="1" noChangeArrowheads="1" noChangeShapeType="1" noTextEdit="1"/>
                </p:cNvSpPr>
                <p:nvPr/>
              </p:nvSpPr>
              <p:spPr bwMode="auto">
                <a:xfrm>
                  <a:off x="295" y="1094"/>
                  <a:ext cx="2582" cy="330"/>
                </a:xfrm>
                <a:prstGeom prst="rect">
                  <a:avLst/>
                </a:prstGeom>
                <a:blipFill>
                  <a:blip r:embed="rId4"/>
                  <a:stretch>
                    <a:fillRect t="-11628" r="-1634"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8" name="Text Box 6"/>
                <p:cNvSpPr txBox="1">
                  <a:spLocks noChangeArrowheads="1"/>
                </p:cNvSpPr>
                <p:nvPr/>
              </p:nvSpPr>
              <p:spPr bwMode="auto">
                <a:xfrm>
                  <a:off x="295" y="1502"/>
                  <a:ext cx="257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（节流阀）：绝热膨胀</a:t>
                  </a:r>
                </a:p>
              </p:txBody>
            </p:sp>
          </mc:Choice>
          <mc:Fallback xmlns="">
            <p:sp>
              <p:nvSpPr>
                <p:cNvPr id="54278" name="Text Box 6"/>
                <p:cNvSpPr txBox="1">
                  <a:spLocks noRot="1" noChangeAspect="1" noMove="1" noResize="1" noEditPoints="1" noAdjustHandles="1" noChangeArrowheads="1" noChangeShapeType="1" noTextEdit="1"/>
                </p:cNvSpPr>
                <p:nvPr/>
              </p:nvSpPr>
              <p:spPr bwMode="auto">
                <a:xfrm>
                  <a:off x="295" y="1502"/>
                  <a:ext cx="2573" cy="330"/>
                </a:xfrm>
                <a:prstGeom prst="rect">
                  <a:avLst/>
                </a:prstGeom>
                <a:blipFill>
                  <a:blip r:embed="rId5"/>
                  <a:stretch>
                    <a:fillRect t="-12791" r="-16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79" name="Text Box 7"/>
                <p:cNvSpPr txBox="1">
                  <a:spLocks noChangeArrowheads="1"/>
                </p:cNvSpPr>
                <p:nvPr/>
              </p:nvSpPr>
              <p:spPr bwMode="auto">
                <a:xfrm>
                  <a:off x="295" y="1850"/>
                  <a:ext cx="259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（散热器）：等温压缩</a:t>
                  </a:r>
                </a:p>
              </p:txBody>
            </p:sp>
          </mc:Choice>
          <mc:Fallback xmlns="">
            <p:sp>
              <p:nvSpPr>
                <p:cNvPr id="54279" name="Text Box 7"/>
                <p:cNvSpPr txBox="1">
                  <a:spLocks noRot="1" noChangeAspect="1" noMove="1" noResize="1" noEditPoints="1" noAdjustHandles="1" noChangeArrowheads="1" noChangeShapeType="1" noTextEdit="1"/>
                </p:cNvSpPr>
                <p:nvPr/>
              </p:nvSpPr>
              <p:spPr bwMode="auto">
                <a:xfrm>
                  <a:off x="295" y="1850"/>
                  <a:ext cx="2591" cy="330"/>
                </a:xfrm>
                <a:prstGeom prst="rect">
                  <a:avLst/>
                </a:prstGeom>
                <a:blipFill>
                  <a:blip r:embed="rId6"/>
                  <a:stretch>
                    <a:fillRect t="-11628" r="-163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80" name="Text Box 8"/>
                <p:cNvSpPr txBox="1">
                  <a:spLocks noChangeArrowheads="1"/>
                </p:cNvSpPr>
                <p:nvPr/>
              </p:nvSpPr>
              <p:spPr bwMode="auto">
                <a:xfrm>
                  <a:off x="295" y="2228"/>
                  <a:ext cx="257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cs typeface="Times New Roman" panose="02020603050405020304" pitchFamily="18" charset="0"/>
                    </a:rPr>
                    <a:t>（压缩机）：绝热压缩</a:t>
                  </a:r>
                </a:p>
              </p:txBody>
            </p:sp>
          </mc:Choice>
          <mc:Fallback xmlns="">
            <p:sp>
              <p:nvSpPr>
                <p:cNvPr id="54280" name="Text Box 8"/>
                <p:cNvSpPr txBox="1">
                  <a:spLocks noRot="1" noChangeAspect="1" noMove="1" noResize="1" noEditPoints="1" noAdjustHandles="1" noChangeArrowheads="1" noChangeShapeType="1" noTextEdit="1"/>
                </p:cNvSpPr>
                <p:nvPr/>
              </p:nvSpPr>
              <p:spPr bwMode="auto">
                <a:xfrm>
                  <a:off x="295" y="2228"/>
                  <a:ext cx="2578" cy="330"/>
                </a:xfrm>
                <a:prstGeom prst="rect">
                  <a:avLst/>
                </a:prstGeom>
                <a:blipFill>
                  <a:blip r:embed="rId7"/>
                  <a:stretch>
                    <a:fillRect t="-12791" r="-163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54276" name="Text Box 9"/>
          <p:cNvSpPr txBox="1">
            <a:spLocks noChangeArrowheads="1"/>
          </p:cNvSpPr>
          <p:nvPr/>
        </p:nvSpPr>
        <p:spPr bwMode="auto">
          <a:xfrm>
            <a:off x="2514600" y="1125538"/>
            <a:ext cx="45451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电冰箱是典型的致冷机</a:t>
            </a:r>
          </a:p>
        </p:txBody>
      </p:sp>
    </p:spTree>
    <p:extLst>
      <p:ext uri="{BB962C8B-B14F-4D97-AF65-F5344CB8AC3E}">
        <p14:creationId xmlns:p14="http://schemas.microsoft.com/office/powerpoint/2010/main" val="2357772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4786" cy="1296345"/>
            <a:chOff x="-21102" y="2847433"/>
            <a:chExt cx="12224785"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4916116" y="3174478"/>
              <a:ext cx="7287567"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功 热量 内能 热力学第一定律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8" name="Text Box 4"/>
          <p:cNvSpPr txBox="1">
            <a:spLocks noChangeArrowheads="1"/>
          </p:cNvSpPr>
          <p:nvPr/>
        </p:nvSpPr>
        <p:spPr bwMode="auto">
          <a:xfrm>
            <a:off x="1892955" y="1294457"/>
            <a:ext cx="6081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在一正循环中，系统从高温热源吸热</a:t>
            </a:r>
            <a:r>
              <a:rPr lang="en-US" altLang="zh-CN" sz="2800" dirty="0">
                <a:solidFill>
                  <a:srgbClr val="0000FF"/>
                </a:solidFill>
                <a:ea typeface="微软雅黑" panose="020B0503020204020204" pitchFamily="34" charset="-122"/>
                <a:cs typeface="Times New Roman" panose="02020603050405020304" pitchFamily="18" charset="0"/>
              </a:rPr>
              <a:t>                  </a:t>
            </a:r>
            <a:endParaRPr lang="en-US" altLang="zh-CN" sz="2800" u="sng" dirty="0">
              <a:solidFill>
                <a:srgbClr val="0000FF"/>
              </a:solidFill>
              <a:ea typeface="微软雅黑" panose="020B0503020204020204" pitchFamily="34" charset="-122"/>
              <a:cs typeface="Times New Roman" panose="02020603050405020304" pitchFamily="18" charset="0"/>
            </a:endParaRPr>
          </a:p>
        </p:txBody>
      </p:sp>
      <p:sp>
        <p:nvSpPr>
          <p:cNvPr id="164870" name="Text Box 6"/>
          <p:cNvSpPr txBox="1">
            <a:spLocks noChangeArrowheads="1"/>
          </p:cNvSpPr>
          <p:nvPr/>
        </p:nvSpPr>
        <p:spPr bwMode="auto">
          <a:xfrm>
            <a:off x="1892955" y="4264142"/>
            <a:ext cx="3039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热机的效率</a:t>
            </a:r>
            <a:r>
              <a:rPr lang="zh-CN" altLang="en-US" sz="2800" dirty="0">
                <a:solidFill>
                  <a:srgbClr val="0000FF"/>
                </a:solidFill>
                <a:ea typeface="微软雅黑" panose="020B0503020204020204" pitchFamily="34" charset="-122"/>
                <a:cs typeface="Times New Roman" panose="02020603050405020304" pitchFamily="18" charset="0"/>
              </a:rPr>
              <a:t>定义：</a:t>
            </a:r>
          </a:p>
        </p:txBody>
      </p:sp>
      <p:sp>
        <p:nvSpPr>
          <p:cNvPr id="164872" name="Text Box 8"/>
          <p:cNvSpPr txBox="1">
            <a:spLocks noChangeArrowheads="1"/>
          </p:cNvSpPr>
          <p:nvPr/>
        </p:nvSpPr>
        <p:spPr bwMode="auto">
          <a:xfrm>
            <a:off x="1892955" y="3576109"/>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对外作的净功为</a:t>
            </a:r>
          </a:p>
        </p:txBody>
      </p:sp>
      <p:sp>
        <p:nvSpPr>
          <p:cNvPr id="164874" name="Text Box 10"/>
          <p:cNvSpPr txBox="1">
            <a:spLocks noChangeArrowheads="1"/>
          </p:cNvSpPr>
          <p:nvPr/>
        </p:nvSpPr>
        <p:spPr bwMode="auto">
          <a:xfrm>
            <a:off x="1895739" y="2814505"/>
            <a:ext cx="2438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系统内能增量</a:t>
            </a:r>
          </a:p>
        </p:txBody>
      </p:sp>
      <p:sp>
        <p:nvSpPr>
          <p:cNvPr id="164876" name="Text Box 12"/>
          <p:cNvSpPr txBox="1">
            <a:spLocks noChangeArrowheads="1"/>
          </p:cNvSpPr>
          <p:nvPr/>
        </p:nvSpPr>
        <p:spPr bwMode="auto">
          <a:xfrm>
            <a:off x="1892955" y="2059882"/>
            <a:ext cx="2698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向低温热源放热</a:t>
            </a:r>
          </a:p>
        </p:txBody>
      </p:sp>
      <mc:AlternateContent xmlns:mc="http://schemas.openxmlformats.org/markup-compatibility/2006" xmlns:a14="http://schemas.microsoft.com/office/drawing/2010/main">
        <mc:Choice Requires="a14">
          <p:sp>
            <p:nvSpPr>
              <p:cNvPr id="57" name="矩形 56"/>
              <p:cNvSpPr/>
              <p:nvPr/>
            </p:nvSpPr>
            <p:spPr>
              <a:xfrm>
                <a:off x="7652953" y="1260744"/>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652953" y="1260744"/>
                <a:ext cx="67358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4428404" y="2045934"/>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4428404" y="2045934"/>
                <a:ext cx="68185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166244" y="2854377"/>
                <a:ext cx="12170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166244" y="2854377"/>
                <a:ext cx="121706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591705" y="3572316"/>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4591705" y="3572316"/>
                <a:ext cx="242425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618056" y="4922591"/>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𝐴</m:t>
                          </m:r>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i="1">
                              <a:solidFill>
                                <a:srgbClr val="FF0000"/>
                              </a:solidFill>
                              <a:latin typeface="Cambria Math" panose="02040503050406030204" pitchFamily="18" charset="0"/>
                              <a:ea typeface="Cambria Math" panose="02040503050406030204" pitchFamily="18" charset="0"/>
                            </a:rPr>
                            <m:t>−</m:t>
                          </m:r>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2618056" y="4922591"/>
                <a:ext cx="3247940" cy="99585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5672330" y="4931357"/>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5672330" y="4931357"/>
                <a:ext cx="1902572" cy="99585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329631" y="324717"/>
            <a:ext cx="3529012" cy="2798762"/>
            <a:chOff x="5108669" y="3865122"/>
            <a:chExt cx="3529012" cy="2798762"/>
          </a:xfrm>
        </p:grpSpPr>
        <p:grpSp>
          <p:nvGrpSpPr>
            <p:cNvPr id="56348" name="Group 27"/>
            <p:cNvGrpSpPr>
              <a:grpSpLocks/>
            </p:cNvGrpSpPr>
            <p:nvPr/>
          </p:nvGrpSpPr>
          <p:grpSpPr bwMode="auto">
            <a:xfrm>
              <a:off x="5108669" y="3865122"/>
              <a:ext cx="3529012" cy="2798762"/>
              <a:chOff x="883" y="799"/>
              <a:chExt cx="2223" cy="1763"/>
            </a:xfrm>
          </p:grpSpPr>
          <p:sp>
            <p:nvSpPr>
              <p:cNvPr id="56351" name="Freeform 28"/>
              <p:cNvSpPr>
                <a:spLocks/>
              </p:cNvSpPr>
              <p:nvPr/>
            </p:nvSpPr>
            <p:spPr bwMode="auto">
              <a:xfrm>
                <a:off x="1551" y="1339"/>
                <a:ext cx="821" cy="1079"/>
              </a:xfrm>
              <a:custGeom>
                <a:avLst/>
                <a:gdLst>
                  <a:gd name="T0" fmla="*/ 1 w 724"/>
                  <a:gd name="T1" fmla="*/ 53 h 956"/>
                  <a:gd name="T2" fmla="*/ 788 w 724"/>
                  <a:gd name="T3" fmla="*/ 0 h 956"/>
                  <a:gd name="T4" fmla="*/ 1182 w 724"/>
                  <a:gd name="T5" fmla="*/ 26 h 956"/>
                  <a:gd name="T6" fmla="*/ 1491 w 724"/>
                  <a:gd name="T7" fmla="*/ 134 h 956"/>
                  <a:gd name="T8" fmla="*/ 1650 w 724"/>
                  <a:gd name="T9" fmla="*/ 212 h 956"/>
                  <a:gd name="T10" fmla="*/ 1830 w 724"/>
                  <a:gd name="T11" fmla="*/ 337 h 956"/>
                  <a:gd name="T12" fmla="*/ 2075 w 724"/>
                  <a:gd name="T13" fmla="*/ 512 h 956"/>
                  <a:gd name="T14" fmla="*/ 2282 w 724"/>
                  <a:gd name="T15" fmla="*/ 781 h 956"/>
                  <a:gd name="T16" fmla="*/ 2334 w 724"/>
                  <a:gd name="T17" fmla="*/ 941 h 956"/>
                  <a:gd name="T18" fmla="*/ 2393 w 724"/>
                  <a:gd name="T19" fmla="*/ 1120 h 956"/>
                  <a:gd name="T20" fmla="*/ 2461 w 724"/>
                  <a:gd name="T21" fmla="*/ 1410 h 956"/>
                  <a:gd name="T22" fmla="*/ 2545 w 724"/>
                  <a:gd name="T23" fmla="*/ 1799 h 956"/>
                  <a:gd name="T24" fmla="*/ 2545 w 724"/>
                  <a:gd name="T25" fmla="*/ 3208 h 956"/>
                  <a:gd name="T26" fmla="*/ 0 w 724"/>
                  <a:gd name="T27" fmla="*/ 3208 h 956"/>
                  <a:gd name="T28" fmla="*/ 1 w 724"/>
                  <a:gd name="T29" fmla="*/ 53 h 95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724"/>
                  <a:gd name="T46" fmla="*/ 0 h 956"/>
                  <a:gd name="T47" fmla="*/ 724 w 724"/>
                  <a:gd name="T48" fmla="*/ 956 h 95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724" h="956">
                    <a:moveTo>
                      <a:pt x="1" y="16"/>
                    </a:moveTo>
                    <a:lnTo>
                      <a:pt x="224" y="0"/>
                    </a:lnTo>
                    <a:lnTo>
                      <a:pt x="336" y="8"/>
                    </a:lnTo>
                    <a:lnTo>
                      <a:pt x="424" y="40"/>
                    </a:lnTo>
                    <a:lnTo>
                      <a:pt x="468" y="64"/>
                    </a:lnTo>
                    <a:lnTo>
                      <a:pt x="520" y="100"/>
                    </a:lnTo>
                    <a:lnTo>
                      <a:pt x="590" y="152"/>
                    </a:lnTo>
                    <a:lnTo>
                      <a:pt x="648" y="232"/>
                    </a:lnTo>
                    <a:lnTo>
                      <a:pt x="664" y="280"/>
                    </a:lnTo>
                    <a:lnTo>
                      <a:pt x="681" y="333"/>
                    </a:lnTo>
                    <a:lnTo>
                      <a:pt x="700" y="420"/>
                    </a:lnTo>
                    <a:lnTo>
                      <a:pt x="724" y="536"/>
                    </a:lnTo>
                    <a:lnTo>
                      <a:pt x="724" y="956"/>
                    </a:lnTo>
                    <a:lnTo>
                      <a:pt x="0" y="956"/>
                    </a:lnTo>
                    <a:lnTo>
                      <a:pt x="1" y="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2" name="Freeform 29"/>
              <p:cNvSpPr>
                <a:spLocks/>
              </p:cNvSpPr>
              <p:nvPr/>
            </p:nvSpPr>
            <p:spPr bwMode="auto">
              <a:xfrm>
                <a:off x="1551" y="1366"/>
                <a:ext cx="823" cy="1043"/>
              </a:xfrm>
              <a:custGeom>
                <a:avLst/>
                <a:gdLst>
                  <a:gd name="T0" fmla="*/ 0 w 726"/>
                  <a:gd name="T1" fmla="*/ 0 h 924"/>
                  <a:gd name="T2" fmla="*/ 252 w 726"/>
                  <a:gd name="T3" fmla="*/ 621 h 924"/>
                  <a:gd name="T4" fmla="*/ 519 w 726"/>
                  <a:gd name="T5" fmla="*/ 1009 h 924"/>
                  <a:gd name="T6" fmla="*/ 968 w 726"/>
                  <a:gd name="T7" fmla="*/ 1288 h 924"/>
                  <a:gd name="T8" fmla="*/ 1487 w 726"/>
                  <a:gd name="T9" fmla="*/ 1507 h 924"/>
                  <a:gd name="T10" fmla="*/ 1853 w 726"/>
                  <a:gd name="T11" fmla="*/ 1612 h 924"/>
                  <a:gd name="T12" fmla="*/ 2213 w 726"/>
                  <a:gd name="T13" fmla="*/ 1691 h 924"/>
                  <a:gd name="T14" fmla="*/ 2538 w 726"/>
                  <a:gd name="T15" fmla="*/ 1758 h 924"/>
                  <a:gd name="T16" fmla="*/ 2545 w 726"/>
                  <a:gd name="T17" fmla="*/ 3103 h 924"/>
                  <a:gd name="T18" fmla="*/ 2 w 726"/>
                  <a:gd name="T19" fmla="*/ 3103 h 924"/>
                  <a:gd name="T20" fmla="*/ 0 w 726"/>
                  <a:gd name="T21" fmla="*/ 0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6"/>
                  <a:gd name="T34" fmla="*/ 0 h 924"/>
                  <a:gd name="T35" fmla="*/ 726 w 72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pattFill prst="wdUpDiag">
                <a:fgClr>
                  <a:srgbClr val="FF6600">
                    <a:alpha val="39999"/>
                  </a:srgbClr>
                </a:fgClr>
                <a:bgClr>
                  <a:schemeClr val="bg1">
                    <a:alpha val="39999"/>
                  </a:schemeClr>
                </a:bgClr>
              </a:pattFill>
              <a:ln w="9525">
                <a:solidFill>
                  <a:srgbClr val="000000"/>
                </a:solidFill>
                <a:round/>
                <a:headEnd/>
                <a:tailEnd/>
              </a:ln>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3" name="Line 30"/>
              <p:cNvSpPr>
                <a:spLocks noChangeShapeType="1"/>
              </p:cNvSpPr>
              <p:nvPr/>
            </p:nvSpPr>
            <p:spPr bwMode="auto">
              <a:xfrm>
                <a:off x="2374" y="1935"/>
                <a:ext cx="0" cy="488"/>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54" name="Line 31"/>
              <p:cNvSpPr>
                <a:spLocks noChangeShapeType="1"/>
              </p:cNvSpPr>
              <p:nvPr/>
            </p:nvSpPr>
            <p:spPr bwMode="auto">
              <a:xfrm>
                <a:off x="1553" y="1348"/>
                <a:ext cx="0" cy="107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355" name="Group 32"/>
              <p:cNvGrpSpPr>
                <a:grpSpLocks/>
              </p:cNvGrpSpPr>
              <p:nvPr/>
            </p:nvGrpSpPr>
            <p:grpSpPr bwMode="auto">
              <a:xfrm>
                <a:off x="883" y="799"/>
                <a:ext cx="2223" cy="1763"/>
                <a:chOff x="3515" y="845"/>
                <a:chExt cx="1962" cy="1562"/>
              </a:xfrm>
            </p:grpSpPr>
            <p:sp>
              <p:nvSpPr>
                <p:cNvPr id="56372" name="Line 33"/>
                <p:cNvSpPr>
                  <a:spLocks noChangeShapeType="1"/>
                </p:cNvSpPr>
                <p:nvPr/>
              </p:nvSpPr>
              <p:spPr bwMode="auto">
                <a:xfrm flipV="1">
                  <a:off x="3787" y="1059"/>
                  <a:ext cx="0" cy="1224"/>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3" name="Line 34"/>
                <p:cNvSpPr>
                  <a:spLocks noChangeShapeType="1"/>
                </p:cNvSpPr>
                <p:nvPr/>
              </p:nvSpPr>
              <p:spPr bwMode="auto">
                <a:xfrm>
                  <a:off x="3777" y="2283"/>
                  <a:ext cx="13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374" name="Text Box 35"/>
                    <p:cNvSpPr txBox="1">
                      <a:spLocks noChangeArrowheads="1"/>
                    </p:cNvSpPr>
                    <p:nvPr/>
                  </p:nvSpPr>
                  <p:spPr bwMode="auto">
                    <a:xfrm>
                      <a:off x="3536" y="845"/>
                      <a:ext cx="409"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4" name="Text Box 35"/>
                    <p:cNvSpPr txBox="1">
                      <a:spLocks noRot="1" noChangeAspect="1" noMove="1" noResize="1" noEditPoints="1" noAdjustHandles="1" noChangeArrowheads="1" noChangeShapeType="1" noTextEdit="1"/>
                    </p:cNvSpPr>
                    <p:nvPr/>
                  </p:nvSpPr>
                  <p:spPr bwMode="auto">
                    <a:xfrm>
                      <a:off x="3536" y="845"/>
                      <a:ext cx="409" cy="292"/>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75" name="Text Box 36"/>
                    <p:cNvSpPr txBox="1">
                      <a:spLocks noChangeArrowheads="1"/>
                    </p:cNvSpPr>
                    <p:nvPr/>
                  </p:nvSpPr>
                  <p:spPr bwMode="auto">
                    <a:xfrm>
                      <a:off x="5090" y="2115"/>
                      <a:ext cx="387"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5" name="Text Box 36"/>
                    <p:cNvSpPr txBox="1">
                      <a:spLocks noRot="1" noChangeAspect="1" noMove="1" noResize="1" noEditPoints="1" noAdjustHandles="1" noChangeArrowheads="1" noChangeShapeType="1" noTextEdit="1"/>
                    </p:cNvSpPr>
                    <p:nvPr/>
                  </p:nvSpPr>
                  <p:spPr bwMode="auto">
                    <a:xfrm>
                      <a:off x="5090" y="2115"/>
                      <a:ext cx="387" cy="292"/>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76" name="Text Box 37"/>
                    <p:cNvSpPr txBox="1">
                      <a:spLocks noChangeArrowheads="1"/>
                    </p:cNvSpPr>
                    <p:nvPr/>
                  </p:nvSpPr>
                  <p:spPr bwMode="auto">
                    <a:xfrm>
                      <a:off x="3515" y="2102"/>
                      <a:ext cx="408" cy="2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76" name="Text Box 37"/>
                    <p:cNvSpPr txBox="1">
                      <a:spLocks noRot="1" noChangeAspect="1" noMove="1" noResize="1" noEditPoints="1" noAdjustHandles="1" noChangeArrowheads="1" noChangeShapeType="1" noTextEdit="1"/>
                    </p:cNvSpPr>
                    <p:nvPr/>
                  </p:nvSpPr>
                  <p:spPr bwMode="auto">
                    <a:xfrm>
                      <a:off x="3515" y="2102"/>
                      <a:ext cx="408" cy="292"/>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6356" name="Group 38"/>
              <p:cNvGrpSpPr>
                <a:grpSpLocks/>
              </p:cNvGrpSpPr>
              <p:nvPr/>
            </p:nvGrpSpPr>
            <p:grpSpPr bwMode="auto">
              <a:xfrm>
                <a:off x="1568" y="1299"/>
                <a:ext cx="809" cy="655"/>
                <a:chOff x="4105" y="1301"/>
                <a:chExt cx="714" cy="580"/>
              </a:xfrm>
            </p:grpSpPr>
            <p:sp>
              <p:nvSpPr>
                <p:cNvPr id="56370" name="Freeform 39"/>
                <p:cNvSpPr>
                  <a:spLocks/>
                </p:cNvSpPr>
                <p:nvPr/>
              </p:nvSpPr>
              <p:spPr bwMode="auto">
                <a:xfrm>
                  <a:off x="4105" y="1301"/>
                  <a:ext cx="714" cy="580"/>
                </a:xfrm>
                <a:custGeom>
                  <a:avLst/>
                  <a:gdLst>
                    <a:gd name="T0" fmla="*/ 0 w 725"/>
                    <a:gd name="T1" fmla="*/ 30 h 529"/>
                    <a:gd name="T2" fmla="*/ 363 w 725"/>
                    <a:gd name="T3" fmla="*/ 30 h 529"/>
                    <a:gd name="T4" fmla="*/ 635 w 725"/>
                    <a:gd name="T5" fmla="*/ 211 h 529"/>
                    <a:gd name="T6" fmla="*/ 725 w 725"/>
                    <a:gd name="T7" fmla="*/ 529 h 529"/>
                    <a:gd name="T8" fmla="*/ 0 60000 65536"/>
                    <a:gd name="T9" fmla="*/ 0 60000 65536"/>
                    <a:gd name="T10" fmla="*/ 0 60000 65536"/>
                    <a:gd name="T11" fmla="*/ 0 60000 65536"/>
                    <a:gd name="T12" fmla="*/ 0 w 725"/>
                    <a:gd name="T13" fmla="*/ 0 h 529"/>
                    <a:gd name="T14" fmla="*/ 725 w 725"/>
                    <a:gd name="T15" fmla="*/ 529 h 529"/>
                  </a:gdLst>
                  <a:ahLst/>
                  <a:cxnLst>
                    <a:cxn ang="T8">
                      <a:pos x="T0" y="T1"/>
                    </a:cxn>
                    <a:cxn ang="T9">
                      <a:pos x="T2" y="T3"/>
                    </a:cxn>
                    <a:cxn ang="T10">
                      <a:pos x="T4" y="T5"/>
                    </a:cxn>
                    <a:cxn ang="T11">
                      <a:pos x="T6" y="T7"/>
                    </a:cxn>
                  </a:cxnLst>
                  <a:rect l="T12" t="T13" r="T14" b="T15"/>
                  <a:pathLst>
                    <a:path w="725" h="529">
                      <a:moveTo>
                        <a:pt x="0" y="30"/>
                      </a:moveTo>
                      <a:cubicBezTo>
                        <a:pt x="128" y="15"/>
                        <a:pt x="257" y="0"/>
                        <a:pt x="363" y="30"/>
                      </a:cubicBezTo>
                      <a:cubicBezTo>
                        <a:pt x="469" y="60"/>
                        <a:pt x="575" y="128"/>
                        <a:pt x="635" y="211"/>
                      </a:cubicBezTo>
                      <a:cubicBezTo>
                        <a:pt x="695" y="294"/>
                        <a:pt x="710" y="411"/>
                        <a:pt x="725" y="529"/>
                      </a:cubicBezTo>
                    </a:path>
                  </a:pathLst>
                </a:custGeom>
                <a:solidFill>
                  <a:schemeClr val="accent1"/>
                </a:solidFill>
                <a:ln w="38100" cmpd="sng">
                  <a:solidFill>
                    <a:srgbClr val="000000"/>
                  </a:solidFill>
                  <a:round/>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71" name="Line 40"/>
                <p:cNvSpPr>
                  <a:spLocks noChangeShapeType="1"/>
                </p:cNvSpPr>
                <p:nvPr/>
              </p:nvSpPr>
              <p:spPr bwMode="auto">
                <a:xfrm>
                  <a:off x="4649" y="1422"/>
                  <a:ext cx="118" cy="12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6357" name="Text Box 41"/>
                  <p:cNvSpPr txBox="1">
                    <a:spLocks noChangeArrowheads="1"/>
                  </p:cNvSpPr>
                  <p:nvPr/>
                </p:nvSpPr>
                <p:spPr bwMode="auto">
                  <a:xfrm>
                    <a:off x="1435" y="1003"/>
                    <a:ext cx="37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7" name="Text Box 41"/>
                  <p:cNvSpPr txBox="1">
                    <a:spLocks noRot="1" noChangeAspect="1" noMove="1" noResize="1" noEditPoints="1" noAdjustHandles="1" noChangeArrowheads="1" noChangeShapeType="1" noTextEdit="1"/>
                  </p:cNvSpPr>
                  <p:nvPr/>
                </p:nvSpPr>
                <p:spPr bwMode="auto">
                  <a:xfrm>
                    <a:off x="1435" y="1003"/>
                    <a:ext cx="375"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58" name="Text Box 42"/>
                  <p:cNvSpPr txBox="1">
                    <a:spLocks noChangeArrowheads="1"/>
                  </p:cNvSpPr>
                  <p:nvPr/>
                </p:nvSpPr>
                <p:spPr bwMode="auto">
                  <a:xfrm>
                    <a:off x="2375" y="1758"/>
                    <a:ext cx="46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8" name="Text Box 42"/>
                  <p:cNvSpPr txBox="1">
                    <a:spLocks noRot="1" noChangeAspect="1" noMove="1" noResize="1" noEditPoints="1" noAdjustHandles="1" noChangeArrowheads="1" noChangeShapeType="1" noTextEdit="1"/>
                  </p:cNvSpPr>
                  <p:nvPr/>
                </p:nvSpPr>
                <p:spPr bwMode="auto">
                  <a:xfrm>
                    <a:off x="2375" y="1758"/>
                    <a:ext cx="463" cy="33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359" name="Text Box 43"/>
                  <p:cNvSpPr txBox="1">
                    <a:spLocks noChangeArrowheads="1"/>
                  </p:cNvSpPr>
                  <p:nvPr/>
                </p:nvSpPr>
                <p:spPr bwMode="auto">
                  <a:xfrm>
                    <a:off x="1918" y="1053"/>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59" name="Text Box 43"/>
                  <p:cNvSpPr txBox="1">
                    <a:spLocks noRot="1" noChangeAspect="1" noMove="1" noResize="1" noEditPoints="1" noAdjustHandles="1" noChangeArrowheads="1" noChangeShapeType="1" noTextEdit="1"/>
                  </p:cNvSpPr>
                  <p:nvPr/>
                </p:nvSpPr>
                <p:spPr bwMode="auto">
                  <a:xfrm>
                    <a:off x="1918" y="1053"/>
                    <a:ext cx="318"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60" name="Freeform 44"/>
              <p:cNvSpPr>
                <a:spLocks/>
              </p:cNvSpPr>
              <p:nvPr/>
            </p:nvSpPr>
            <p:spPr bwMode="auto">
              <a:xfrm>
                <a:off x="1553" y="1368"/>
                <a:ext cx="822" cy="1043"/>
              </a:xfrm>
              <a:custGeom>
                <a:avLst/>
                <a:gdLst>
                  <a:gd name="T0" fmla="*/ 0 w 726"/>
                  <a:gd name="T1" fmla="*/ 0 h 924"/>
                  <a:gd name="T2" fmla="*/ 251 w 726"/>
                  <a:gd name="T3" fmla="*/ 621 h 924"/>
                  <a:gd name="T4" fmla="*/ 512 w 726"/>
                  <a:gd name="T5" fmla="*/ 1009 h 924"/>
                  <a:gd name="T6" fmla="*/ 956 w 726"/>
                  <a:gd name="T7" fmla="*/ 1288 h 924"/>
                  <a:gd name="T8" fmla="*/ 1466 w 726"/>
                  <a:gd name="T9" fmla="*/ 1507 h 924"/>
                  <a:gd name="T10" fmla="*/ 1830 w 726"/>
                  <a:gd name="T11" fmla="*/ 1612 h 924"/>
                  <a:gd name="T12" fmla="*/ 2189 w 726"/>
                  <a:gd name="T13" fmla="*/ 1691 h 924"/>
                  <a:gd name="T14" fmla="*/ 2507 w 726"/>
                  <a:gd name="T15" fmla="*/ 1758 h 924"/>
                  <a:gd name="T16" fmla="*/ 2514 w 726"/>
                  <a:gd name="T17" fmla="*/ 3103 h 924"/>
                  <a:gd name="T18" fmla="*/ 2 w 726"/>
                  <a:gd name="T19" fmla="*/ 3103 h 924"/>
                  <a:gd name="T20" fmla="*/ 0 w 726"/>
                  <a:gd name="T21" fmla="*/ 0 h 9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26"/>
                  <a:gd name="T34" fmla="*/ 0 h 924"/>
                  <a:gd name="T35" fmla="*/ 726 w 726"/>
                  <a:gd name="T36" fmla="*/ 924 h 9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26" h="924">
                    <a:moveTo>
                      <a:pt x="0" y="0"/>
                    </a:moveTo>
                    <a:lnTo>
                      <a:pt x="72" y="184"/>
                    </a:lnTo>
                    <a:lnTo>
                      <a:pt x="148" y="300"/>
                    </a:lnTo>
                    <a:lnTo>
                      <a:pt x="276" y="384"/>
                    </a:lnTo>
                    <a:lnTo>
                      <a:pt x="424" y="448"/>
                    </a:lnTo>
                    <a:lnTo>
                      <a:pt x="528" y="480"/>
                    </a:lnTo>
                    <a:lnTo>
                      <a:pt x="632" y="504"/>
                    </a:lnTo>
                    <a:lnTo>
                      <a:pt x="724" y="524"/>
                    </a:lnTo>
                    <a:lnTo>
                      <a:pt x="726" y="924"/>
                    </a:lnTo>
                    <a:lnTo>
                      <a:pt x="2" y="924"/>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6361" name="Group 45"/>
              <p:cNvGrpSpPr>
                <a:grpSpLocks/>
              </p:cNvGrpSpPr>
              <p:nvPr/>
            </p:nvGrpSpPr>
            <p:grpSpPr bwMode="auto">
              <a:xfrm>
                <a:off x="1553" y="1348"/>
                <a:ext cx="819" cy="596"/>
                <a:chOff x="4105" y="1331"/>
                <a:chExt cx="723" cy="528"/>
              </a:xfrm>
            </p:grpSpPr>
            <p:sp>
              <p:nvSpPr>
                <p:cNvPr id="56368" name="Freeform 46"/>
                <p:cNvSpPr>
                  <a:spLocks/>
                </p:cNvSpPr>
                <p:nvPr/>
              </p:nvSpPr>
              <p:spPr bwMode="auto">
                <a:xfrm>
                  <a:off x="4105" y="1331"/>
                  <a:ext cx="723" cy="528"/>
                </a:xfrm>
                <a:custGeom>
                  <a:avLst/>
                  <a:gdLst>
                    <a:gd name="T0" fmla="*/ 723 w 723"/>
                    <a:gd name="T1" fmla="*/ 528 h 528"/>
                    <a:gd name="T2" fmla="*/ 227 w 723"/>
                    <a:gd name="T3" fmla="*/ 363 h 528"/>
                    <a:gd name="T4" fmla="*/ 0 w 723"/>
                    <a:gd name="T5" fmla="*/ 0 h 528"/>
                    <a:gd name="T6" fmla="*/ 0 60000 65536"/>
                    <a:gd name="T7" fmla="*/ 0 60000 65536"/>
                    <a:gd name="T8" fmla="*/ 0 60000 65536"/>
                    <a:gd name="T9" fmla="*/ 0 w 723"/>
                    <a:gd name="T10" fmla="*/ 0 h 528"/>
                    <a:gd name="T11" fmla="*/ 723 w 723"/>
                    <a:gd name="T12" fmla="*/ 528 h 528"/>
                  </a:gdLst>
                  <a:ahLst/>
                  <a:cxnLst>
                    <a:cxn ang="T6">
                      <a:pos x="T0" y="T1"/>
                    </a:cxn>
                    <a:cxn ang="T7">
                      <a:pos x="T2" y="T3"/>
                    </a:cxn>
                    <a:cxn ang="T8">
                      <a:pos x="T4" y="T5"/>
                    </a:cxn>
                  </a:cxnLst>
                  <a:rect l="T9" t="T10" r="T11" b="T12"/>
                  <a:pathLst>
                    <a:path w="723" h="528">
                      <a:moveTo>
                        <a:pt x="723" y="528"/>
                      </a:moveTo>
                      <a:cubicBezTo>
                        <a:pt x="640" y="501"/>
                        <a:pt x="347" y="451"/>
                        <a:pt x="227" y="363"/>
                      </a:cubicBezTo>
                      <a:cubicBezTo>
                        <a:pt x="107" y="275"/>
                        <a:pt x="53" y="136"/>
                        <a:pt x="0" y="0"/>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69" name="Line 47"/>
                <p:cNvSpPr>
                  <a:spLocks noChangeShapeType="1"/>
                </p:cNvSpPr>
                <p:nvPr/>
              </p:nvSpPr>
              <p:spPr bwMode="auto">
                <a:xfrm flipH="1" flipV="1">
                  <a:off x="4228" y="1599"/>
                  <a:ext cx="103" cy="9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mc:Choice xmlns:a14="http://schemas.microsoft.com/office/drawing/2010/main" Requires="a14">
              <p:sp>
                <p:nvSpPr>
                  <p:cNvPr id="56362" name="Text Box 48"/>
                  <p:cNvSpPr txBox="1">
                    <a:spLocks noChangeArrowheads="1"/>
                  </p:cNvSpPr>
                  <p:nvPr/>
                </p:nvSpPr>
                <p:spPr bwMode="auto">
                  <a:xfrm>
                    <a:off x="1465" y="1632"/>
                    <a:ext cx="40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p:sp>
                <p:nvSpPr>
                  <p:cNvPr id="56362" name="Text Box 48"/>
                  <p:cNvSpPr txBox="1">
                    <a:spLocks noRot="1" noChangeAspect="1" noMove="1" noResize="1" noEditPoints="1" noAdjustHandles="1" noChangeArrowheads="1" noChangeShapeType="1" noTextEdit="1"/>
                  </p:cNvSpPr>
                  <p:nvPr/>
                </p:nvSpPr>
                <p:spPr bwMode="auto">
                  <a:xfrm>
                    <a:off x="1465" y="1632"/>
                    <a:ext cx="400" cy="330"/>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63" name="Oval 49"/>
              <p:cNvSpPr>
                <a:spLocks noChangeArrowheads="1"/>
              </p:cNvSpPr>
              <p:nvPr/>
            </p:nvSpPr>
            <p:spPr bwMode="auto">
              <a:xfrm>
                <a:off x="1529" y="1324"/>
                <a:ext cx="52" cy="5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4" name="Oval 50"/>
              <p:cNvSpPr>
                <a:spLocks noChangeArrowheads="1"/>
              </p:cNvSpPr>
              <p:nvPr/>
            </p:nvSpPr>
            <p:spPr bwMode="auto">
              <a:xfrm>
                <a:off x="2340" y="1910"/>
                <a:ext cx="52" cy="52"/>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5" name="AutoShape 53"/>
              <p:cNvSpPr>
                <a:spLocks noChangeArrowheads="1"/>
              </p:cNvSpPr>
              <p:nvPr/>
            </p:nvSpPr>
            <p:spPr bwMode="auto">
              <a:xfrm rot="1977567">
                <a:off x="2200" y="981"/>
                <a:ext cx="144" cy="48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6" name="AutoShape 54"/>
              <p:cNvSpPr>
                <a:spLocks noChangeArrowheads="1"/>
              </p:cNvSpPr>
              <p:nvPr/>
            </p:nvSpPr>
            <p:spPr bwMode="auto">
              <a:xfrm rot="1977567">
                <a:off x="1701" y="1706"/>
                <a:ext cx="144" cy="48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67" name="Rectangle 55"/>
              <p:cNvSpPr>
                <a:spLocks noChangeArrowheads="1"/>
              </p:cNvSpPr>
              <p:nvPr/>
            </p:nvSpPr>
            <p:spPr bwMode="auto">
              <a:xfrm>
                <a:off x="1837" y="1389"/>
                <a:ext cx="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A</a:t>
                </a:r>
              </a:p>
            </p:txBody>
          </p:sp>
        </p:grpSp>
        <mc:AlternateContent xmlns:mc="http://schemas.openxmlformats.org/markup-compatibility/2006" xmlns:a14="http://schemas.microsoft.com/office/drawing/2010/main">
          <mc:Choice Requires="a14">
            <p:sp>
              <p:nvSpPr>
                <p:cNvPr id="63" name="矩形 62"/>
                <p:cNvSpPr/>
                <p:nvPr/>
              </p:nvSpPr>
              <p:spPr>
                <a:xfrm>
                  <a:off x="7382238" y="4191543"/>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382238" y="4191543"/>
                  <a:ext cx="67358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462377" y="5560899"/>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6462377" y="5560899"/>
                  <a:ext cx="681853" cy="523220"/>
                </a:xfrm>
                <a:prstGeom prst="rect">
                  <a:avLst/>
                </a:prstGeom>
                <a:blipFill>
                  <a:blip r:embed="rId17"/>
                  <a:stretch>
                    <a:fillRect/>
                  </a:stretch>
                </a:blipFill>
              </p:spPr>
              <p:txBody>
                <a:bodyPr/>
                <a:lstStyle/>
                <a:p>
                  <a:r>
                    <a:rPr lang="zh-CN" altLang="en-US">
                      <a:noFill/>
                    </a:rPr>
                    <a:t> </a:t>
                  </a:r>
                </a:p>
              </p:txBody>
            </p:sp>
          </mc:Fallback>
        </mc:AlternateContent>
      </p:grpSp>
      <p:sp>
        <p:nvSpPr>
          <p:cNvPr id="164879" name="Oval 15"/>
          <p:cNvSpPr>
            <a:spLocks noChangeArrowheads="1"/>
          </p:cNvSpPr>
          <p:nvPr/>
        </p:nvSpPr>
        <p:spPr bwMode="auto">
          <a:xfrm>
            <a:off x="9065286" y="4598786"/>
            <a:ext cx="1600200" cy="781050"/>
          </a:xfrm>
          <a:prstGeom prst="ellipse">
            <a:avLst/>
          </a:prstGeom>
          <a:gradFill rotWithShape="1">
            <a:gsLst>
              <a:gs pos="0">
                <a:schemeClr val="tx1"/>
              </a:gs>
              <a:gs pos="100000">
                <a:schemeClr val="tx1">
                  <a:gamma/>
                  <a:shade val="46275"/>
                  <a:invGamma/>
                </a:schemeClr>
              </a:gs>
            </a:gsLst>
            <a:path path="shape">
              <a:fillToRect l="50000" t="50000" r="50000" b="50000"/>
            </a:path>
          </a:gradFill>
          <a:ln w="19050">
            <a:noFill/>
            <a:round/>
            <a:headEnd/>
            <a:tailEnd/>
          </a:ln>
          <a:effectLst/>
        </p:spPr>
        <p:txBody>
          <a:bodyPr wrap="none" anchor="ctr"/>
          <a:lstStyle/>
          <a:p>
            <a:pPr algn="ctr">
              <a:defRPr/>
            </a:pPr>
            <a:r>
              <a:rPr lang="zh-CN" altLang="en-US" sz="2800" dirty="0">
                <a:solidFill>
                  <a:srgbClr val="FFFF00"/>
                </a:solidFill>
                <a:ea typeface="微软雅黑" panose="020B0503020204020204" pitchFamily="34" charset="-122"/>
                <a:cs typeface="Times New Roman" panose="02020603050405020304" pitchFamily="18" charset="0"/>
              </a:rPr>
              <a:t>热机</a:t>
            </a:r>
          </a:p>
        </p:txBody>
      </p:sp>
      <p:sp>
        <p:nvSpPr>
          <p:cNvPr id="56340" name="Rectangle 17"/>
          <p:cNvSpPr>
            <a:spLocks noChangeArrowheads="1"/>
          </p:cNvSpPr>
          <p:nvPr/>
        </p:nvSpPr>
        <p:spPr bwMode="auto">
          <a:xfrm>
            <a:off x="9065286" y="3206548"/>
            <a:ext cx="1828800" cy="647700"/>
          </a:xfrm>
          <a:prstGeom prst="rect">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高温热源</a:t>
            </a:r>
          </a:p>
        </p:txBody>
      </p:sp>
      <p:sp>
        <p:nvSpPr>
          <p:cNvPr id="56343" name="Text Box 20"/>
          <p:cNvSpPr txBox="1">
            <a:spLocks noChangeArrowheads="1"/>
          </p:cNvSpPr>
          <p:nvPr/>
        </p:nvSpPr>
        <p:spPr bwMode="auto">
          <a:xfrm>
            <a:off x="9057160" y="6115298"/>
            <a:ext cx="1836925" cy="51911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FFFF00"/>
                </a:solidFill>
                <a:ea typeface="微软雅黑" panose="020B0503020204020204" pitchFamily="34" charset="-122"/>
                <a:cs typeface="Times New Roman" panose="02020603050405020304" pitchFamily="18" charset="0"/>
              </a:rPr>
              <a:t>低温热源</a:t>
            </a:r>
          </a:p>
        </p:txBody>
      </p:sp>
      <p:sp>
        <p:nvSpPr>
          <p:cNvPr id="56344" name="AutoShape 21"/>
          <p:cNvSpPr>
            <a:spLocks noChangeArrowheads="1"/>
          </p:cNvSpPr>
          <p:nvPr/>
        </p:nvSpPr>
        <p:spPr bwMode="auto">
          <a:xfrm>
            <a:off x="9641549" y="3782811"/>
            <a:ext cx="504825" cy="838200"/>
          </a:xfrm>
          <a:prstGeom prst="downArrow">
            <a:avLst>
              <a:gd name="adj1" fmla="val 40000"/>
              <a:gd name="adj2" fmla="val 66530"/>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45" name="AutoShape 23"/>
          <p:cNvSpPr>
            <a:spLocks noChangeArrowheads="1"/>
          </p:cNvSpPr>
          <p:nvPr/>
        </p:nvSpPr>
        <p:spPr bwMode="auto">
          <a:xfrm>
            <a:off x="9784424" y="5375073"/>
            <a:ext cx="228600" cy="762000"/>
          </a:xfrm>
          <a:prstGeom prst="downArrow">
            <a:avLst>
              <a:gd name="adj1" fmla="val 35417"/>
              <a:gd name="adj2" fmla="val 138889"/>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6346" name="AutoShape 25"/>
          <p:cNvSpPr>
            <a:spLocks noChangeArrowheads="1"/>
          </p:cNvSpPr>
          <p:nvPr/>
        </p:nvSpPr>
        <p:spPr bwMode="auto">
          <a:xfrm>
            <a:off x="10649611" y="4887711"/>
            <a:ext cx="838200" cy="161925"/>
          </a:xfrm>
          <a:prstGeom prst="rightArrow">
            <a:avLst>
              <a:gd name="adj1" fmla="val 58667"/>
              <a:gd name="adj2" fmla="val 189205"/>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6347" name="Text Box 26"/>
              <p:cNvSpPr txBox="1">
                <a:spLocks noChangeArrowheads="1"/>
              </p:cNvSpPr>
              <p:nvPr/>
            </p:nvSpPr>
            <p:spPr bwMode="auto">
              <a:xfrm>
                <a:off x="10721049" y="4395586"/>
                <a:ext cx="6477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6347" name="Text Box 26"/>
              <p:cNvSpPr txBox="1">
                <a:spLocks noRot="1" noChangeAspect="1" noMove="1" noResize="1" noEditPoints="1" noAdjustHandles="1" noChangeArrowheads="1" noChangeShapeType="1" noTextEdit="1"/>
              </p:cNvSpPr>
              <p:nvPr/>
            </p:nvSpPr>
            <p:spPr bwMode="auto">
              <a:xfrm>
                <a:off x="10721049" y="4395586"/>
                <a:ext cx="647700" cy="519113"/>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0000324" y="3832930"/>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10000324" y="3832930"/>
                <a:ext cx="67358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10005907" y="5382778"/>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10005907" y="5382778"/>
                <a:ext cx="681853" cy="523220"/>
              </a:xfrm>
              <a:prstGeom prst="rect">
                <a:avLst/>
              </a:prstGeom>
              <a:blipFill>
                <a:blip r:embed="rId20"/>
                <a:stretch>
                  <a:fillRect/>
                </a:stretch>
              </a:blipFill>
            </p:spPr>
            <p:txBody>
              <a:bodyPr/>
              <a:lstStyle/>
              <a:p>
                <a:r>
                  <a:rPr lang="zh-CN" altLang="en-US">
                    <a:noFill/>
                  </a:rPr>
                  <a:t> </a:t>
                </a:r>
              </a:p>
            </p:txBody>
          </p:sp>
        </mc:Fallback>
      </mc:AlternateContent>
      <p:sp>
        <p:nvSpPr>
          <p:cNvPr id="53" name="Rectangle 24"/>
          <p:cNvSpPr>
            <a:spLocks noChangeArrowheads="1"/>
          </p:cNvSpPr>
          <p:nvPr/>
        </p:nvSpPr>
        <p:spPr bwMode="auto">
          <a:xfrm>
            <a:off x="1529275" y="498967"/>
            <a:ext cx="280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二、循环效率</a:t>
            </a:r>
          </a:p>
        </p:txBody>
      </p:sp>
    </p:spTree>
    <p:extLst>
      <p:ext uri="{BB962C8B-B14F-4D97-AF65-F5344CB8AC3E}">
        <p14:creationId xmlns:p14="http://schemas.microsoft.com/office/powerpoint/2010/main" val="29969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4879"/>
                                        </p:tgtEl>
                                        <p:attrNameLst>
                                          <p:attrName>style.visibility</p:attrName>
                                        </p:attrNameLst>
                                      </p:cBhvr>
                                      <p:to>
                                        <p:strVal val="visible"/>
                                      </p:to>
                                    </p:set>
                                    <p:animEffect transition="in" filter="wipe(down)">
                                      <p:cBhvr>
                                        <p:cTn id="12" dur="500"/>
                                        <p:tgtEl>
                                          <p:spTgt spid="16487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6340"/>
                                        </p:tgtEl>
                                        <p:attrNameLst>
                                          <p:attrName>style.visibility</p:attrName>
                                        </p:attrNameLst>
                                      </p:cBhvr>
                                      <p:to>
                                        <p:strVal val="visible"/>
                                      </p:to>
                                    </p:set>
                                    <p:animEffect transition="in" filter="wipe(down)">
                                      <p:cBhvr>
                                        <p:cTn id="17" dur="500"/>
                                        <p:tgtEl>
                                          <p:spTgt spid="563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56343"/>
                                        </p:tgtEl>
                                        <p:attrNameLst>
                                          <p:attrName>style.visibility</p:attrName>
                                        </p:attrNameLst>
                                      </p:cBhvr>
                                      <p:to>
                                        <p:strVal val="visible"/>
                                      </p:to>
                                    </p:set>
                                    <p:animEffect transition="in" filter="wipe(down)">
                                      <p:cBhvr>
                                        <p:cTn id="22" dur="500"/>
                                        <p:tgtEl>
                                          <p:spTgt spid="563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6344"/>
                                        </p:tgtEl>
                                        <p:attrNameLst>
                                          <p:attrName>style.visibility</p:attrName>
                                        </p:attrNameLst>
                                      </p:cBhvr>
                                      <p:to>
                                        <p:strVal val="visible"/>
                                      </p:to>
                                    </p:set>
                                    <p:animEffect transition="in" filter="wipe(up)">
                                      <p:cBhvr>
                                        <p:cTn id="27" dur="500"/>
                                        <p:tgtEl>
                                          <p:spTgt spid="563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down)">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46"/>
                                        </p:tgtEl>
                                        <p:attrNameLst>
                                          <p:attrName>style.visibility</p:attrName>
                                        </p:attrNameLst>
                                      </p:cBhvr>
                                      <p:to>
                                        <p:strVal val="visible"/>
                                      </p:to>
                                    </p:set>
                                    <p:animEffect transition="in" filter="wipe(left)">
                                      <p:cBhvr>
                                        <p:cTn id="37" dur="500"/>
                                        <p:tgtEl>
                                          <p:spTgt spid="5634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56347"/>
                                        </p:tgtEl>
                                        <p:attrNameLst>
                                          <p:attrName>style.visibility</p:attrName>
                                        </p:attrNameLst>
                                      </p:cBhvr>
                                      <p:to>
                                        <p:strVal val="visible"/>
                                      </p:to>
                                    </p:set>
                                    <p:animEffect transition="in" filter="wipe(down)">
                                      <p:cBhvr>
                                        <p:cTn id="42" dur="500"/>
                                        <p:tgtEl>
                                          <p:spTgt spid="563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56345"/>
                                        </p:tgtEl>
                                        <p:attrNameLst>
                                          <p:attrName>style.visibility</p:attrName>
                                        </p:attrNameLst>
                                      </p:cBhvr>
                                      <p:to>
                                        <p:strVal val="visible"/>
                                      </p:to>
                                    </p:set>
                                    <p:animEffect transition="in" filter="wipe(up)">
                                      <p:cBhvr>
                                        <p:cTn id="47" dur="500"/>
                                        <p:tgtEl>
                                          <p:spTgt spid="563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down)">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4868"/>
                                        </p:tgtEl>
                                        <p:attrNameLst>
                                          <p:attrName>style.visibility</p:attrName>
                                        </p:attrNameLst>
                                      </p:cBhvr>
                                      <p:to>
                                        <p:strVal val="visible"/>
                                      </p:to>
                                    </p:set>
                                    <p:animEffect transition="in" filter="wipe(left)">
                                      <p:cBhvr>
                                        <p:cTn id="57" dur="500"/>
                                        <p:tgtEl>
                                          <p:spTgt spid="16486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64876"/>
                                        </p:tgtEl>
                                        <p:attrNameLst>
                                          <p:attrName>style.visibility</p:attrName>
                                        </p:attrNameLst>
                                      </p:cBhvr>
                                      <p:to>
                                        <p:strVal val="visible"/>
                                      </p:to>
                                    </p:set>
                                    <p:animEffect transition="in" filter="wipe(left)">
                                      <p:cBhvr>
                                        <p:cTn id="67" dur="500"/>
                                        <p:tgtEl>
                                          <p:spTgt spid="16487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left)">
                                      <p:cBhvr>
                                        <p:cTn id="72" dur="500"/>
                                        <p:tgtEl>
                                          <p:spTgt spid="5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4874"/>
                                        </p:tgtEl>
                                        <p:attrNameLst>
                                          <p:attrName>style.visibility</p:attrName>
                                        </p:attrNameLst>
                                      </p:cBhvr>
                                      <p:to>
                                        <p:strVal val="visible"/>
                                      </p:to>
                                    </p:set>
                                    <p:animEffect transition="in" filter="wipe(left)">
                                      <p:cBhvr>
                                        <p:cTn id="77" dur="500"/>
                                        <p:tgtEl>
                                          <p:spTgt spid="16487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9"/>
                                        </p:tgtEl>
                                        <p:attrNameLst>
                                          <p:attrName>style.visibility</p:attrName>
                                        </p:attrNameLst>
                                      </p:cBhvr>
                                      <p:to>
                                        <p:strVal val="visible"/>
                                      </p:to>
                                    </p:set>
                                    <p:animEffect transition="in" filter="wipe(left)">
                                      <p:cBhvr>
                                        <p:cTn id="82" dur="500"/>
                                        <p:tgtEl>
                                          <p:spTgt spid="5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164872"/>
                                        </p:tgtEl>
                                        <p:attrNameLst>
                                          <p:attrName>style.visibility</p:attrName>
                                        </p:attrNameLst>
                                      </p:cBhvr>
                                      <p:to>
                                        <p:strVal val="visible"/>
                                      </p:to>
                                    </p:set>
                                    <p:animEffect transition="in" filter="wipe(left)">
                                      <p:cBhvr>
                                        <p:cTn id="87" dur="500"/>
                                        <p:tgtEl>
                                          <p:spTgt spid="16487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60"/>
                                        </p:tgtEl>
                                        <p:attrNameLst>
                                          <p:attrName>style.visibility</p:attrName>
                                        </p:attrNameLst>
                                      </p:cBhvr>
                                      <p:to>
                                        <p:strVal val="visible"/>
                                      </p:to>
                                    </p:set>
                                    <p:animEffect transition="in" filter="wipe(left)">
                                      <p:cBhvr>
                                        <p:cTn id="92" dur="500"/>
                                        <p:tgtEl>
                                          <p:spTgt spid="6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64870"/>
                                        </p:tgtEl>
                                        <p:attrNameLst>
                                          <p:attrName>style.visibility</p:attrName>
                                        </p:attrNameLst>
                                      </p:cBhvr>
                                      <p:to>
                                        <p:strVal val="visible"/>
                                      </p:to>
                                    </p:set>
                                    <p:animEffect transition="in" filter="wipe(left)">
                                      <p:cBhvr>
                                        <p:cTn id="97" dur="500"/>
                                        <p:tgtEl>
                                          <p:spTgt spid="16487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1"/>
                                        </p:tgtEl>
                                        <p:attrNameLst>
                                          <p:attrName>style.visibility</p:attrName>
                                        </p:attrNameLst>
                                      </p:cBhvr>
                                      <p:to>
                                        <p:strVal val="visible"/>
                                      </p:to>
                                    </p:set>
                                    <p:animEffect transition="in" filter="wipe(left)">
                                      <p:cBhvr>
                                        <p:cTn id="102" dur="500"/>
                                        <p:tgtEl>
                                          <p:spTgt spid="61"/>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wipe(left)">
                                      <p:cBhvr>
                                        <p:cTn id="10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8" grpId="0"/>
      <p:bldP spid="164870" grpId="0"/>
      <p:bldP spid="164872" grpId="0"/>
      <p:bldP spid="164874" grpId="0"/>
      <p:bldP spid="164876" grpId="0"/>
      <p:bldP spid="57" grpId="0"/>
      <p:bldP spid="58" grpId="0"/>
      <p:bldP spid="59" grpId="0"/>
      <p:bldP spid="60" grpId="0"/>
      <p:bldP spid="61" grpId="0"/>
      <p:bldP spid="62" grpId="0"/>
      <p:bldP spid="164879" grpId="0" animBg="1"/>
      <p:bldP spid="56340" grpId="0" animBg="1"/>
      <p:bldP spid="56343" grpId="0" animBg="1"/>
      <p:bldP spid="56344" grpId="0" animBg="1"/>
      <p:bldP spid="56345" grpId="0" animBg="1"/>
      <p:bldP spid="56346" grpId="0" animBg="1"/>
      <p:bldP spid="56347" grpId="0"/>
      <p:bldP spid="65" grpId="0"/>
      <p:bldP spid="6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5892" name="Text Box 4"/>
              <p:cNvSpPr txBox="1">
                <a:spLocks noChangeArrowheads="1"/>
              </p:cNvSpPr>
              <p:nvPr/>
            </p:nvSpPr>
            <p:spPr bwMode="auto">
              <a:xfrm>
                <a:off x="1790699" y="759338"/>
                <a:ext cx="700967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在一逆循环中，外界对系统做功</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，系统从低温热源吸热</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，向高温热源放出热量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65892" name="Text Box 4"/>
              <p:cNvSpPr txBox="1">
                <a:spLocks noRot="1" noChangeAspect="1" noMove="1" noResize="1" noEditPoints="1" noAdjustHandles="1" noChangeArrowheads="1" noChangeShapeType="1" noTextEdit="1"/>
              </p:cNvSpPr>
              <p:nvPr/>
            </p:nvSpPr>
            <p:spPr bwMode="auto">
              <a:xfrm>
                <a:off x="1790699" y="759338"/>
                <a:ext cx="7009670" cy="954107"/>
              </a:xfrm>
              <a:prstGeom prst="rect">
                <a:avLst/>
              </a:prstGeom>
              <a:blipFill>
                <a:blip r:embed="rId3"/>
                <a:stretch>
                  <a:fillRect l="-1826" t="-7051" r="-173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5893" name="Text Box 5"/>
          <p:cNvSpPr txBox="1">
            <a:spLocks noChangeArrowheads="1"/>
          </p:cNvSpPr>
          <p:nvPr/>
        </p:nvSpPr>
        <p:spPr bwMode="auto">
          <a:xfrm>
            <a:off x="1790699" y="2664158"/>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sym typeface="Symbol" panose="05050102010706020507" pitchFamily="18" charset="2"/>
              </a:rPr>
              <a:t>制冷系数</a:t>
            </a:r>
            <a:r>
              <a:rPr lang="zh-CN" altLang="en-US" sz="2800" dirty="0">
                <a:solidFill>
                  <a:srgbClr val="0000FF"/>
                </a:solidFill>
                <a:ea typeface="微软雅黑" panose="020B0503020204020204" pitchFamily="34" charset="-122"/>
                <a:cs typeface="Times New Roman" panose="02020603050405020304" pitchFamily="18" charset="0"/>
              </a:rPr>
              <a:t>定义：</a:t>
            </a:r>
          </a:p>
        </p:txBody>
      </p:sp>
      <p:sp>
        <p:nvSpPr>
          <p:cNvPr id="165896" name="Text Box 8"/>
          <p:cNvSpPr txBox="1">
            <a:spLocks noChangeArrowheads="1"/>
          </p:cNvSpPr>
          <p:nvPr/>
        </p:nvSpPr>
        <p:spPr bwMode="auto">
          <a:xfrm>
            <a:off x="1790699" y="4442978"/>
            <a:ext cx="700967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制冷系数越大，外界消耗的功相同时，工质从冷库中取出的热量越多，制冷效果越佳。</a:t>
            </a:r>
          </a:p>
        </p:txBody>
      </p:sp>
      <p:grpSp>
        <p:nvGrpSpPr>
          <p:cNvPr id="4" name="组合 3"/>
          <p:cNvGrpSpPr/>
          <p:nvPr/>
        </p:nvGrpSpPr>
        <p:grpSpPr>
          <a:xfrm>
            <a:off x="8662386" y="-119057"/>
            <a:ext cx="3314722" cy="3282488"/>
            <a:chOff x="8662386" y="-119057"/>
            <a:chExt cx="3314722" cy="3282488"/>
          </a:xfrm>
        </p:grpSpPr>
        <p:sp>
          <p:nvSpPr>
            <p:cNvPr id="58391" name="Text Box 11"/>
            <p:cNvSpPr txBox="1">
              <a:spLocks noChangeArrowheads="1"/>
            </p:cNvSpPr>
            <p:nvPr/>
          </p:nvSpPr>
          <p:spPr bwMode="auto">
            <a:xfrm>
              <a:off x="9647860" y="2639556"/>
              <a:ext cx="17049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逆循环</a:t>
              </a:r>
            </a:p>
          </p:txBody>
        </p:sp>
        <mc:AlternateContent xmlns:mc="http://schemas.openxmlformats.org/markup-compatibility/2006" xmlns:a14="http://schemas.microsoft.com/office/drawing/2010/main">
          <mc:Choice Requires="a14">
            <p:sp>
              <p:nvSpPr>
                <p:cNvPr id="58393" name="Text Box 69"/>
                <p:cNvSpPr txBox="1">
                  <a:spLocks noChangeArrowheads="1"/>
                </p:cNvSpPr>
                <p:nvPr/>
              </p:nvSpPr>
              <p:spPr bwMode="auto">
                <a:xfrm>
                  <a:off x="9300046" y="323370"/>
                  <a:ext cx="422328"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393" name="Text Box 69"/>
                <p:cNvSpPr txBox="1">
                  <a:spLocks noRot="1" noChangeAspect="1" noMove="1" noResize="1" noEditPoints="1" noAdjustHandles="1" noChangeArrowheads="1" noChangeShapeType="1" noTextEdit="1"/>
                </p:cNvSpPr>
                <p:nvPr/>
              </p:nvSpPr>
              <p:spPr bwMode="auto">
                <a:xfrm>
                  <a:off x="9300046" y="323370"/>
                  <a:ext cx="422328" cy="523269"/>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395" name="Arc 71"/>
            <p:cNvSpPr>
              <a:spLocks/>
            </p:cNvSpPr>
            <p:nvPr/>
          </p:nvSpPr>
          <p:spPr bwMode="auto">
            <a:xfrm rot="20793835" flipH="1" flipV="1">
              <a:off x="9466755" y="585004"/>
              <a:ext cx="1787949" cy="2560491"/>
            </a:xfrm>
            <a:custGeom>
              <a:avLst/>
              <a:gdLst>
                <a:gd name="T0" fmla="*/ 0 w 20819"/>
                <a:gd name="T1" fmla="*/ 0 h 21420"/>
                <a:gd name="T2" fmla="*/ 0 w 20819"/>
                <a:gd name="T3" fmla="*/ 0 h 21420"/>
                <a:gd name="T4" fmla="*/ 0 w 20819"/>
                <a:gd name="T5" fmla="*/ 0 h 21420"/>
                <a:gd name="T6" fmla="*/ 0 60000 65536"/>
                <a:gd name="T7" fmla="*/ 0 60000 65536"/>
                <a:gd name="T8" fmla="*/ 0 60000 65536"/>
                <a:gd name="T9" fmla="*/ 0 w 20819"/>
                <a:gd name="T10" fmla="*/ 0 h 21420"/>
                <a:gd name="T11" fmla="*/ 20819 w 20819"/>
                <a:gd name="T12" fmla="*/ 21420 h 21420"/>
              </a:gdLst>
              <a:ahLst/>
              <a:cxnLst>
                <a:cxn ang="T6">
                  <a:pos x="T0" y="T1"/>
                </a:cxn>
                <a:cxn ang="T7">
                  <a:pos x="T2" y="T3"/>
                </a:cxn>
                <a:cxn ang="T8">
                  <a:pos x="T4" y="T5"/>
                </a:cxn>
              </a:cxnLst>
              <a:rect l="T9" t="T10" r="T11" b="T12"/>
              <a:pathLst>
                <a:path w="20819" h="21420" fill="none" extrusionOk="0">
                  <a:moveTo>
                    <a:pt x="18034" y="21419"/>
                  </a:moveTo>
                  <a:cubicBezTo>
                    <a:pt x="9419" y="20299"/>
                    <a:pt x="2313" y="14127"/>
                    <a:pt x="-1" y="5754"/>
                  </a:cubicBezTo>
                </a:path>
                <a:path w="20819" h="21420" stroke="0" extrusionOk="0">
                  <a:moveTo>
                    <a:pt x="18034" y="21419"/>
                  </a:moveTo>
                  <a:cubicBezTo>
                    <a:pt x="9419" y="20299"/>
                    <a:pt x="2313" y="14127"/>
                    <a:pt x="-1" y="5754"/>
                  </a:cubicBezTo>
                  <a:lnTo>
                    <a:pt x="20819" y="0"/>
                  </a:lnTo>
                  <a:lnTo>
                    <a:pt x="18034" y="21419"/>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6" name="Arc 72"/>
            <p:cNvSpPr>
              <a:spLocks/>
            </p:cNvSpPr>
            <p:nvPr/>
          </p:nvSpPr>
          <p:spPr bwMode="auto">
            <a:xfrm rot="20775994">
              <a:off x="9557055" y="-119057"/>
              <a:ext cx="1999114" cy="2501696"/>
            </a:xfrm>
            <a:custGeom>
              <a:avLst/>
              <a:gdLst>
                <a:gd name="T0" fmla="*/ 0 w 20967"/>
                <a:gd name="T1" fmla="*/ 0 h 21074"/>
                <a:gd name="T2" fmla="*/ 0 w 20967"/>
                <a:gd name="T3" fmla="*/ 0 h 21074"/>
                <a:gd name="T4" fmla="*/ 0 w 20967"/>
                <a:gd name="T5" fmla="*/ 0 h 21074"/>
                <a:gd name="T6" fmla="*/ 0 60000 65536"/>
                <a:gd name="T7" fmla="*/ 0 60000 65536"/>
                <a:gd name="T8" fmla="*/ 0 60000 65536"/>
                <a:gd name="T9" fmla="*/ 0 w 20967"/>
                <a:gd name="T10" fmla="*/ 0 h 21074"/>
                <a:gd name="T11" fmla="*/ 20967 w 20967"/>
                <a:gd name="T12" fmla="*/ 21074 h 21074"/>
              </a:gdLst>
              <a:ahLst/>
              <a:cxnLst>
                <a:cxn ang="T6">
                  <a:pos x="T0" y="T1"/>
                </a:cxn>
                <a:cxn ang="T7">
                  <a:pos x="T2" y="T3"/>
                </a:cxn>
                <a:cxn ang="T8">
                  <a:pos x="T4" y="T5"/>
                </a:cxn>
              </a:cxnLst>
              <a:rect l="T9" t="T10" r="T11" b="T12"/>
              <a:pathLst>
                <a:path w="20967" h="21074" fill="none" extrusionOk="0">
                  <a:moveTo>
                    <a:pt x="16230" y="21074"/>
                  </a:moveTo>
                  <a:cubicBezTo>
                    <a:pt x="8249" y="19280"/>
                    <a:pt x="1966" y="13131"/>
                    <a:pt x="0" y="5190"/>
                  </a:cubicBezTo>
                </a:path>
                <a:path w="20967" h="21074" stroke="0" extrusionOk="0">
                  <a:moveTo>
                    <a:pt x="16230" y="21074"/>
                  </a:moveTo>
                  <a:cubicBezTo>
                    <a:pt x="8249" y="19280"/>
                    <a:pt x="1966" y="13131"/>
                    <a:pt x="0" y="5190"/>
                  </a:cubicBezTo>
                  <a:lnTo>
                    <a:pt x="20967" y="0"/>
                  </a:lnTo>
                  <a:lnTo>
                    <a:pt x="16230" y="21074"/>
                  </a:lnTo>
                  <a:close/>
                </a:path>
              </a:pathLst>
            </a:custGeom>
            <a:noFill/>
            <a:ln w="38100">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7" name="Freeform 73"/>
            <p:cNvSpPr>
              <a:spLocks/>
            </p:cNvSpPr>
            <p:nvPr/>
          </p:nvSpPr>
          <p:spPr bwMode="auto">
            <a:xfrm rot="10161194">
              <a:off x="10107194" y="679075"/>
              <a:ext cx="266734" cy="564425"/>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8" name="Line 74"/>
            <p:cNvSpPr>
              <a:spLocks noChangeShapeType="1"/>
            </p:cNvSpPr>
            <p:nvPr/>
          </p:nvSpPr>
          <p:spPr bwMode="auto">
            <a:xfrm rot="180000">
              <a:off x="10548971" y="1158249"/>
              <a:ext cx="251452" cy="199901"/>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399" name="Line 75"/>
            <p:cNvSpPr>
              <a:spLocks noChangeShapeType="1"/>
            </p:cNvSpPr>
            <p:nvPr/>
          </p:nvSpPr>
          <p:spPr bwMode="auto">
            <a:xfrm rot="10980000">
              <a:off x="9962713" y="1555110"/>
              <a:ext cx="251452" cy="199901"/>
            </a:xfrm>
            <a:prstGeom prst="line">
              <a:avLst/>
            </a:prstGeom>
            <a:noFill/>
            <a:ln w="50800">
              <a:solidFill>
                <a:srgbClr val="FF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0" name="Text Box 76"/>
                <p:cNvSpPr txBox="1">
                  <a:spLocks noChangeArrowheads="1"/>
                </p:cNvSpPr>
                <p:nvPr/>
              </p:nvSpPr>
              <p:spPr bwMode="auto">
                <a:xfrm>
                  <a:off x="11314441" y="2054861"/>
                  <a:ext cx="558474"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0" name="Text Box 76"/>
                <p:cNvSpPr txBox="1">
                  <a:spLocks noRot="1" noChangeAspect="1" noMove="1" noResize="1" noEditPoints="1" noAdjustHandles="1" noChangeArrowheads="1" noChangeShapeType="1" noTextEdit="1"/>
                </p:cNvSpPr>
                <p:nvPr/>
              </p:nvSpPr>
              <p:spPr bwMode="auto">
                <a:xfrm>
                  <a:off x="11314441" y="2054861"/>
                  <a:ext cx="558474" cy="523269"/>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401" name="Freeform 77"/>
            <p:cNvSpPr>
              <a:spLocks/>
            </p:cNvSpPr>
            <p:nvPr/>
          </p:nvSpPr>
          <p:spPr bwMode="auto">
            <a:xfrm rot="11161749">
              <a:off x="10233614" y="1596266"/>
              <a:ext cx="266734" cy="564425"/>
            </a:xfrm>
            <a:custGeom>
              <a:avLst/>
              <a:gdLst>
                <a:gd name="T0" fmla="*/ 0 w 192"/>
                <a:gd name="T1" fmla="*/ 384 h 384"/>
                <a:gd name="T2" fmla="*/ 48 w 192"/>
                <a:gd name="T3" fmla="*/ 192 h 384"/>
                <a:gd name="T4" fmla="*/ 192 w 192"/>
                <a:gd name="T5" fmla="*/ 0 h 384"/>
                <a:gd name="T6" fmla="*/ 0 60000 65536"/>
                <a:gd name="T7" fmla="*/ 0 60000 65536"/>
                <a:gd name="T8" fmla="*/ 0 60000 65536"/>
                <a:gd name="T9" fmla="*/ 0 w 192"/>
                <a:gd name="T10" fmla="*/ 0 h 384"/>
                <a:gd name="T11" fmla="*/ 192 w 192"/>
                <a:gd name="T12" fmla="*/ 384 h 384"/>
              </a:gdLst>
              <a:ahLst/>
              <a:cxnLst>
                <a:cxn ang="T6">
                  <a:pos x="T0" y="T1"/>
                </a:cxn>
                <a:cxn ang="T7">
                  <a:pos x="T2" y="T3"/>
                </a:cxn>
                <a:cxn ang="T8">
                  <a:pos x="T4" y="T5"/>
                </a:cxn>
              </a:cxnLst>
              <a:rect l="T9" t="T10" r="T11" b="T12"/>
              <a:pathLst>
                <a:path w="192" h="384">
                  <a:moveTo>
                    <a:pt x="0" y="384"/>
                  </a:moveTo>
                  <a:cubicBezTo>
                    <a:pt x="8" y="320"/>
                    <a:pt x="16" y="256"/>
                    <a:pt x="48" y="192"/>
                  </a:cubicBezTo>
                  <a:cubicBezTo>
                    <a:pt x="80" y="128"/>
                    <a:pt x="136" y="64"/>
                    <a:pt x="192" y="0"/>
                  </a:cubicBezTo>
                </a:path>
              </a:pathLst>
            </a:custGeom>
            <a:noFill/>
            <a:ln w="57150" cmpd="sng">
              <a:solidFill>
                <a:srgbClr val="FC5050"/>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2" name="Text Box 78"/>
                <p:cNvSpPr txBox="1">
                  <a:spLocks noChangeArrowheads="1"/>
                </p:cNvSpPr>
                <p:nvPr/>
              </p:nvSpPr>
              <p:spPr bwMode="auto">
                <a:xfrm>
                  <a:off x="10297519" y="352767"/>
                  <a:ext cx="664056"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2" name="Text Box 78"/>
                <p:cNvSpPr txBox="1">
                  <a:spLocks noRot="1" noChangeAspect="1" noMove="1" noResize="1" noEditPoints="1" noAdjustHandles="1" noChangeArrowheads="1" noChangeShapeType="1" noTextEdit="1"/>
                </p:cNvSpPr>
                <p:nvPr/>
              </p:nvSpPr>
              <p:spPr bwMode="auto">
                <a:xfrm>
                  <a:off x="10297519" y="352767"/>
                  <a:ext cx="664056" cy="523269"/>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3" name="Rectangle 79"/>
                <p:cNvSpPr>
                  <a:spLocks noChangeArrowheads="1"/>
                </p:cNvSpPr>
                <p:nvPr/>
              </p:nvSpPr>
              <p:spPr bwMode="auto">
                <a:xfrm>
                  <a:off x="9839071" y="1968140"/>
                  <a:ext cx="661277"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baseline="-25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3" name="Rectangle 79"/>
                <p:cNvSpPr>
                  <a:spLocks noRot="1" noChangeAspect="1" noMove="1" noResize="1" noEditPoints="1" noAdjustHandles="1" noChangeArrowheads="1" noChangeShapeType="1" noTextEdit="1"/>
                </p:cNvSpPr>
                <p:nvPr/>
              </p:nvSpPr>
              <p:spPr bwMode="auto">
                <a:xfrm>
                  <a:off x="9839071" y="1968140"/>
                  <a:ext cx="661277" cy="523269"/>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4" name="Text Box 80"/>
                <p:cNvSpPr txBox="1">
                  <a:spLocks noChangeArrowheads="1"/>
                </p:cNvSpPr>
                <p:nvPr/>
              </p:nvSpPr>
              <p:spPr bwMode="auto">
                <a:xfrm>
                  <a:off x="10632326" y="792254"/>
                  <a:ext cx="483455"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4" name="Text Box 80"/>
                <p:cNvSpPr txBox="1">
                  <a:spLocks noRot="1" noChangeAspect="1" noMove="1" noResize="1" noEditPoints="1" noAdjustHandles="1" noChangeArrowheads="1" noChangeShapeType="1" noTextEdit="1"/>
                </p:cNvSpPr>
                <p:nvPr/>
              </p:nvSpPr>
              <p:spPr bwMode="auto">
                <a:xfrm>
                  <a:off x="10632326" y="792254"/>
                  <a:ext cx="483455" cy="523269"/>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5" name="Rectangle 81"/>
                <p:cNvSpPr>
                  <a:spLocks noChangeArrowheads="1"/>
                </p:cNvSpPr>
                <p:nvPr/>
              </p:nvSpPr>
              <p:spPr bwMode="auto">
                <a:xfrm>
                  <a:off x="9702925" y="1571278"/>
                  <a:ext cx="476509"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5" name="Rectangle 81"/>
                <p:cNvSpPr>
                  <a:spLocks noRot="1" noChangeAspect="1" noMove="1" noResize="1" noEditPoints="1" noAdjustHandles="1" noChangeArrowheads="1" noChangeShapeType="1" noTextEdit="1"/>
                </p:cNvSpPr>
                <p:nvPr/>
              </p:nvSpPr>
              <p:spPr bwMode="auto">
                <a:xfrm>
                  <a:off x="9702925" y="1571278"/>
                  <a:ext cx="476509" cy="523269"/>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406" name="Line 82"/>
            <p:cNvSpPr>
              <a:spLocks noChangeShapeType="1"/>
            </p:cNvSpPr>
            <p:nvPr/>
          </p:nvSpPr>
          <p:spPr bwMode="auto">
            <a:xfrm>
              <a:off x="9101385" y="2622226"/>
              <a:ext cx="2645109" cy="7349"/>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407" name="Line 83"/>
            <p:cNvSpPr>
              <a:spLocks noChangeShapeType="1"/>
            </p:cNvSpPr>
            <p:nvPr/>
          </p:nvSpPr>
          <p:spPr bwMode="auto">
            <a:xfrm flipH="1" flipV="1">
              <a:off x="9098607" y="411561"/>
              <a:ext cx="15282" cy="2200376"/>
            </a:xfrm>
            <a:prstGeom prst="line">
              <a:avLst/>
            </a:prstGeom>
            <a:noFill/>
            <a:ln w="28575">
              <a:solidFill>
                <a:srgbClr val="000000"/>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8408" name="Text Box 84"/>
                <p:cNvSpPr txBox="1">
                  <a:spLocks noChangeArrowheads="1"/>
                </p:cNvSpPr>
                <p:nvPr/>
              </p:nvSpPr>
              <p:spPr bwMode="auto">
                <a:xfrm>
                  <a:off x="11467258" y="2536974"/>
                  <a:ext cx="509850"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8" name="Text Box 84"/>
                <p:cNvSpPr txBox="1">
                  <a:spLocks noRot="1" noChangeAspect="1" noMove="1" noResize="1" noEditPoints="1" noAdjustHandles="1" noChangeArrowheads="1" noChangeShapeType="1" noTextEdit="1"/>
                </p:cNvSpPr>
                <p:nvPr/>
              </p:nvSpPr>
              <p:spPr bwMode="auto">
                <a:xfrm>
                  <a:off x="11467258" y="2536974"/>
                  <a:ext cx="509850" cy="523269"/>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09" name="Text Box 85"/>
                <p:cNvSpPr txBox="1">
                  <a:spLocks noChangeArrowheads="1"/>
                </p:cNvSpPr>
                <p:nvPr/>
              </p:nvSpPr>
              <p:spPr bwMode="auto">
                <a:xfrm>
                  <a:off x="8662386" y="257226"/>
                  <a:ext cx="505683"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09" name="Text Box 85"/>
                <p:cNvSpPr txBox="1">
                  <a:spLocks noRot="1" noChangeAspect="1" noMove="1" noResize="1" noEditPoints="1" noAdjustHandles="1" noChangeArrowheads="1" noChangeShapeType="1" noTextEdit="1"/>
                </p:cNvSpPr>
                <p:nvPr/>
              </p:nvSpPr>
              <p:spPr bwMode="auto">
                <a:xfrm>
                  <a:off x="8662386" y="257226"/>
                  <a:ext cx="505683" cy="523269"/>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410" name="Text Box 86"/>
                <p:cNvSpPr txBox="1">
                  <a:spLocks noChangeArrowheads="1"/>
                </p:cNvSpPr>
                <p:nvPr/>
              </p:nvSpPr>
              <p:spPr bwMode="auto">
                <a:xfrm>
                  <a:off x="8711009" y="2473770"/>
                  <a:ext cx="525132" cy="5232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410" name="Text Box 86"/>
                <p:cNvSpPr txBox="1">
                  <a:spLocks noRot="1" noChangeAspect="1" noMove="1" noResize="1" noEditPoints="1" noAdjustHandles="1" noChangeArrowheads="1" noChangeShapeType="1" noTextEdit="1"/>
                </p:cNvSpPr>
                <p:nvPr/>
              </p:nvSpPr>
              <p:spPr bwMode="auto">
                <a:xfrm>
                  <a:off x="8711009" y="2473770"/>
                  <a:ext cx="525132" cy="523269"/>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2082388" y="1952794"/>
                <a:ext cx="26514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𝐴</m:t>
                          </m:r>
                        </m:e>
                      </m:d>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082388" y="1952794"/>
                <a:ext cx="265149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5182093" y="1998961"/>
                <a:ext cx="12170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182093" y="1998961"/>
                <a:ext cx="1217064"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779880" y="3302756"/>
                <a:ext cx="3417987"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𝐴</m:t>
                              </m:r>
                            </m:e>
                          </m:d>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779880" y="3302756"/>
                <a:ext cx="3417987" cy="972254"/>
              </a:xfrm>
              <a:prstGeom prst="rect">
                <a:avLst/>
              </a:prstGeom>
              <a:blipFill>
                <a:blip r:embed="rId15"/>
                <a:stretch>
                  <a:fillRect/>
                </a:stretch>
              </a:blipFill>
            </p:spPr>
            <p:txBody>
              <a:bodyPr/>
              <a:lstStyle/>
              <a:p>
                <a:r>
                  <a:rPr lang="zh-CN" altLang="en-US">
                    <a:noFill/>
                  </a:rPr>
                  <a:t> </a:t>
                </a:r>
              </a:p>
            </p:txBody>
          </p:sp>
        </mc:Fallback>
      </mc:AlternateContent>
      <p:sp>
        <p:nvSpPr>
          <p:cNvPr id="165944" name="Oval 56"/>
          <p:cNvSpPr>
            <a:spLocks noChangeArrowheads="1"/>
          </p:cNvSpPr>
          <p:nvPr/>
        </p:nvSpPr>
        <p:spPr bwMode="auto">
          <a:xfrm>
            <a:off x="9410527" y="4763156"/>
            <a:ext cx="1600200" cy="781050"/>
          </a:xfrm>
          <a:prstGeom prst="ellipse">
            <a:avLst/>
          </a:prstGeom>
          <a:gradFill rotWithShape="1">
            <a:gsLst>
              <a:gs pos="0">
                <a:schemeClr val="tx1"/>
              </a:gs>
              <a:gs pos="100000">
                <a:schemeClr val="tx1">
                  <a:gamma/>
                  <a:shade val="46275"/>
                  <a:invGamma/>
                </a:schemeClr>
              </a:gs>
            </a:gsLst>
            <a:path path="shape">
              <a:fillToRect l="50000" t="50000" r="50000" b="50000"/>
            </a:path>
          </a:gradFill>
          <a:ln w="19050">
            <a:noFill/>
            <a:round/>
            <a:headEnd/>
            <a:tailEnd/>
          </a:ln>
          <a:effectLst/>
        </p:spPr>
        <p:txBody>
          <a:bodyPr wrap="none" anchor="ctr"/>
          <a:lstStyle/>
          <a:p>
            <a:pPr algn="ctr">
              <a:defRPr/>
            </a:pPr>
            <a:r>
              <a:rPr lang="zh-CN" altLang="en-US" sz="2800" dirty="0">
                <a:solidFill>
                  <a:srgbClr val="FFFF00"/>
                </a:solidFill>
                <a:ea typeface="微软雅黑" panose="020B0503020204020204" pitchFamily="34" charset="-122"/>
                <a:cs typeface="Times New Roman" panose="02020603050405020304" pitchFamily="18" charset="0"/>
              </a:rPr>
              <a:t>致冷机</a:t>
            </a:r>
          </a:p>
        </p:txBody>
      </p:sp>
      <p:sp>
        <p:nvSpPr>
          <p:cNvPr id="58381" name="Rectangle 58"/>
          <p:cNvSpPr>
            <a:spLocks noChangeArrowheads="1"/>
          </p:cNvSpPr>
          <p:nvPr/>
        </p:nvSpPr>
        <p:spPr bwMode="auto">
          <a:xfrm>
            <a:off x="9343852" y="3475693"/>
            <a:ext cx="1755775" cy="533400"/>
          </a:xfrm>
          <a:prstGeom prst="rect">
            <a:avLst/>
          </a:prstGeom>
          <a:solidFill>
            <a:srgbClr val="FDE3F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高温热源</a:t>
            </a:r>
          </a:p>
        </p:txBody>
      </p:sp>
      <p:sp>
        <p:nvSpPr>
          <p:cNvPr id="58383" name="Rectangle 60"/>
          <p:cNvSpPr>
            <a:spLocks noChangeArrowheads="1"/>
          </p:cNvSpPr>
          <p:nvPr/>
        </p:nvSpPr>
        <p:spPr bwMode="auto">
          <a:xfrm>
            <a:off x="9339090" y="6068398"/>
            <a:ext cx="1828800" cy="533400"/>
          </a:xfrm>
          <a:prstGeom prst="rect">
            <a:avLst/>
          </a:prstGeom>
          <a:solidFill>
            <a:schemeClr val="accent2"/>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低温热源</a:t>
            </a:r>
          </a:p>
        </p:txBody>
      </p:sp>
      <p:sp>
        <p:nvSpPr>
          <p:cNvPr id="58385" name="AutoShape 63"/>
          <p:cNvSpPr>
            <a:spLocks noChangeArrowheads="1"/>
          </p:cNvSpPr>
          <p:nvPr/>
        </p:nvSpPr>
        <p:spPr bwMode="auto">
          <a:xfrm flipV="1">
            <a:off x="9982027" y="4016077"/>
            <a:ext cx="512763" cy="755333"/>
          </a:xfrm>
          <a:prstGeom prst="downArrow">
            <a:avLst>
              <a:gd name="adj1" fmla="val 35417"/>
              <a:gd name="adj2" fmla="val 53102"/>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58386" name="AutoShape 64"/>
          <p:cNvSpPr>
            <a:spLocks noChangeArrowheads="1"/>
          </p:cNvSpPr>
          <p:nvPr/>
        </p:nvSpPr>
        <p:spPr bwMode="auto">
          <a:xfrm flipV="1">
            <a:off x="10091882" y="5514043"/>
            <a:ext cx="281332" cy="558482"/>
          </a:xfrm>
          <a:prstGeom prst="downArrow">
            <a:avLst>
              <a:gd name="adj1" fmla="val 40000"/>
              <a:gd name="adj2" fmla="val 71022"/>
            </a:avLst>
          </a:prstGeom>
          <a:solidFill>
            <a:srgbClr val="FF3399"/>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7" name="AutoShape 66"/>
          <p:cNvSpPr>
            <a:spLocks noChangeArrowheads="1"/>
          </p:cNvSpPr>
          <p:nvPr/>
        </p:nvSpPr>
        <p:spPr bwMode="auto">
          <a:xfrm flipH="1">
            <a:off x="10978977" y="5103198"/>
            <a:ext cx="838200" cy="152400"/>
          </a:xfrm>
          <a:prstGeom prst="rightArrow">
            <a:avLst>
              <a:gd name="adj1" fmla="val 58667"/>
              <a:gd name="adj2" fmla="val 201030"/>
            </a:avLst>
          </a:prstGeom>
          <a:solidFill>
            <a:schemeClr val="tx2"/>
          </a:solidFill>
          <a:ln w="19050">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7" name="矩形 46"/>
              <p:cNvSpPr/>
              <p:nvPr/>
            </p:nvSpPr>
            <p:spPr>
              <a:xfrm>
                <a:off x="10337270" y="4183570"/>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10337270" y="4183570"/>
                <a:ext cx="67358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291409" y="5496273"/>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0291409" y="5496273"/>
                <a:ext cx="68185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 Box 26"/>
              <p:cNvSpPr txBox="1">
                <a:spLocks noChangeArrowheads="1"/>
              </p:cNvSpPr>
              <p:nvPr/>
            </p:nvSpPr>
            <p:spPr bwMode="auto">
              <a:xfrm>
                <a:off x="11131805" y="4649174"/>
                <a:ext cx="6477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49" name="Text Box 26"/>
              <p:cNvSpPr txBox="1">
                <a:spLocks noRot="1" noChangeAspect="1" noMove="1" noResize="1" noEditPoints="1" noAdjustHandles="1" noChangeArrowheads="1" noChangeShapeType="1" noTextEdit="1"/>
              </p:cNvSpPr>
              <p:nvPr/>
            </p:nvSpPr>
            <p:spPr bwMode="auto">
              <a:xfrm>
                <a:off x="11131805" y="4649174"/>
                <a:ext cx="647700" cy="519112"/>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88167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5944"/>
                                        </p:tgtEl>
                                        <p:attrNameLst>
                                          <p:attrName>style.visibility</p:attrName>
                                        </p:attrNameLst>
                                      </p:cBhvr>
                                      <p:to>
                                        <p:strVal val="visible"/>
                                      </p:to>
                                    </p:set>
                                    <p:animEffect transition="in" filter="wipe(down)">
                                      <p:cBhvr>
                                        <p:cTn id="12" dur="500"/>
                                        <p:tgtEl>
                                          <p:spTgt spid="16594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8381"/>
                                        </p:tgtEl>
                                        <p:attrNameLst>
                                          <p:attrName>style.visibility</p:attrName>
                                        </p:attrNameLst>
                                      </p:cBhvr>
                                      <p:to>
                                        <p:strVal val="visible"/>
                                      </p:to>
                                    </p:set>
                                    <p:animEffect transition="in" filter="wipe(down)">
                                      <p:cBhvr>
                                        <p:cTn id="17" dur="500"/>
                                        <p:tgtEl>
                                          <p:spTgt spid="583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383"/>
                                        </p:tgtEl>
                                        <p:attrNameLst>
                                          <p:attrName>style.visibility</p:attrName>
                                        </p:attrNameLst>
                                      </p:cBhvr>
                                      <p:to>
                                        <p:strVal val="visible"/>
                                      </p:to>
                                    </p:set>
                                    <p:animEffect transition="in" filter="wipe(left)">
                                      <p:cBhvr>
                                        <p:cTn id="22" dur="500"/>
                                        <p:tgtEl>
                                          <p:spTgt spid="583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grpId="0" nodeType="clickEffect">
                                  <p:stCondLst>
                                    <p:cond delay="0"/>
                                  </p:stCondLst>
                                  <p:childTnLst>
                                    <p:set>
                                      <p:cBhvr>
                                        <p:cTn id="26" dur="1" fill="hold">
                                          <p:stCondLst>
                                            <p:cond delay="0"/>
                                          </p:stCondLst>
                                        </p:cTn>
                                        <p:tgtEl>
                                          <p:spTgt spid="58387"/>
                                        </p:tgtEl>
                                        <p:attrNameLst>
                                          <p:attrName>style.visibility</p:attrName>
                                        </p:attrNameLst>
                                      </p:cBhvr>
                                      <p:to>
                                        <p:strVal val="visible"/>
                                      </p:to>
                                    </p:set>
                                    <p:animEffect transition="in" filter="wipe(right)">
                                      <p:cBhvr>
                                        <p:cTn id="27" dur="500"/>
                                        <p:tgtEl>
                                          <p:spTgt spid="5838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down)">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58386"/>
                                        </p:tgtEl>
                                        <p:attrNameLst>
                                          <p:attrName>style.visibility</p:attrName>
                                        </p:attrNameLst>
                                      </p:cBhvr>
                                      <p:to>
                                        <p:strVal val="visible"/>
                                      </p:to>
                                    </p:set>
                                    <p:animEffect transition="in" filter="wipe(down)">
                                      <p:cBhvr>
                                        <p:cTn id="37" dur="500"/>
                                        <p:tgtEl>
                                          <p:spTgt spid="58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down)">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385"/>
                                        </p:tgtEl>
                                        <p:attrNameLst>
                                          <p:attrName>style.visibility</p:attrName>
                                        </p:attrNameLst>
                                      </p:cBhvr>
                                      <p:to>
                                        <p:strVal val="visible"/>
                                      </p:to>
                                    </p:set>
                                    <p:animEffect transition="in" filter="wipe(down)">
                                      <p:cBhvr>
                                        <p:cTn id="47" dur="500"/>
                                        <p:tgtEl>
                                          <p:spTgt spid="5838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down)">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5892"/>
                                        </p:tgtEl>
                                        <p:attrNameLst>
                                          <p:attrName>style.visibility</p:attrName>
                                        </p:attrNameLst>
                                      </p:cBhvr>
                                      <p:to>
                                        <p:strVal val="visible"/>
                                      </p:to>
                                    </p:set>
                                    <p:animEffect transition="in" filter="wipe(left)">
                                      <p:cBhvr>
                                        <p:cTn id="57" dur="500"/>
                                        <p:tgtEl>
                                          <p:spTgt spid="16589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wipe(left)">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wipe(left)">
                                      <p:cBhvr>
                                        <p:cTn id="67" dur="500"/>
                                        <p:tgtEl>
                                          <p:spTgt spid="4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65893"/>
                                        </p:tgtEl>
                                        <p:attrNameLst>
                                          <p:attrName>style.visibility</p:attrName>
                                        </p:attrNameLst>
                                      </p:cBhvr>
                                      <p:to>
                                        <p:strVal val="visible"/>
                                      </p:to>
                                    </p:set>
                                    <p:animEffect transition="in" filter="wipe(left)">
                                      <p:cBhvr>
                                        <p:cTn id="72" dur="500"/>
                                        <p:tgtEl>
                                          <p:spTgt spid="16589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6"/>
                                        </p:tgtEl>
                                        <p:attrNameLst>
                                          <p:attrName>style.visibility</p:attrName>
                                        </p:attrNameLst>
                                      </p:cBhvr>
                                      <p:to>
                                        <p:strVal val="visible"/>
                                      </p:to>
                                    </p:set>
                                    <p:animEffect transition="in" filter="wipe(left)">
                                      <p:cBhvr>
                                        <p:cTn id="77" dur="500"/>
                                        <p:tgtEl>
                                          <p:spTgt spid="4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65896"/>
                                        </p:tgtEl>
                                        <p:attrNameLst>
                                          <p:attrName>style.visibility</p:attrName>
                                        </p:attrNameLst>
                                      </p:cBhvr>
                                      <p:to>
                                        <p:strVal val="visible"/>
                                      </p:to>
                                    </p:set>
                                    <p:animEffect transition="in" filter="wipe(left)">
                                      <p:cBhvr>
                                        <p:cTn id="82" dur="500"/>
                                        <p:tgtEl>
                                          <p:spTgt spid="1658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P spid="165893" grpId="0"/>
      <p:bldP spid="165896" grpId="0"/>
      <p:bldP spid="44" grpId="0"/>
      <p:bldP spid="45" grpId="0"/>
      <p:bldP spid="46" grpId="0"/>
      <p:bldP spid="165944" grpId="0" animBg="1"/>
      <p:bldP spid="58381" grpId="0" animBg="1"/>
      <p:bldP spid="58383" grpId="0" animBg="1"/>
      <p:bldP spid="58385" grpId="0" animBg="1"/>
      <p:bldP spid="58386" grpId="0" animBg="1"/>
      <p:bldP spid="58387" grpId="0" animBg="1"/>
      <p:bldP spid="47" grpId="0"/>
      <p:bldP spid="48" grpId="0"/>
      <p:bldP spid="4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ChangeArrowheads="1"/>
          </p:cNvSpPr>
          <p:nvPr/>
        </p:nvSpPr>
        <p:spPr bwMode="auto">
          <a:xfrm>
            <a:off x="3092451" y="811214"/>
            <a:ext cx="7172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热机</a:t>
            </a:r>
            <a:r>
              <a:rPr lang="zh-CN" altLang="en-US" sz="2800" dirty="0">
                <a:solidFill>
                  <a:srgbClr val="0000FF"/>
                </a:solidFill>
                <a:latin typeface="微软雅黑" panose="020B0503020204020204" pitchFamily="34" charset="-122"/>
                <a:ea typeface="微软雅黑" panose="020B0503020204020204" pitchFamily="34" charset="-122"/>
              </a:rPr>
              <a:t> ：持续地将热量转变为功的机器</a:t>
            </a:r>
          </a:p>
        </p:txBody>
      </p:sp>
    </p:spTree>
    <p:controls>
      <mc:AlternateContent xmlns:mc="http://schemas.openxmlformats.org/markup-compatibility/2006">
        <mc:Choice xmlns:v="urn:schemas-microsoft-com:vml" Requires="v">
          <p:control spid="113705" name="ShockwaveFlash1" r:id="rId2" imgW="7772400" imgH="4191120"/>
        </mc:Choice>
        <mc:Fallback>
          <p:control name="ShockwaveFlash1" r:id="rId2" imgW="7772400" imgH="4191120">
            <p:pic>
              <p:nvPicPr>
                <p:cNvPr id="50179" name="ShockwaveFlash1"/>
                <p:cNvPicPr preferRelativeResize="0">
                  <a:picLocks noChangeArrowheads="1" noChangeShapeType="1"/>
                </p:cNvPicPr>
                <p:nvPr/>
              </p:nvPicPr>
              <p:blipFill>
                <a:blip r:embed="rId5"/>
                <a:srcRect/>
                <a:stretch>
                  <a:fillRect/>
                </a:stretch>
              </p:blipFill>
              <p:spPr bwMode="auto">
                <a:xfrm>
                  <a:off x="3062288" y="1603375"/>
                  <a:ext cx="7772400" cy="4191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62048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8"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Rectangle 5"/>
          <p:cNvSpPr>
            <a:spLocks noChangeArrowheads="1"/>
          </p:cNvSpPr>
          <p:nvPr/>
        </p:nvSpPr>
        <p:spPr bwMode="auto">
          <a:xfrm>
            <a:off x="5349688" y="957637"/>
            <a:ext cx="4267200" cy="52322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a:spAutoFit/>
          </a:bodyPr>
          <a:lstStyle/>
          <a:p>
            <a:pPr algn="ctr" eaLnBrk="1" hangingPunct="1">
              <a:defRPr/>
            </a:pPr>
            <a:r>
              <a:rPr kumimoji="1" lang="zh-CN" altLang="zh-CN" sz="2800" dirty="0">
                <a:solidFill>
                  <a:srgbClr val="0000FF"/>
                </a:solidFill>
                <a:latin typeface="微软雅黑" panose="020B0503020204020204" pitchFamily="34" charset="-122"/>
                <a:ea typeface="微软雅黑" panose="020B0503020204020204" pitchFamily="34" charset="-122"/>
              </a:rPr>
              <a:t>冰箱循环示意图</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spTree>
    <p:controls>
      <mc:AlternateContent xmlns:mc="http://schemas.openxmlformats.org/markup-compatibility/2006">
        <mc:Choice xmlns:v="urn:schemas-microsoft-com:vml" Requires="v">
          <p:control spid="114729" name="ShockwaveFlash1" r:id="rId2" imgW="7543800" imgH="4114800"/>
        </mc:Choice>
        <mc:Fallback>
          <p:control name="ShockwaveFlash1" r:id="rId2" imgW="7543800" imgH="4114800">
            <p:pic>
              <p:nvPicPr>
                <p:cNvPr id="52227" name="ShockwaveFlash1"/>
                <p:cNvPicPr preferRelativeResize="0">
                  <a:picLocks noChangeArrowheads="1" noChangeShapeType="1"/>
                </p:cNvPicPr>
                <p:nvPr/>
              </p:nvPicPr>
              <p:blipFill>
                <a:blip r:embed="rId5"/>
                <a:srcRect/>
                <a:stretch>
                  <a:fillRect/>
                </a:stretch>
              </p:blipFill>
              <p:spPr bwMode="auto">
                <a:xfrm>
                  <a:off x="3711388" y="1913964"/>
                  <a:ext cx="7543800" cy="41148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088491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21"/>
                                        </p:tgtEl>
                                        <p:attrNameLst>
                                          <p:attrName>style.visibility</p:attrName>
                                        </p:attrNameLst>
                                      </p:cBhvr>
                                      <p:to>
                                        <p:strVal val="visible"/>
                                      </p:to>
                                    </p:set>
                                    <p:animEffect transition="in" filter="wipe(left)">
                                      <p:cBhvr>
                                        <p:cTn id="7"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12" descr="早期蒸汽机"/>
          <p:cNvPicPr>
            <a:picLocks noChangeAspect="1" noChangeArrowheads="1"/>
          </p:cNvPicPr>
          <p:nvPr/>
        </p:nvPicPr>
        <p:blipFill>
          <a:blip r:embed="rId3">
            <a:lum bright="24000"/>
            <a:extLst>
              <a:ext uri="{28A0092B-C50C-407E-A947-70E740481C1C}">
                <a14:useLocalDpi xmlns:a14="http://schemas.microsoft.com/office/drawing/2010/main" val="0"/>
              </a:ext>
            </a:extLst>
          </a:blip>
          <a:srcRect l="-801" t="71844" r="801" b="3030"/>
          <a:stretch>
            <a:fillRect/>
          </a:stretch>
        </p:blipFill>
        <p:spPr bwMode="auto">
          <a:xfrm>
            <a:off x="2346037" y="76381"/>
            <a:ext cx="4191000"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5" name="TextBox 1"/>
          <p:cNvSpPr txBox="1">
            <a:spLocks noChangeArrowheads="1"/>
          </p:cNvSpPr>
          <p:nvPr/>
        </p:nvSpPr>
        <p:spPr bwMode="auto">
          <a:xfrm>
            <a:off x="3003262" y="3137082"/>
            <a:ext cx="2874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b="1">
                <a:solidFill>
                  <a:srgbClr val="0000FF"/>
                </a:solidFill>
              </a:rPr>
              <a:t>早期的蒸汽机</a:t>
            </a:r>
          </a:p>
        </p:txBody>
      </p:sp>
      <p:pic>
        <p:nvPicPr>
          <p:cNvPr id="125956" name="图片 1"/>
          <p:cNvPicPr>
            <a:picLocks noChangeAspect="1"/>
          </p:cNvPicPr>
          <p:nvPr/>
        </p:nvPicPr>
        <p:blipFill>
          <a:blip r:embed="rId4">
            <a:extLst>
              <a:ext uri="{28A0092B-C50C-407E-A947-70E740481C1C}">
                <a14:useLocalDpi xmlns:a14="http://schemas.microsoft.com/office/drawing/2010/main" val="0"/>
              </a:ext>
            </a:extLst>
          </a:blip>
          <a:srcRect t="12785"/>
          <a:stretch>
            <a:fillRect/>
          </a:stretch>
        </p:blipFill>
        <p:spPr bwMode="auto">
          <a:xfrm>
            <a:off x="6297088" y="3252866"/>
            <a:ext cx="5820011" cy="3544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35292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Text Box 4"/>
          <p:cNvSpPr txBox="1">
            <a:spLocks noChangeArrowheads="1"/>
          </p:cNvSpPr>
          <p:nvPr/>
        </p:nvSpPr>
        <p:spPr bwMode="auto">
          <a:xfrm>
            <a:off x="2092980" y="440953"/>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提高热机效率的途径</a:t>
            </a:r>
          </a:p>
        </p:txBody>
      </p:sp>
      <p:sp>
        <p:nvSpPr>
          <p:cNvPr id="166917" name="Text Box 5"/>
          <p:cNvSpPr txBox="1">
            <a:spLocks noChangeArrowheads="1"/>
          </p:cNvSpPr>
          <p:nvPr/>
        </p:nvSpPr>
        <p:spPr bwMode="auto">
          <a:xfrm>
            <a:off x="2277130" y="1282328"/>
            <a:ext cx="312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1</a:t>
            </a:r>
            <a:r>
              <a:rPr lang="zh-CN" altLang="en-US"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a:t>
            </a:r>
            <a:r>
              <a:rPr lang="zh-CN" altLang="en-US" sz="2800">
                <a:solidFill>
                  <a:srgbClr val="0000FF"/>
                </a:solidFill>
                <a:ea typeface="微软雅黑" panose="020B0503020204020204" pitchFamily="34" charset="-122"/>
                <a:cs typeface="Times New Roman" panose="02020603050405020304" pitchFamily="18" charset="0"/>
              </a:rPr>
              <a:t>热机的效率：</a:t>
            </a:r>
          </a:p>
        </p:txBody>
      </p:sp>
      <p:sp>
        <p:nvSpPr>
          <p:cNvPr id="166918" name="Text Box 6"/>
          <p:cNvSpPr txBox="1">
            <a:spLocks noChangeArrowheads="1"/>
          </p:cNvSpPr>
          <p:nvPr/>
        </p:nvSpPr>
        <p:spPr bwMode="auto">
          <a:xfrm>
            <a:off x="2277130" y="2124638"/>
            <a:ext cx="6934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2</a:t>
            </a:r>
            <a:r>
              <a:rPr lang="zh-CN" altLang="en-US" sz="2800">
                <a:solidFill>
                  <a:srgbClr val="0000FF"/>
                </a:solidFill>
                <a:ea typeface="微软雅黑" panose="020B0503020204020204" pitchFamily="34" charset="-122"/>
                <a:cs typeface="Times New Roman" panose="02020603050405020304" pitchFamily="18" charset="0"/>
                <a:sym typeface="Symbol" panose="05050102010706020507" pitchFamily="18" charset="2"/>
              </a:rPr>
              <a:t>、</a:t>
            </a:r>
            <a:r>
              <a:rPr lang="zh-CN" altLang="en-US" sz="2800">
                <a:solidFill>
                  <a:srgbClr val="0000FF"/>
                </a:solidFill>
                <a:ea typeface="微软雅黑" panose="020B0503020204020204" pitchFamily="34" charset="-122"/>
                <a:cs typeface="Times New Roman" panose="02020603050405020304" pitchFamily="18" charset="0"/>
              </a:rPr>
              <a:t>热机效率低的原因：</a:t>
            </a:r>
            <a:r>
              <a:rPr lang="en-US" altLang="zh-CN" sz="2800">
                <a:solidFill>
                  <a:srgbClr val="0000FF"/>
                </a:solidFill>
                <a:ea typeface="微软雅黑" panose="020B0503020204020204" pitchFamily="34" charset="-122"/>
                <a:cs typeface="Times New Roman" panose="02020603050405020304" pitchFamily="18" charset="0"/>
              </a:rPr>
              <a:t>3%---5%</a:t>
            </a:r>
          </a:p>
        </p:txBody>
      </p:sp>
      <p:sp>
        <p:nvSpPr>
          <p:cNvPr id="166919" name="Text Box 7"/>
          <p:cNvSpPr txBox="1">
            <a:spLocks noChangeArrowheads="1"/>
          </p:cNvSpPr>
          <p:nvPr/>
        </p:nvSpPr>
        <p:spPr bwMode="auto">
          <a:xfrm>
            <a:off x="2810530" y="2829769"/>
            <a:ext cx="632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(1)</a:t>
            </a:r>
            <a:r>
              <a:rPr lang="zh-CN" altLang="en-US" sz="2800">
                <a:solidFill>
                  <a:srgbClr val="0000FF"/>
                </a:solidFill>
                <a:ea typeface="微软雅黑" panose="020B0503020204020204" pitchFamily="34" charset="-122"/>
                <a:cs typeface="Times New Roman" panose="02020603050405020304" pitchFamily="18" charset="0"/>
              </a:rPr>
              <a:t>散热、漏气、摩擦等损耗。</a:t>
            </a:r>
          </a:p>
        </p:txBody>
      </p:sp>
      <p:sp>
        <p:nvSpPr>
          <p:cNvPr id="166920" name="Text Box 8"/>
          <p:cNvSpPr txBox="1">
            <a:spLocks noChangeArrowheads="1"/>
          </p:cNvSpPr>
          <p:nvPr/>
        </p:nvSpPr>
        <p:spPr bwMode="auto">
          <a:xfrm>
            <a:off x="2810530" y="3591769"/>
            <a:ext cx="6324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r>
              <a:rPr lang="zh-CN" altLang="en-US" sz="2800">
                <a:solidFill>
                  <a:srgbClr val="0000FF"/>
                </a:solidFill>
                <a:ea typeface="微软雅黑" panose="020B0503020204020204" pitchFamily="34" charset="-122"/>
                <a:cs typeface="Times New Roman" panose="02020603050405020304" pitchFamily="18" charset="0"/>
              </a:rPr>
              <a:t>一部分热量在低温热源放出。</a:t>
            </a:r>
          </a:p>
        </p:txBody>
      </p:sp>
      <p:sp>
        <p:nvSpPr>
          <p:cNvPr id="166921" name="Text Box 9"/>
          <p:cNvSpPr txBox="1">
            <a:spLocks noChangeArrowheads="1"/>
          </p:cNvSpPr>
          <p:nvPr/>
        </p:nvSpPr>
        <p:spPr bwMode="auto">
          <a:xfrm>
            <a:off x="2277130" y="4374499"/>
            <a:ext cx="807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、提高热机效率的根本途径：构造循环过程</a:t>
            </a:r>
          </a:p>
        </p:txBody>
      </p:sp>
      <p:sp>
        <p:nvSpPr>
          <p:cNvPr id="166922" name="Text Box 10"/>
          <p:cNvSpPr txBox="1">
            <a:spLocks noChangeArrowheads="1"/>
          </p:cNvSpPr>
          <p:nvPr/>
        </p:nvSpPr>
        <p:spPr bwMode="auto">
          <a:xfrm>
            <a:off x="2277131" y="5133418"/>
            <a:ext cx="8802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卡诺：任何热机必须工作于高温热源和低温热源之间。</a:t>
            </a:r>
          </a:p>
        </p:txBody>
      </p:sp>
      <p:sp>
        <p:nvSpPr>
          <p:cNvPr id="166923" name="AutoShape 11"/>
          <p:cNvSpPr>
            <a:spLocks/>
          </p:cNvSpPr>
          <p:nvPr/>
        </p:nvSpPr>
        <p:spPr bwMode="auto">
          <a:xfrm>
            <a:off x="7846080" y="2982168"/>
            <a:ext cx="304800" cy="914400"/>
          </a:xfrm>
          <a:prstGeom prst="rightBrace">
            <a:avLst>
              <a:gd name="adj1" fmla="val 25000"/>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66924" name="Rectangle 12"/>
          <p:cNvSpPr>
            <a:spLocks noChangeArrowheads="1"/>
          </p:cNvSpPr>
          <p:nvPr/>
        </p:nvSpPr>
        <p:spPr bwMode="auto">
          <a:xfrm>
            <a:off x="8242956" y="3134569"/>
            <a:ext cx="1622425" cy="528637"/>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工艺方面</a:t>
            </a:r>
          </a:p>
        </p:txBody>
      </p:sp>
      <mc:AlternateContent xmlns:mc="http://schemas.openxmlformats.org/markup-compatibility/2006" xmlns:a14="http://schemas.microsoft.com/office/drawing/2010/main">
        <mc:Choice Requires="a14">
          <p:sp>
            <p:nvSpPr>
              <p:cNvPr id="12" name="矩形 11"/>
              <p:cNvSpPr/>
              <p:nvPr/>
            </p:nvSpPr>
            <p:spPr>
              <a:xfrm>
                <a:off x="4908535" y="995736"/>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4908535" y="995736"/>
                <a:ext cx="3247940" cy="99585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962809" y="1004502"/>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7962809" y="1004502"/>
                <a:ext cx="1902572" cy="99585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859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6916"/>
                                        </p:tgtEl>
                                        <p:attrNameLst>
                                          <p:attrName>style.visibility</p:attrName>
                                        </p:attrNameLst>
                                      </p:cBhvr>
                                      <p:to>
                                        <p:strVal val="visible"/>
                                      </p:to>
                                    </p:set>
                                    <p:animEffect transition="in" filter="wipe(left)">
                                      <p:cBhvr>
                                        <p:cTn id="7" dur="500"/>
                                        <p:tgtEl>
                                          <p:spTgt spid="1669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6917"/>
                                        </p:tgtEl>
                                        <p:attrNameLst>
                                          <p:attrName>style.visibility</p:attrName>
                                        </p:attrNameLst>
                                      </p:cBhvr>
                                      <p:to>
                                        <p:strVal val="visible"/>
                                      </p:to>
                                    </p:set>
                                    <p:animEffect transition="in" filter="wipe(left)">
                                      <p:cBhvr>
                                        <p:cTn id="12" dur="500"/>
                                        <p:tgtEl>
                                          <p:spTgt spid="1669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6918"/>
                                        </p:tgtEl>
                                        <p:attrNameLst>
                                          <p:attrName>style.visibility</p:attrName>
                                        </p:attrNameLst>
                                      </p:cBhvr>
                                      <p:to>
                                        <p:strVal val="visible"/>
                                      </p:to>
                                    </p:set>
                                    <p:animEffect transition="in" filter="wipe(left)">
                                      <p:cBhvr>
                                        <p:cTn id="27" dur="500"/>
                                        <p:tgtEl>
                                          <p:spTgt spid="1669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6919"/>
                                        </p:tgtEl>
                                        <p:attrNameLst>
                                          <p:attrName>style.visibility</p:attrName>
                                        </p:attrNameLst>
                                      </p:cBhvr>
                                      <p:to>
                                        <p:strVal val="visible"/>
                                      </p:to>
                                    </p:set>
                                    <p:animEffect transition="in" filter="wipe(left)">
                                      <p:cBhvr>
                                        <p:cTn id="32" dur="500"/>
                                        <p:tgtEl>
                                          <p:spTgt spid="1669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6920"/>
                                        </p:tgtEl>
                                        <p:attrNameLst>
                                          <p:attrName>style.visibility</p:attrName>
                                        </p:attrNameLst>
                                      </p:cBhvr>
                                      <p:to>
                                        <p:strVal val="visible"/>
                                      </p:to>
                                    </p:set>
                                    <p:animEffect transition="in" filter="wipe(left)">
                                      <p:cBhvr>
                                        <p:cTn id="37" dur="500"/>
                                        <p:tgtEl>
                                          <p:spTgt spid="1669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6923"/>
                                        </p:tgtEl>
                                        <p:attrNameLst>
                                          <p:attrName>style.visibility</p:attrName>
                                        </p:attrNameLst>
                                      </p:cBhvr>
                                      <p:to>
                                        <p:strVal val="visible"/>
                                      </p:to>
                                    </p:set>
                                    <p:animEffect transition="in" filter="wipe(left)">
                                      <p:cBhvr>
                                        <p:cTn id="42" dur="500"/>
                                        <p:tgtEl>
                                          <p:spTgt spid="1669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6924"/>
                                        </p:tgtEl>
                                        <p:attrNameLst>
                                          <p:attrName>style.visibility</p:attrName>
                                        </p:attrNameLst>
                                      </p:cBhvr>
                                      <p:to>
                                        <p:strVal val="visible"/>
                                      </p:to>
                                    </p:set>
                                    <p:animEffect transition="in" filter="wipe(left)">
                                      <p:cBhvr>
                                        <p:cTn id="47" dur="500"/>
                                        <p:tgtEl>
                                          <p:spTgt spid="1669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6921"/>
                                        </p:tgtEl>
                                        <p:attrNameLst>
                                          <p:attrName>style.visibility</p:attrName>
                                        </p:attrNameLst>
                                      </p:cBhvr>
                                      <p:to>
                                        <p:strVal val="visible"/>
                                      </p:to>
                                    </p:set>
                                    <p:animEffect transition="in" filter="wipe(left)">
                                      <p:cBhvr>
                                        <p:cTn id="52" dur="500"/>
                                        <p:tgtEl>
                                          <p:spTgt spid="1669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6922"/>
                                        </p:tgtEl>
                                        <p:attrNameLst>
                                          <p:attrName>style.visibility</p:attrName>
                                        </p:attrNameLst>
                                      </p:cBhvr>
                                      <p:to>
                                        <p:strVal val="visible"/>
                                      </p:to>
                                    </p:set>
                                    <p:animEffect transition="in" filter="wipe(left)">
                                      <p:cBhvr>
                                        <p:cTn id="57" dur="500"/>
                                        <p:tgtEl>
                                          <p:spTgt spid="1669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6" grpId="0"/>
      <p:bldP spid="166917" grpId="0"/>
      <p:bldP spid="166918" grpId="0"/>
      <p:bldP spid="166919" grpId="0"/>
      <p:bldP spid="166920" grpId="0"/>
      <p:bldP spid="166921" grpId="0"/>
      <p:bldP spid="166922" grpId="0"/>
      <p:bldP spid="166923" grpId="0" animBg="1"/>
      <p:bldP spid="166924" grpId="0" animBg="1"/>
      <p:bldP spid="12" grpId="0"/>
      <p:bldP spid="1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3274733" y="874900"/>
            <a:ext cx="7848600" cy="5111750"/>
            <a:chOff x="720" y="1260"/>
            <a:chExt cx="4176" cy="2880"/>
          </a:xfrm>
        </p:grpSpPr>
        <p:pic>
          <p:nvPicPr>
            <p:cNvPr id="62467" name="Picture 5" descr="r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1260"/>
              <a:ext cx="4176" cy="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62469" name="Text Box 7"/>
                <p:cNvSpPr txBox="1">
                  <a:spLocks noChangeArrowheads="1"/>
                </p:cNvSpPr>
                <p:nvPr/>
              </p:nvSpPr>
              <p:spPr bwMode="auto">
                <a:xfrm>
                  <a:off x="1994" y="3807"/>
                  <a:ext cx="556" cy="2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en-US" altLang="zh-CN" sz="2800" b="1" dirty="0">
                    <a:solidFill>
                      <a:srgbClr val="0000FF"/>
                    </a:solidFill>
                    <a:latin typeface="宋体" panose="02010600030101010101" pitchFamily="2" charset="-122"/>
                  </a:endParaRPr>
                </a:p>
              </p:txBody>
            </p:sp>
          </mc:Choice>
          <mc:Fallback xmlns="">
            <p:sp>
              <p:nvSpPr>
                <p:cNvPr id="62469" name="Text Box 7"/>
                <p:cNvSpPr txBox="1">
                  <a:spLocks noRot="1" noChangeAspect="1" noMove="1" noResize="1" noEditPoints="1" noAdjustHandles="1" noChangeArrowheads="1" noChangeShapeType="1" noTextEdit="1"/>
                </p:cNvSpPr>
                <p:nvPr/>
              </p:nvSpPr>
              <p:spPr bwMode="auto">
                <a:xfrm>
                  <a:off x="1994" y="3807"/>
                  <a:ext cx="556" cy="295"/>
                </a:xfrm>
                <a:prstGeom prst="rect">
                  <a:avLst/>
                </a:prstGeom>
                <a:blipFill>
                  <a:blip r:embed="rId4"/>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470" name="Line 8"/>
            <p:cNvSpPr>
              <a:spLocks noChangeShapeType="1"/>
            </p:cNvSpPr>
            <p:nvPr/>
          </p:nvSpPr>
          <p:spPr bwMode="auto">
            <a:xfrm>
              <a:off x="3744" y="2736"/>
              <a:ext cx="0" cy="24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1" name="Line 9"/>
            <p:cNvSpPr>
              <a:spLocks noChangeShapeType="1"/>
            </p:cNvSpPr>
            <p:nvPr/>
          </p:nvSpPr>
          <p:spPr bwMode="auto">
            <a:xfrm>
              <a:off x="3984" y="2736"/>
              <a:ext cx="0" cy="288"/>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2474" name="Rectangle 12"/>
            <p:cNvSpPr>
              <a:spLocks noChangeArrowheads="1"/>
            </p:cNvSpPr>
            <p:nvPr/>
          </p:nvSpPr>
          <p:spPr bwMode="auto">
            <a:xfrm>
              <a:off x="1920" y="3120"/>
              <a:ext cx="672" cy="24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b="1">
                  <a:solidFill>
                    <a:srgbClr val="0000FF"/>
                  </a:solidFill>
                  <a:latin typeface="宋体" panose="02010600030101010101" pitchFamily="2" charset="-122"/>
                </a:rPr>
                <a:t>水泵</a:t>
              </a:r>
            </a:p>
          </p:txBody>
        </p:sp>
        <p:sp>
          <p:nvSpPr>
            <p:cNvPr id="62475" name="Rectangle 13"/>
            <p:cNvSpPr>
              <a:spLocks noChangeArrowheads="1"/>
            </p:cNvSpPr>
            <p:nvPr/>
          </p:nvSpPr>
          <p:spPr bwMode="auto">
            <a:xfrm>
              <a:off x="3600" y="1776"/>
              <a:ext cx="144"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a:solidFill>
                  <a:srgbClr val="0000FF"/>
                </a:solidFill>
                <a:latin typeface="Garamond" panose="02020404030301010803" pitchFamily="18" charset="0"/>
                <a:ea typeface="仿宋_GB2312" pitchFamily="49" charset="-122"/>
              </a:endParaRPr>
            </a:p>
          </p:txBody>
        </p:sp>
        <mc:AlternateContent xmlns:mc="http://schemas.openxmlformats.org/markup-compatibility/2006" xmlns:a14="http://schemas.microsoft.com/office/drawing/2010/main">
          <mc:Choice Requires="a14">
            <p:sp>
              <p:nvSpPr>
                <p:cNvPr id="62468" name="Text Box 6"/>
                <p:cNvSpPr txBox="1">
                  <a:spLocks noChangeArrowheads="1"/>
                </p:cNvSpPr>
                <p:nvPr/>
              </p:nvSpPr>
              <p:spPr bwMode="auto">
                <a:xfrm>
                  <a:off x="3397" y="1510"/>
                  <a:ext cx="492" cy="29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xtLs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Para xmlns:m="http://schemas.openxmlformats.org/officeDocument/2006/math">
                      <m:oMathParaPr>
                        <m:jc m:val="center"/>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en-US" altLang="zh-CN" sz="2800" b="1" dirty="0">
                    <a:solidFill>
                      <a:srgbClr val="0000FF"/>
                    </a:solidFill>
                    <a:latin typeface="宋体" panose="02010600030101010101" pitchFamily="2" charset="-122"/>
                  </a:endParaRPr>
                </a:p>
              </p:txBody>
            </p:sp>
          </mc:Choice>
          <mc:Fallback xmlns="">
            <p:sp>
              <p:nvSpPr>
                <p:cNvPr id="62468" name="Text Box 6"/>
                <p:cNvSpPr txBox="1">
                  <a:spLocks noRot="1" noChangeAspect="1" noMove="1" noResize="1" noEditPoints="1" noAdjustHandles="1" noChangeArrowheads="1" noChangeShapeType="1" noTextEdit="1"/>
                </p:cNvSpPr>
                <p:nvPr/>
              </p:nvSpPr>
              <p:spPr bwMode="auto">
                <a:xfrm>
                  <a:off x="3397" y="1510"/>
                  <a:ext cx="492" cy="295"/>
                </a:xfrm>
                <a:prstGeom prst="rect">
                  <a:avLst/>
                </a:prstGeom>
                <a:blipFill>
                  <a:blip r:embed="rId5"/>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034964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6" name="Picture 4" descr="BCdb_at"/>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441047" y="692150"/>
            <a:ext cx="3384550"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7" name="Picture 5" descr="bcdc_ds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330423" y="692151"/>
            <a:ext cx="3311525"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4516" name="Group 6"/>
          <p:cNvGrpSpPr>
            <a:grpSpLocks/>
          </p:cNvGrpSpPr>
          <p:nvPr/>
        </p:nvGrpSpPr>
        <p:grpSpPr bwMode="auto">
          <a:xfrm>
            <a:off x="3585509" y="3068639"/>
            <a:ext cx="7321551" cy="2781300"/>
            <a:chOff x="557" y="2144"/>
            <a:chExt cx="4612" cy="1752"/>
          </a:xfrm>
        </p:grpSpPr>
        <p:sp>
          <p:nvSpPr>
            <p:cNvPr id="64518" name="Text Box 7"/>
            <p:cNvSpPr txBox="1">
              <a:spLocks noChangeArrowheads="1"/>
            </p:cNvSpPr>
            <p:nvPr/>
          </p:nvSpPr>
          <p:spPr bwMode="auto">
            <a:xfrm>
              <a:off x="1111" y="2160"/>
              <a:ext cx="10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汽油机</a:t>
              </a:r>
            </a:p>
          </p:txBody>
        </p:sp>
        <mc:AlternateContent xmlns:mc="http://schemas.openxmlformats.org/markup-compatibility/2006" xmlns:a14="http://schemas.microsoft.com/office/drawing/2010/main">
          <mc:Choice Requires="a14">
            <p:sp>
              <p:nvSpPr>
                <p:cNvPr id="64519" name="Text Box 8"/>
                <p:cNvSpPr txBox="1">
                  <a:spLocks noChangeArrowheads="1"/>
                </p:cNvSpPr>
                <p:nvPr/>
              </p:nvSpPr>
              <p:spPr bwMode="auto">
                <a:xfrm>
                  <a:off x="567" y="2478"/>
                  <a:ext cx="154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ea typeface="微软雅黑" panose="020B0503020204020204" pitchFamily="34" charset="-122"/>
                      <a:cs typeface="Times New Roman" panose="02020603050405020304" pitchFamily="18" charset="0"/>
                    </a:rPr>
                    <a:t>：吸气</a:t>
                  </a:r>
                </a:p>
              </p:txBody>
            </p:sp>
          </mc:Choice>
          <mc:Fallback xmlns="">
            <p:sp>
              <p:nvSpPr>
                <p:cNvPr id="64519" name="Text Box 8"/>
                <p:cNvSpPr txBox="1">
                  <a:spLocks noRot="1" noChangeAspect="1" noMove="1" noResize="1" noEditPoints="1" noAdjustHandles="1" noChangeArrowheads="1" noChangeShapeType="1" noTextEdit="1"/>
                </p:cNvSpPr>
                <p:nvPr/>
              </p:nvSpPr>
              <p:spPr bwMode="auto">
                <a:xfrm>
                  <a:off x="567" y="2478"/>
                  <a:ext cx="1542" cy="33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0" name="Text Box 9"/>
                <p:cNvSpPr txBox="1">
                  <a:spLocks noChangeArrowheads="1"/>
                </p:cNvSpPr>
                <p:nvPr/>
              </p:nvSpPr>
              <p:spPr bwMode="auto">
                <a:xfrm>
                  <a:off x="567" y="2750"/>
                  <a:ext cx="222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4520" name="Text Box 9"/>
                <p:cNvSpPr txBox="1">
                  <a:spLocks noRot="1" noChangeAspect="1" noMove="1" noResize="1" noEditPoints="1" noAdjustHandles="1" noChangeArrowheads="1" noChangeShapeType="1" noTextEdit="1"/>
                </p:cNvSpPr>
                <p:nvPr/>
              </p:nvSpPr>
              <p:spPr bwMode="auto">
                <a:xfrm>
                  <a:off x="567" y="2750"/>
                  <a:ext cx="2227" cy="330"/>
                </a:xfrm>
                <a:prstGeom prst="rect">
                  <a:avLst/>
                </a:prstGeom>
                <a:blipFill>
                  <a:blip r:embed="rId6"/>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1" name="Text Box 10"/>
                <p:cNvSpPr txBox="1">
                  <a:spLocks noChangeArrowheads="1"/>
                </p:cNvSpPr>
                <p:nvPr/>
              </p:nvSpPr>
              <p:spPr bwMode="auto">
                <a:xfrm>
                  <a:off x="557" y="3022"/>
                  <a:ext cx="205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kumimoji="0" lang="zh-CN" altLang="en-US" sz="2800" dirty="0">
                      <a:solidFill>
                        <a:srgbClr val="0000FF"/>
                      </a:solidFill>
                      <a:ea typeface="微软雅黑" panose="020B0503020204020204" pitchFamily="34" charset="-122"/>
                      <a:cs typeface="Times New Roman" panose="02020603050405020304" pitchFamily="18" charset="0"/>
                    </a:rPr>
                    <a:t>：点火燃烧</a:t>
                  </a:r>
                </a:p>
              </p:txBody>
            </p:sp>
          </mc:Choice>
          <mc:Fallback xmlns="">
            <p:sp>
              <p:nvSpPr>
                <p:cNvPr id="64521" name="Text Box 10"/>
                <p:cNvSpPr txBox="1">
                  <a:spLocks noRot="1" noChangeAspect="1" noMove="1" noResize="1" noEditPoints="1" noAdjustHandles="1" noChangeArrowheads="1" noChangeShapeType="1" noTextEdit="1"/>
                </p:cNvSpPr>
                <p:nvPr/>
              </p:nvSpPr>
              <p:spPr bwMode="auto">
                <a:xfrm>
                  <a:off x="557" y="3022"/>
                  <a:ext cx="2051" cy="330"/>
                </a:xfrm>
                <a:prstGeom prst="rect">
                  <a:avLst/>
                </a:prstGeom>
                <a:blipFill>
                  <a:blip r:embed="rId7"/>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2" name="Text Box 11"/>
                <p:cNvSpPr txBox="1">
                  <a:spLocks noChangeArrowheads="1"/>
                </p:cNvSpPr>
                <p:nvPr/>
              </p:nvSpPr>
              <p:spPr bwMode="auto">
                <a:xfrm>
                  <a:off x="567" y="3294"/>
                  <a:ext cx="20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：绝热膨胀</a:t>
                  </a:r>
                </a:p>
              </p:txBody>
            </p:sp>
          </mc:Choice>
          <mc:Fallback xmlns="">
            <p:sp>
              <p:nvSpPr>
                <p:cNvPr id="64522" name="Text Box 11"/>
                <p:cNvSpPr txBox="1">
                  <a:spLocks noRot="1" noChangeAspect="1" noMove="1" noResize="1" noEditPoints="1" noAdjustHandles="1" noChangeArrowheads="1" noChangeShapeType="1" noTextEdit="1"/>
                </p:cNvSpPr>
                <p:nvPr/>
              </p:nvSpPr>
              <p:spPr bwMode="auto">
                <a:xfrm>
                  <a:off x="567" y="3294"/>
                  <a:ext cx="2041" cy="330"/>
                </a:xfrm>
                <a:prstGeom prst="rect">
                  <a:avLst/>
                </a:prstGeom>
                <a:blipFill>
                  <a:blip r:embed="rId8"/>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3" name="Text Box 12"/>
                <p:cNvSpPr txBox="1">
                  <a:spLocks noChangeArrowheads="1"/>
                </p:cNvSpPr>
                <p:nvPr/>
              </p:nvSpPr>
              <p:spPr bwMode="auto">
                <a:xfrm>
                  <a:off x="567" y="3566"/>
                  <a:ext cx="20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：排气</a:t>
                  </a:r>
                </a:p>
              </p:txBody>
            </p:sp>
          </mc:Choice>
          <mc:Fallback xmlns="">
            <p:sp>
              <p:nvSpPr>
                <p:cNvPr id="64523" name="Text Box 12"/>
                <p:cNvSpPr txBox="1">
                  <a:spLocks noRot="1" noChangeAspect="1" noMove="1" noResize="1" noEditPoints="1" noAdjustHandles="1" noChangeArrowheads="1" noChangeShapeType="1" noTextEdit="1"/>
                </p:cNvSpPr>
                <p:nvPr/>
              </p:nvSpPr>
              <p:spPr bwMode="auto">
                <a:xfrm>
                  <a:off x="567" y="3566"/>
                  <a:ext cx="2041" cy="330"/>
                </a:xfrm>
                <a:prstGeom prst="rect">
                  <a:avLst/>
                </a:prstGeom>
                <a:blipFill>
                  <a:blip r:embed="rId9"/>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4524" name="Text Box 13"/>
            <p:cNvSpPr txBox="1">
              <a:spLocks noChangeArrowheads="1"/>
            </p:cNvSpPr>
            <p:nvPr/>
          </p:nvSpPr>
          <p:spPr bwMode="auto">
            <a:xfrm>
              <a:off x="3606" y="2144"/>
              <a:ext cx="104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柴油机</a:t>
              </a:r>
            </a:p>
          </p:txBody>
        </p:sp>
        <mc:AlternateContent xmlns:mc="http://schemas.openxmlformats.org/markup-compatibility/2006" xmlns:a14="http://schemas.microsoft.com/office/drawing/2010/main">
          <mc:Choice Requires="a14">
            <p:sp>
              <p:nvSpPr>
                <p:cNvPr id="64525" name="Text Box 14"/>
                <p:cNvSpPr txBox="1">
                  <a:spLocks noChangeArrowheads="1"/>
                </p:cNvSpPr>
                <p:nvPr/>
              </p:nvSpPr>
              <p:spPr bwMode="auto">
                <a:xfrm>
                  <a:off x="3243" y="2478"/>
                  <a:ext cx="1460"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ea typeface="微软雅黑" panose="020B0503020204020204" pitchFamily="34" charset="-122"/>
                      <a:cs typeface="Times New Roman" panose="02020603050405020304" pitchFamily="18" charset="0"/>
                    </a:rPr>
                    <a:t>：吸气</a:t>
                  </a:r>
                </a:p>
              </p:txBody>
            </p:sp>
          </mc:Choice>
          <mc:Fallback xmlns="">
            <p:sp>
              <p:nvSpPr>
                <p:cNvPr id="64525" name="Text Box 14"/>
                <p:cNvSpPr txBox="1">
                  <a:spLocks noRot="1" noChangeAspect="1" noMove="1" noResize="1" noEditPoints="1" noAdjustHandles="1" noChangeArrowheads="1" noChangeShapeType="1" noTextEdit="1"/>
                </p:cNvSpPr>
                <p:nvPr/>
              </p:nvSpPr>
              <p:spPr bwMode="auto">
                <a:xfrm>
                  <a:off x="3243" y="2478"/>
                  <a:ext cx="1460" cy="330"/>
                </a:xfrm>
                <a:prstGeom prst="rect">
                  <a:avLst/>
                </a:prstGeom>
                <a:blipFill>
                  <a:blip r:embed="rId10"/>
                  <a:stretch>
                    <a:fillRect t="-11628" r="-78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6" name="Text Box 15"/>
                <p:cNvSpPr txBox="1">
                  <a:spLocks noChangeArrowheads="1"/>
                </p:cNvSpPr>
                <p:nvPr/>
              </p:nvSpPr>
              <p:spPr bwMode="auto">
                <a:xfrm>
                  <a:off x="3243" y="2750"/>
                  <a:ext cx="191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4526" name="Text Box 15"/>
                <p:cNvSpPr txBox="1">
                  <a:spLocks noRot="1" noChangeAspect="1" noMove="1" noResize="1" noEditPoints="1" noAdjustHandles="1" noChangeArrowheads="1" noChangeShapeType="1" noTextEdit="1"/>
                </p:cNvSpPr>
                <p:nvPr/>
              </p:nvSpPr>
              <p:spPr bwMode="auto">
                <a:xfrm>
                  <a:off x="3243" y="2750"/>
                  <a:ext cx="1912" cy="330"/>
                </a:xfrm>
                <a:prstGeom prst="rect">
                  <a:avLst/>
                </a:prstGeom>
                <a:blipFill>
                  <a:blip r:embed="rId11"/>
                  <a:stretch>
                    <a:fillRect t="-11628" r="-20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7" name="Text Box 16"/>
                <p:cNvSpPr txBox="1">
                  <a:spLocks noChangeArrowheads="1"/>
                </p:cNvSpPr>
                <p:nvPr/>
              </p:nvSpPr>
              <p:spPr bwMode="auto">
                <a:xfrm>
                  <a:off x="3233" y="3022"/>
                  <a:ext cx="192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kumimoji="0" lang="zh-CN" altLang="en-US" sz="2800" dirty="0">
                      <a:solidFill>
                        <a:srgbClr val="0000FF"/>
                      </a:solidFill>
                      <a:ea typeface="微软雅黑" panose="020B0503020204020204" pitchFamily="34" charset="-122"/>
                      <a:cs typeface="Times New Roman" panose="02020603050405020304" pitchFamily="18" charset="0"/>
                    </a:rPr>
                    <a:t>：点火燃烧</a:t>
                  </a:r>
                </a:p>
              </p:txBody>
            </p:sp>
          </mc:Choice>
          <mc:Fallback xmlns="">
            <p:sp>
              <p:nvSpPr>
                <p:cNvPr id="64527" name="Text Box 16"/>
                <p:cNvSpPr txBox="1">
                  <a:spLocks noRot="1" noChangeAspect="1" noMove="1" noResize="1" noEditPoints="1" noAdjustHandles="1" noChangeArrowheads="1" noChangeShapeType="1" noTextEdit="1"/>
                </p:cNvSpPr>
                <p:nvPr/>
              </p:nvSpPr>
              <p:spPr bwMode="auto">
                <a:xfrm>
                  <a:off x="3233" y="3022"/>
                  <a:ext cx="1921" cy="330"/>
                </a:xfrm>
                <a:prstGeom prst="rect">
                  <a:avLst/>
                </a:prstGeom>
                <a:blipFill>
                  <a:blip r:embed="rId12"/>
                  <a:stretch>
                    <a:fillRect t="-11628" r="-40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8" name="Text Box 17"/>
                <p:cNvSpPr txBox="1">
                  <a:spLocks noChangeArrowheads="1"/>
                </p:cNvSpPr>
                <p:nvPr/>
              </p:nvSpPr>
              <p:spPr bwMode="auto">
                <a:xfrm>
                  <a:off x="3243" y="3294"/>
                  <a:ext cx="192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oMath>
                  </a14:m>
                  <a:r>
                    <a:rPr kumimoji="0" lang="zh-CN" altLang="en-US" sz="2800" dirty="0">
                      <a:solidFill>
                        <a:srgbClr val="0000FF"/>
                      </a:solidFill>
                      <a:ea typeface="微软雅黑" panose="020B0503020204020204" pitchFamily="34" charset="-122"/>
                      <a:cs typeface="Times New Roman" panose="02020603050405020304" pitchFamily="18" charset="0"/>
                    </a:rPr>
                    <a:t>：绝热膨胀</a:t>
                  </a:r>
                </a:p>
              </p:txBody>
            </p:sp>
          </mc:Choice>
          <mc:Fallback xmlns="">
            <p:sp>
              <p:nvSpPr>
                <p:cNvPr id="64528" name="Text Box 17"/>
                <p:cNvSpPr txBox="1">
                  <a:spLocks noRot="1" noChangeAspect="1" noMove="1" noResize="1" noEditPoints="1" noAdjustHandles="1" noChangeArrowheads="1" noChangeShapeType="1" noTextEdit="1"/>
                </p:cNvSpPr>
                <p:nvPr/>
              </p:nvSpPr>
              <p:spPr bwMode="auto">
                <a:xfrm>
                  <a:off x="3243" y="3294"/>
                  <a:ext cx="1926" cy="330"/>
                </a:xfrm>
                <a:prstGeom prst="rect">
                  <a:avLst/>
                </a:prstGeom>
                <a:blipFill>
                  <a:blip r:embed="rId13"/>
                  <a:stretch>
                    <a:fillRect t="-12791" r="-20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29" name="Text Box 18"/>
                <p:cNvSpPr txBox="1">
                  <a:spLocks noChangeArrowheads="1"/>
                </p:cNvSpPr>
                <p:nvPr/>
              </p:nvSpPr>
              <p:spPr bwMode="auto">
                <a:xfrm>
                  <a:off x="3243" y="3566"/>
                  <a:ext cx="192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：排气</a:t>
                  </a:r>
                </a:p>
              </p:txBody>
            </p:sp>
          </mc:Choice>
          <mc:Fallback xmlns="">
            <p:sp>
              <p:nvSpPr>
                <p:cNvPr id="64529" name="Text Box 18"/>
                <p:cNvSpPr txBox="1">
                  <a:spLocks noRot="1" noChangeAspect="1" noMove="1" noResize="1" noEditPoints="1" noAdjustHandles="1" noChangeArrowheads="1" noChangeShapeType="1" noTextEdit="1"/>
                </p:cNvSpPr>
                <p:nvPr/>
              </p:nvSpPr>
              <p:spPr bwMode="auto">
                <a:xfrm>
                  <a:off x="3243" y="3566"/>
                  <a:ext cx="1926" cy="330"/>
                </a:xfrm>
                <a:prstGeom prst="rect">
                  <a:avLst/>
                </a:prstGeom>
                <a:blipFill>
                  <a:blip r:embed="rId14"/>
                  <a:stretch>
                    <a:fillRect t="-12791" r="-39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860030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84996"/>
                                        </p:tgtEl>
                                        <p:attrNameLst>
                                          <p:attrName>style.visibility</p:attrName>
                                        </p:attrNameLst>
                                      </p:cBhvr>
                                      <p:to>
                                        <p:strVal val="visible"/>
                                      </p:to>
                                    </p:set>
                                    <p:animEffect transition="in" filter="box(out)">
                                      <p:cBhvr>
                                        <p:cTn id="7" dur="500"/>
                                        <p:tgtEl>
                                          <p:spTgt spid="8499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nodeType="clickEffect">
                                  <p:stCondLst>
                                    <p:cond delay="0"/>
                                  </p:stCondLst>
                                  <p:childTnLst>
                                    <p:set>
                                      <p:cBhvr>
                                        <p:cTn id="11" dur="1" fill="hold">
                                          <p:stCondLst>
                                            <p:cond delay="0"/>
                                          </p:stCondLst>
                                        </p:cTn>
                                        <p:tgtEl>
                                          <p:spTgt spid="84997"/>
                                        </p:tgtEl>
                                        <p:attrNameLst>
                                          <p:attrName>style.visibility</p:attrName>
                                        </p:attrNameLst>
                                      </p:cBhvr>
                                      <p:to>
                                        <p:strVal val="visible"/>
                                      </p:to>
                                    </p:set>
                                    <p:animEffect transition="in" filter="box(out)">
                                      <p:cBhvr>
                                        <p:cTn id="12" dur="500"/>
                                        <p:tgtEl>
                                          <p:spTgt spid="849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4516"/>
                                        </p:tgtEl>
                                        <p:attrNameLst>
                                          <p:attrName>style.visibility</p:attrName>
                                        </p:attrNameLst>
                                      </p:cBhvr>
                                      <p:to>
                                        <p:strVal val="visible"/>
                                      </p:to>
                                    </p:set>
                                    <p:animEffect transition="in" filter="wipe(left)">
                                      <p:cBhvr>
                                        <p:cTn id="17" dur="500"/>
                                        <p:tgtEl>
                                          <p:spTgt spid="64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8" descr="卡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2021" y="215108"/>
            <a:ext cx="1677988"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10"/>
          <p:cNvSpPr txBox="1">
            <a:spLocks noChangeArrowheads="1"/>
          </p:cNvSpPr>
          <p:nvPr/>
        </p:nvSpPr>
        <p:spPr bwMode="auto">
          <a:xfrm>
            <a:off x="1979613" y="422275"/>
            <a:ext cx="4248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6600CC"/>
                </a:solidFill>
                <a:ea typeface="微软雅黑" panose="020B0503020204020204" pitchFamily="34" charset="-122"/>
                <a:cs typeface="Times New Roman" panose="02020603050405020304" pitchFamily="18" charset="0"/>
              </a:rPr>
              <a:t>三、卡诺循环</a:t>
            </a:r>
          </a:p>
        </p:txBody>
      </p:sp>
      <p:grpSp>
        <p:nvGrpSpPr>
          <p:cNvPr id="2" name="组合 54"/>
          <p:cNvGrpSpPr>
            <a:grpSpLocks/>
          </p:cNvGrpSpPr>
          <p:nvPr/>
        </p:nvGrpSpPr>
        <p:grpSpPr bwMode="auto">
          <a:xfrm>
            <a:off x="2411414" y="1069975"/>
            <a:ext cx="7302303" cy="1008063"/>
            <a:chOff x="1116013" y="1196975"/>
            <a:chExt cx="7302303" cy="1008063"/>
          </a:xfrm>
        </p:grpSpPr>
        <p:sp>
          <p:nvSpPr>
            <p:cNvPr id="66614" name="AutoShape 15" descr="胡桃"/>
            <p:cNvSpPr>
              <a:spLocks noChangeArrowheads="1"/>
            </p:cNvSpPr>
            <p:nvPr/>
          </p:nvSpPr>
          <p:spPr bwMode="auto">
            <a:xfrm>
              <a:off x="1116013" y="1196975"/>
              <a:ext cx="7302303" cy="1008063"/>
            </a:xfrm>
            <a:prstGeom prst="roundRect">
              <a:avLst>
                <a:gd name="adj" fmla="val 16667"/>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66615" name="Rectangle 14"/>
            <p:cNvSpPr>
              <a:spLocks noChangeArrowheads="1"/>
            </p:cNvSpPr>
            <p:nvPr/>
          </p:nvSpPr>
          <p:spPr bwMode="auto">
            <a:xfrm>
              <a:off x="1187450" y="1214438"/>
              <a:ext cx="715623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由两个可逆等温过程和两个可逆绝热过程组成的循环称</a:t>
              </a:r>
              <a:r>
                <a:rPr kumimoji="0" lang="zh-CN" altLang="en-US" sz="2800" dirty="0">
                  <a:solidFill>
                    <a:srgbClr val="FF0000"/>
                  </a:solidFill>
                  <a:ea typeface="微软雅黑" panose="020B0503020204020204" pitchFamily="34" charset="-122"/>
                  <a:cs typeface="Times New Roman" panose="02020603050405020304" pitchFamily="18" charset="0"/>
                </a:rPr>
                <a:t>卡诺循环</a:t>
              </a:r>
              <a:r>
                <a:rPr kumimoji="0" lang="zh-CN" altLang="en-US" sz="2800" dirty="0">
                  <a:solidFill>
                    <a:srgbClr val="0000FF"/>
                  </a:solidFill>
                  <a:ea typeface="微软雅黑" panose="020B0503020204020204" pitchFamily="34" charset="-122"/>
                  <a:cs typeface="Times New Roman" panose="02020603050405020304" pitchFamily="18" charset="0"/>
                </a:rPr>
                <a:t>。</a:t>
              </a:r>
            </a:p>
          </p:txBody>
        </p:sp>
      </p:grpSp>
      <mc:AlternateContent xmlns:mc="http://schemas.openxmlformats.org/markup-compatibility/2006" xmlns:a14="http://schemas.microsoft.com/office/drawing/2010/main">
        <mc:Choice Requires="a14">
          <p:sp>
            <p:nvSpPr>
              <p:cNvPr id="66571" name="Text Box 94"/>
              <p:cNvSpPr txBox="1">
                <a:spLocks noChangeArrowheads="1"/>
              </p:cNvSpPr>
              <p:nvPr/>
            </p:nvSpPr>
            <p:spPr bwMode="auto">
              <a:xfrm>
                <a:off x="3088231" y="2344912"/>
                <a:ext cx="3352800" cy="204671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cs typeface="Times New Roman" panose="02020603050405020304" pitchFamily="18" charset="0"/>
                  </a:rPr>
                  <a:t>等温膨胀</a:t>
                </a:r>
              </a:p>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lang="zh-CN" altLang="en-US" sz="2800" dirty="0">
                    <a:solidFill>
                      <a:srgbClr val="0000FF"/>
                    </a:solidFill>
                    <a:ea typeface="微软雅黑" panose="020B0503020204020204" pitchFamily="34" charset="-122"/>
                    <a:cs typeface="Times New Roman" panose="02020603050405020304" pitchFamily="18" charset="0"/>
                  </a:rPr>
                  <a:t>绝热膨胀</a:t>
                </a:r>
              </a:p>
              <a:p>
                <a:pPr>
                  <a:spcBef>
                    <a:spcPts val="6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ea typeface="微软雅黑" panose="020B0503020204020204" pitchFamily="34" charset="-122"/>
                    <a:cs typeface="Times New Roman" panose="02020603050405020304" pitchFamily="18" charset="0"/>
                  </a:rPr>
                  <a:t>等温压缩</a:t>
                </a:r>
              </a:p>
              <a:p>
                <a:pPr>
                  <a:spcBef>
                    <a:spcPts val="60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绝热压缩</a:t>
                </a:r>
              </a:p>
            </p:txBody>
          </p:sp>
        </mc:Choice>
        <mc:Fallback xmlns="">
          <p:sp>
            <p:nvSpPr>
              <p:cNvPr id="66571" name="Text Box 94"/>
              <p:cNvSpPr txBox="1">
                <a:spLocks noRot="1" noChangeAspect="1" noMove="1" noResize="1" noEditPoints="1" noAdjustHandles="1" noChangeArrowheads="1" noChangeShapeType="1" noTextEdit="1"/>
              </p:cNvSpPr>
              <p:nvPr/>
            </p:nvSpPr>
            <p:spPr bwMode="auto">
              <a:xfrm>
                <a:off x="3088231" y="2344912"/>
                <a:ext cx="3352800" cy="2046714"/>
              </a:xfrm>
              <a:prstGeom prst="rect">
                <a:avLst/>
              </a:prstGeom>
              <a:blipFill>
                <a:blip r:embed="rId5"/>
                <a:stretch>
                  <a:fillRect t="-3284" b="-77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155746" y="5409290"/>
                <a:ext cx="3247940"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155746" y="5409290"/>
                <a:ext cx="3247940" cy="9958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6249077" y="5420675"/>
                <a:ext cx="1902572" cy="9958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6249077" y="5420675"/>
                <a:ext cx="1902572" cy="99585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088231" y="4638848"/>
                <a:ext cx="2424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3088231" y="4638848"/>
                <a:ext cx="24242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030090" y="5440024"/>
                <a:ext cx="1675330"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8030090" y="5440024"/>
                <a:ext cx="1675330" cy="972254"/>
              </a:xfrm>
              <a:prstGeom prst="rect">
                <a:avLst/>
              </a:prstGeom>
              <a:blipFill>
                <a:blip r:embed="rId9"/>
                <a:stretch>
                  <a:fillRect/>
                </a:stretch>
              </a:blipFill>
            </p:spPr>
            <p:txBody>
              <a:bodyPr/>
              <a:lstStyle/>
              <a:p>
                <a:r>
                  <a:rPr lang="zh-CN" altLang="en-US">
                    <a:noFill/>
                  </a:rPr>
                  <a:t> </a:t>
                </a:r>
              </a:p>
            </p:txBody>
          </p:sp>
        </mc:Fallback>
      </mc:AlternateContent>
      <p:grpSp>
        <p:nvGrpSpPr>
          <p:cNvPr id="4" name="组合 3"/>
          <p:cNvGrpSpPr/>
          <p:nvPr/>
        </p:nvGrpSpPr>
        <p:grpSpPr>
          <a:xfrm>
            <a:off x="8039803" y="1988955"/>
            <a:ext cx="3831965" cy="3536404"/>
            <a:chOff x="8039803" y="1988955"/>
            <a:chExt cx="3831965" cy="3536404"/>
          </a:xfrm>
        </p:grpSpPr>
        <p:grpSp>
          <p:nvGrpSpPr>
            <p:cNvPr id="3" name="Group 55"/>
            <p:cNvGrpSpPr>
              <a:grpSpLocks/>
            </p:cNvGrpSpPr>
            <p:nvPr/>
          </p:nvGrpSpPr>
          <p:grpSpPr bwMode="auto">
            <a:xfrm>
              <a:off x="8134595" y="1988955"/>
              <a:ext cx="3725414" cy="3519942"/>
              <a:chOff x="480" y="1632"/>
              <a:chExt cx="2496" cy="2352"/>
            </a:xfrm>
          </p:grpSpPr>
          <p:sp>
            <p:nvSpPr>
              <p:cNvPr id="66576" name="Rectangle 56"/>
              <p:cNvSpPr>
                <a:spLocks noChangeArrowheads="1"/>
              </p:cNvSpPr>
              <p:nvPr/>
            </p:nvSpPr>
            <p:spPr bwMode="auto">
              <a:xfrm>
                <a:off x="480" y="1632"/>
                <a:ext cx="2496" cy="2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66577" name="Line 57"/>
              <p:cNvSpPr>
                <a:spLocks noChangeShapeType="1"/>
              </p:cNvSpPr>
              <p:nvPr/>
            </p:nvSpPr>
            <p:spPr bwMode="auto">
              <a:xfrm>
                <a:off x="768" y="3696"/>
                <a:ext cx="2160"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78" name="Line 58"/>
              <p:cNvSpPr>
                <a:spLocks noChangeShapeType="1"/>
              </p:cNvSpPr>
              <p:nvPr/>
            </p:nvSpPr>
            <p:spPr bwMode="auto">
              <a:xfrm flipV="1">
                <a:off x="768" y="1730"/>
                <a:ext cx="1" cy="1958"/>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3" name="Freeform 63" descr="浅色上对角线"/>
              <p:cNvSpPr>
                <a:spLocks/>
              </p:cNvSpPr>
              <p:nvPr/>
            </p:nvSpPr>
            <p:spPr bwMode="auto">
              <a:xfrm>
                <a:off x="1056" y="2130"/>
                <a:ext cx="1465" cy="1219"/>
              </a:xfrm>
              <a:custGeom>
                <a:avLst/>
                <a:gdLst>
                  <a:gd name="T0" fmla="*/ 23 w 1465"/>
                  <a:gd name="T1" fmla="*/ 54 h 1219"/>
                  <a:gd name="T2" fmla="*/ 53 w 1465"/>
                  <a:gd name="T3" fmla="*/ 246 h 1219"/>
                  <a:gd name="T4" fmla="*/ 106 w 1465"/>
                  <a:gd name="T5" fmla="*/ 408 h 1219"/>
                  <a:gd name="T6" fmla="*/ 177 w 1465"/>
                  <a:gd name="T7" fmla="*/ 624 h 1219"/>
                  <a:gd name="T8" fmla="*/ 248 w 1465"/>
                  <a:gd name="T9" fmla="*/ 763 h 1219"/>
                  <a:gd name="T10" fmla="*/ 349 w 1465"/>
                  <a:gd name="T11" fmla="*/ 901 h 1219"/>
                  <a:gd name="T12" fmla="*/ 496 w 1465"/>
                  <a:gd name="T13" fmla="*/ 967 h 1219"/>
                  <a:gd name="T14" fmla="*/ 692 w 1465"/>
                  <a:gd name="T15" fmla="*/ 1056 h 1219"/>
                  <a:gd name="T16" fmla="*/ 992 w 1465"/>
                  <a:gd name="T17" fmla="*/ 1135 h 1219"/>
                  <a:gd name="T18" fmla="*/ 1227 w 1465"/>
                  <a:gd name="T19" fmla="*/ 1182 h 1219"/>
                  <a:gd name="T20" fmla="*/ 1465 w 1465"/>
                  <a:gd name="T21" fmla="*/ 1219 h 1219"/>
                  <a:gd name="T22" fmla="*/ 1352 w 1465"/>
                  <a:gd name="T23" fmla="*/ 1117 h 1219"/>
                  <a:gd name="T24" fmla="*/ 1222 w 1465"/>
                  <a:gd name="T25" fmla="*/ 1027 h 1219"/>
                  <a:gd name="T26" fmla="*/ 1181 w 1465"/>
                  <a:gd name="T27" fmla="*/ 979 h 1219"/>
                  <a:gd name="T28" fmla="*/ 1122 w 1465"/>
                  <a:gd name="T29" fmla="*/ 906 h 1219"/>
                  <a:gd name="T30" fmla="*/ 1093 w 1465"/>
                  <a:gd name="T31" fmla="*/ 859 h 1219"/>
                  <a:gd name="T32" fmla="*/ 1021 w 1465"/>
                  <a:gd name="T33" fmla="*/ 715 h 1219"/>
                  <a:gd name="T34" fmla="*/ 933 w 1465"/>
                  <a:gd name="T35" fmla="*/ 661 h 1219"/>
                  <a:gd name="T36" fmla="*/ 1004 w 1465"/>
                  <a:gd name="T37" fmla="*/ 679 h 1219"/>
                  <a:gd name="T38" fmla="*/ 864 w 1465"/>
                  <a:gd name="T39" fmla="*/ 633 h 1219"/>
                  <a:gd name="T40" fmla="*/ 791 w 1465"/>
                  <a:gd name="T41" fmla="*/ 607 h 1219"/>
                  <a:gd name="T42" fmla="*/ 697 w 1465"/>
                  <a:gd name="T43" fmla="*/ 570 h 1219"/>
                  <a:gd name="T44" fmla="*/ 591 w 1465"/>
                  <a:gd name="T45" fmla="*/ 504 h 1219"/>
                  <a:gd name="T46" fmla="*/ 383 w 1465"/>
                  <a:gd name="T47" fmla="*/ 367 h 1219"/>
                  <a:gd name="T48" fmla="*/ 213 w 1465"/>
                  <a:gd name="T49" fmla="*/ 240 h 1219"/>
                  <a:gd name="T50" fmla="*/ 124 w 1465"/>
                  <a:gd name="T51" fmla="*/ 162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UpDiag">
                <a:fgClr>
                  <a:srgbClr val="CC33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584" name="Text Box 64"/>
                  <p:cNvSpPr txBox="1">
                    <a:spLocks noChangeArrowheads="1"/>
                  </p:cNvSpPr>
                  <p:nvPr/>
                </p:nvSpPr>
                <p:spPr bwMode="auto">
                  <a:xfrm flipH="1">
                    <a:off x="1512" y="2719"/>
                    <a:ext cx="372"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84" name="Text Box 64"/>
                  <p:cNvSpPr txBox="1">
                    <a:spLocks noRot="1" noChangeAspect="1" noMove="1" noResize="1" noEditPoints="1" noAdjustHandles="1" noChangeArrowheads="1" noChangeShapeType="1" noTextEdit="1"/>
                  </p:cNvSpPr>
                  <p:nvPr/>
                </p:nvSpPr>
                <p:spPr bwMode="auto">
                  <a:xfrm flipH="1">
                    <a:off x="1512" y="2719"/>
                    <a:ext cx="372" cy="35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85" name="Line 65"/>
              <p:cNvSpPr>
                <a:spLocks noChangeShapeType="1"/>
              </p:cNvSpPr>
              <p:nvPr/>
            </p:nvSpPr>
            <p:spPr bwMode="auto">
              <a:xfrm flipH="1" flipV="1">
                <a:off x="1717" y="3181"/>
                <a:ext cx="124" cy="42"/>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6" name="Line 66"/>
              <p:cNvSpPr>
                <a:spLocks noChangeShapeType="1"/>
              </p:cNvSpPr>
              <p:nvPr/>
            </p:nvSpPr>
            <p:spPr bwMode="auto">
              <a:xfrm>
                <a:off x="1538" y="2549"/>
                <a:ext cx="138" cy="85"/>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7" name="Line 67"/>
              <p:cNvSpPr>
                <a:spLocks noChangeShapeType="1"/>
              </p:cNvSpPr>
              <p:nvPr/>
            </p:nvSpPr>
            <p:spPr bwMode="auto">
              <a:xfrm flipH="1" flipV="1">
                <a:off x="1139" y="2508"/>
                <a:ext cx="41" cy="126"/>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89" name="Line 69"/>
              <p:cNvSpPr>
                <a:spLocks noChangeShapeType="1"/>
              </p:cNvSpPr>
              <p:nvPr/>
            </p:nvSpPr>
            <p:spPr bwMode="auto">
              <a:xfrm>
                <a:off x="2208" y="3024"/>
                <a:ext cx="88" cy="115"/>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0" name="Freeform 70"/>
              <p:cNvSpPr>
                <a:spLocks/>
              </p:cNvSpPr>
              <p:nvPr/>
            </p:nvSpPr>
            <p:spPr bwMode="auto">
              <a:xfrm>
                <a:off x="1056" y="2130"/>
                <a:ext cx="1044" cy="680"/>
              </a:xfrm>
              <a:custGeom>
                <a:avLst/>
                <a:gdLst>
                  <a:gd name="T0" fmla="*/ 0 w 1044"/>
                  <a:gd name="T1" fmla="*/ 0 h 680"/>
                  <a:gd name="T2" fmla="*/ 242 w 1044"/>
                  <a:gd name="T3" fmla="*/ 246 h 680"/>
                  <a:gd name="T4" fmla="*/ 501 w 1044"/>
                  <a:gd name="T5" fmla="*/ 435 h 680"/>
                  <a:gd name="T6" fmla="*/ 734 w 1044"/>
                  <a:gd name="T7" fmla="*/ 565 h 680"/>
                  <a:gd name="T8" fmla="*/ 1001 w 1044"/>
                  <a:gd name="T9" fmla="*/ 665 h 680"/>
                  <a:gd name="T10" fmla="*/ 995 w 1044"/>
                  <a:gd name="T11" fmla="*/ 658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1" name="Freeform 71"/>
              <p:cNvSpPr>
                <a:spLocks/>
              </p:cNvSpPr>
              <p:nvPr/>
            </p:nvSpPr>
            <p:spPr bwMode="auto">
              <a:xfrm>
                <a:off x="1369" y="3019"/>
                <a:ext cx="1175" cy="330"/>
              </a:xfrm>
              <a:custGeom>
                <a:avLst/>
                <a:gdLst>
                  <a:gd name="T0" fmla="*/ 0 w 1175"/>
                  <a:gd name="T1" fmla="*/ 0 h 330"/>
                  <a:gd name="T2" fmla="*/ 181 w 1175"/>
                  <a:gd name="T3" fmla="*/ 87 h 330"/>
                  <a:gd name="T4" fmla="*/ 473 w 1175"/>
                  <a:gd name="T5" fmla="*/ 204 h 330"/>
                  <a:gd name="T6" fmla="*/ 866 w 1175"/>
                  <a:gd name="T7" fmla="*/ 293 h 330"/>
                  <a:gd name="T8" fmla="*/ 1175 w 1175"/>
                  <a:gd name="T9" fmla="*/ 330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2" name="Freeform 72"/>
              <p:cNvSpPr>
                <a:spLocks/>
              </p:cNvSpPr>
              <p:nvPr/>
            </p:nvSpPr>
            <p:spPr bwMode="auto">
              <a:xfrm>
                <a:off x="1056" y="2130"/>
                <a:ext cx="325" cy="895"/>
              </a:xfrm>
              <a:custGeom>
                <a:avLst/>
                <a:gdLst>
                  <a:gd name="T0" fmla="*/ 0 w 325"/>
                  <a:gd name="T1" fmla="*/ 0 h 895"/>
                  <a:gd name="T2" fmla="*/ 62 w 325"/>
                  <a:gd name="T3" fmla="*/ 297 h 895"/>
                  <a:gd name="T4" fmla="*/ 184 w 325"/>
                  <a:gd name="T5" fmla="*/ 654 h 895"/>
                  <a:gd name="T6" fmla="*/ 325 w 325"/>
                  <a:gd name="T7" fmla="*/ 895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cmpd="sng">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3" name="Freeform 73"/>
              <p:cNvSpPr>
                <a:spLocks/>
              </p:cNvSpPr>
              <p:nvPr/>
            </p:nvSpPr>
            <p:spPr bwMode="auto">
              <a:xfrm>
                <a:off x="2060" y="2797"/>
                <a:ext cx="484" cy="552"/>
              </a:xfrm>
              <a:custGeom>
                <a:avLst/>
                <a:gdLst>
                  <a:gd name="T0" fmla="*/ 0 w 484"/>
                  <a:gd name="T1" fmla="*/ 0 h 552"/>
                  <a:gd name="T2" fmla="*/ 210 w 484"/>
                  <a:gd name="T3" fmla="*/ 309 h 552"/>
                  <a:gd name="T4" fmla="*/ 484 w 484"/>
                  <a:gd name="T5" fmla="*/ 552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cmpd="sng">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594" name="Text Box 74"/>
                  <p:cNvSpPr txBox="1">
                    <a:spLocks noChangeArrowheads="1"/>
                  </p:cNvSpPr>
                  <p:nvPr/>
                </p:nvSpPr>
                <p:spPr bwMode="auto">
                  <a:xfrm>
                    <a:off x="1040" y="1882"/>
                    <a:ext cx="288"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4" name="Text Box 74"/>
                  <p:cNvSpPr txBox="1">
                    <a:spLocks noRot="1" noChangeAspect="1" noMove="1" noResize="1" noEditPoints="1" noAdjustHandles="1" noChangeArrowheads="1" noChangeShapeType="1" noTextEdit="1"/>
                  </p:cNvSpPr>
                  <p:nvPr/>
                </p:nvSpPr>
                <p:spPr bwMode="auto">
                  <a:xfrm>
                    <a:off x="1040" y="1882"/>
                    <a:ext cx="288" cy="35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5" name="Text Box 75"/>
                  <p:cNvSpPr txBox="1">
                    <a:spLocks noChangeArrowheads="1"/>
                  </p:cNvSpPr>
                  <p:nvPr/>
                </p:nvSpPr>
                <p:spPr bwMode="auto">
                  <a:xfrm>
                    <a:off x="2023" y="2514"/>
                    <a:ext cx="336"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5" name="Text Box 75"/>
                  <p:cNvSpPr txBox="1">
                    <a:spLocks noRot="1" noChangeAspect="1" noMove="1" noResize="1" noEditPoints="1" noAdjustHandles="1" noChangeArrowheads="1" noChangeShapeType="1" noTextEdit="1"/>
                  </p:cNvSpPr>
                  <p:nvPr/>
                </p:nvSpPr>
                <p:spPr bwMode="auto">
                  <a:xfrm>
                    <a:off x="2023" y="2514"/>
                    <a:ext cx="336" cy="35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6" name="Text Box 76"/>
                  <p:cNvSpPr txBox="1">
                    <a:spLocks noChangeArrowheads="1"/>
                  </p:cNvSpPr>
                  <p:nvPr/>
                </p:nvSpPr>
                <p:spPr bwMode="auto">
                  <a:xfrm>
                    <a:off x="2524" y="3120"/>
                    <a:ext cx="288"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6" name="Text Box 76"/>
                  <p:cNvSpPr txBox="1">
                    <a:spLocks noRot="1" noChangeAspect="1" noMove="1" noResize="1" noEditPoints="1" noAdjustHandles="1" noChangeArrowheads="1" noChangeShapeType="1" noTextEdit="1"/>
                  </p:cNvSpPr>
                  <p:nvPr/>
                </p:nvSpPr>
                <p:spPr bwMode="auto">
                  <a:xfrm>
                    <a:off x="2524" y="3120"/>
                    <a:ext cx="288" cy="35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597" name="Text Box 77"/>
                  <p:cNvSpPr txBox="1">
                    <a:spLocks noChangeArrowheads="1"/>
                  </p:cNvSpPr>
                  <p:nvPr/>
                </p:nvSpPr>
                <p:spPr bwMode="auto">
                  <a:xfrm>
                    <a:off x="1132" y="2946"/>
                    <a:ext cx="336" cy="3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597" name="Text Box 77"/>
                  <p:cNvSpPr txBox="1">
                    <a:spLocks noRot="1" noChangeAspect="1" noMove="1" noResize="1" noEditPoints="1" noAdjustHandles="1" noChangeArrowheads="1" noChangeShapeType="1" noTextEdit="1"/>
                  </p:cNvSpPr>
                  <p:nvPr/>
                </p:nvSpPr>
                <p:spPr bwMode="auto">
                  <a:xfrm>
                    <a:off x="1132" y="2946"/>
                    <a:ext cx="336" cy="35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6598" name="Line 78"/>
              <p:cNvSpPr>
                <a:spLocks noChangeShapeType="1"/>
              </p:cNvSpPr>
              <p:nvPr/>
            </p:nvSpPr>
            <p:spPr bwMode="auto">
              <a:xfrm flipH="1">
                <a:off x="768" y="2160"/>
                <a:ext cx="288"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599" name="Line 79"/>
              <p:cNvSpPr>
                <a:spLocks noChangeShapeType="1"/>
              </p:cNvSpPr>
              <p:nvPr/>
            </p:nvSpPr>
            <p:spPr bwMode="auto">
              <a:xfrm flipH="1">
                <a:off x="768" y="2784"/>
                <a:ext cx="1296"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0" name="Line 80"/>
              <p:cNvSpPr>
                <a:spLocks noChangeShapeType="1"/>
              </p:cNvSpPr>
              <p:nvPr/>
            </p:nvSpPr>
            <p:spPr bwMode="auto">
              <a:xfrm flipH="1">
                <a:off x="768" y="3360"/>
                <a:ext cx="1776"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1" name="Line 81"/>
              <p:cNvSpPr>
                <a:spLocks noChangeShapeType="1"/>
              </p:cNvSpPr>
              <p:nvPr/>
            </p:nvSpPr>
            <p:spPr bwMode="auto">
              <a:xfrm flipH="1">
                <a:off x="768" y="3024"/>
                <a:ext cx="624" cy="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2" name="Line 82"/>
              <p:cNvSpPr>
                <a:spLocks noChangeShapeType="1"/>
              </p:cNvSpPr>
              <p:nvPr/>
            </p:nvSpPr>
            <p:spPr bwMode="auto">
              <a:xfrm flipH="1">
                <a:off x="1056" y="2160"/>
                <a:ext cx="0" cy="153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3" name="Line 83"/>
              <p:cNvSpPr>
                <a:spLocks noChangeShapeType="1"/>
              </p:cNvSpPr>
              <p:nvPr/>
            </p:nvSpPr>
            <p:spPr bwMode="auto">
              <a:xfrm flipH="1">
                <a:off x="2064" y="2784"/>
                <a:ext cx="0" cy="912"/>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4" name="Line 84"/>
              <p:cNvSpPr>
                <a:spLocks noChangeShapeType="1"/>
              </p:cNvSpPr>
              <p:nvPr/>
            </p:nvSpPr>
            <p:spPr bwMode="auto">
              <a:xfrm flipH="1">
                <a:off x="1392" y="3024"/>
                <a:ext cx="0" cy="672"/>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6605" name="Line 85"/>
              <p:cNvSpPr>
                <a:spLocks noChangeShapeType="1"/>
              </p:cNvSpPr>
              <p:nvPr/>
            </p:nvSpPr>
            <p:spPr bwMode="auto">
              <a:xfrm flipH="1">
                <a:off x="2544" y="3360"/>
                <a:ext cx="0" cy="336"/>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8" name="文本框 57"/>
                <p:cNvSpPr txBox="1"/>
                <p:nvPr/>
              </p:nvSpPr>
              <p:spPr>
                <a:xfrm>
                  <a:off x="8624997" y="2020447"/>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8624997" y="2020447"/>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11536548" y="465437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11536548" y="4654374"/>
                  <a:ext cx="335220"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8221599" y="491005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8221599" y="4910051"/>
                  <a:ext cx="35022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732863" y="4986593"/>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8732863" y="4986593"/>
                  <a:ext cx="61965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0238061" y="5002139"/>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0238061" y="5002139"/>
                  <a:ext cx="62792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042503" y="3374877"/>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8042503" y="3374877"/>
                  <a:ext cx="63543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8086090" y="252411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8086090" y="2524115"/>
                  <a:ext cx="627159"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0952402" y="5000558"/>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10952402" y="5000558"/>
                  <a:ext cx="627929"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242943" y="4987362"/>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9242943" y="4987362"/>
                  <a:ext cx="62792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8039803" y="3820288"/>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8039803" y="3820288"/>
                  <a:ext cx="63543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8042503" y="425727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8042503" y="4257274"/>
                  <a:ext cx="635430"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9883360" y="4314893"/>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9883360" y="4314893"/>
                  <a:ext cx="625812"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9650317" y="2952213"/>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9650317" y="2952213"/>
                  <a:ext cx="627159" cy="523220"/>
                </a:xfrm>
                <a:prstGeom prst="rect">
                  <a:avLst/>
                </a:prstGeom>
                <a:blipFill>
                  <a:blip r:embed="rId2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3857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211"/>
                                        </p:tgtEl>
                                        <p:attrNameLst>
                                          <p:attrName>style.visibility</p:attrName>
                                        </p:attrNameLst>
                                      </p:cBhvr>
                                      <p:to>
                                        <p:strVal val="visible"/>
                                      </p:to>
                                    </p:set>
                                    <p:animEffect transition="in" filter="wipe(left)">
                                      <p:cBhvr>
                                        <p:cTn id="7" dur="500"/>
                                        <p:tgtEl>
                                          <p:spTgt spid="82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210"/>
                                        </p:tgtEl>
                                        <p:attrNameLst>
                                          <p:attrName>style.visibility</p:attrName>
                                        </p:attrNameLst>
                                      </p:cBhvr>
                                      <p:to>
                                        <p:strVal val="visible"/>
                                      </p:to>
                                    </p:set>
                                    <p:animEffect transition="in" filter="wipe(left)">
                                      <p:cBhvr>
                                        <p:cTn id="12" dur="500"/>
                                        <p:tgtEl>
                                          <p:spTgt spid="82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6571"/>
                                        </p:tgtEl>
                                        <p:attrNameLst>
                                          <p:attrName>style.visibility</p:attrName>
                                        </p:attrNameLst>
                                      </p:cBhvr>
                                      <p:to>
                                        <p:strVal val="visible"/>
                                      </p:to>
                                    </p:set>
                                    <p:animEffect transition="in" filter="wipe(left)">
                                      <p:cBhvr>
                                        <p:cTn id="27" dur="500"/>
                                        <p:tgtEl>
                                          <p:spTgt spid="665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7"/>
                                        </p:tgtEl>
                                        <p:attrNameLst>
                                          <p:attrName>style.visibility</p:attrName>
                                        </p:attrNameLst>
                                      </p:cBhvr>
                                      <p:to>
                                        <p:strVal val="visible"/>
                                      </p:to>
                                    </p:set>
                                    <p:animEffect transition="in" filter="wipe(left)">
                                      <p:cBhvr>
                                        <p:cTn id="4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p:bldP spid="66571" grpId="0"/>
      <p:bldP spid="54" grpId="0"/>
      <p:bldP spid="55" grpId="0"/>
      <p:bldP spid="56" grpId="0"/>
      <p:bldP spid="5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4085" name="Rectangle 5"/>
              <p:cNvSpPr>
                <a:spLocks noChangeArrowheads="1"/>
              </p:cNvSpPr>
              <p:nvPr/>
            </p:nvSpPr>
            <p:spPr bwMode="auto">
              <a:xfrm>
                <a:off x="2255743" y="442073"/>
                <a:ext cx="3810000"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cs typeface="Times New Roman" panose="02020603050405020304" pitchFamily="18" charset="0"/>
                  </a:rPr>
                  <a:t>等温膨胀吸热：</a:t>
                </a:r>
              </a:p>
            </p:txBody>
          </p:sp>
        </mc:Choice>
        <mc:Fallback xmlns="">
          <p:sp>
            <p:nvSpPr>
              <p:cNvPr id="174085" name="Rectangle 5"/>
              <p:cNvSpPr>
                <a:spLocks noRot="1" noChangeAspect="1" noMove="1" noResize="1" noEditPoints="1" noAdjustHandles="1" noChangeArrowheads="1" noChangeShapeType="1" noTextEdit="1"/>
              </p:cNvSpPr>
              <p:nvPr/>
            </p:nvSpPr>
            <p:spPr bwMode="auto">
              <a:xfrm>
                <a:off x="2255743" y="442073"/>
                <a:ext cx="3810000" cy="519113"/>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87" name="Rectangle 7"/>
              <p:cNvSpPr>
                <a:spLocks noChangeArrowheads="1"/>
              </p:cNvSpPr>
              <p:nvPr/>
            </p:nvSpPr>
            <p:spPr bwMode="auto">
              <a:xfrm>
                <a:off x="2255743" y="1280273"/>
                <a:ext cx="3754438"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ea typeface="微软雅黑" panose="020B0503020204020204" pitchFamily="34" charset="-122"/>
                    <a:cs typeface="Times New Roman" panose="02020603050405020304" pitchFamily="18" charset="0"/>
                  </a:rPr>
                  <a:t>等温压缩放热：</a:t>
                </a:r>
              </a:p>
            </p:txBody>
          </p:sp>
        </mc:Choice>
        <mc:Fallback xmlns="">
          <p:sp>
            <p:nvSpPr>
              <p:cNvPr id="174087" name="Rectangle 7"/>
              <p:cNvSpPr>
                <a:spLocks noRot="1" noChangeAspect="1" noMove="1" noResize="1" noEditPoints="1" noAdjustHandles="1" noChangeArrowheads="1" noChangeShapeType="1" noTextEdit="1"/>
              </p:cNvSpPr>
              <p:nvPr/>
            </p:nvSpPr>
            <p:spPr bwMode="auto">
              <a:xfrm>
                <a:off x="2255743" y="1280273"/>
                <a:ext cx="3754438" cy="519113"/>
              </a:xfrm>
              <a:prstGeom prst="rect">
                <a:avLst/>
              </a:prstGeom>
              <a:blipFill>
                <a:blip r:embed="rId4"/>
                <a:stretch>
                  <a:fillRect t="-11765" r="-32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88" name="Text Box 8"/>
              <p:cNvSpPr txBox="1">
                <a:spLocks noChangeArrowheads="1"/>
              </p:cNvSpPr>
              <p:nvPr/>
            </p:nvSpPr>
            <p:spPr bwMode="auto">
              <a:xfrm>
                <a:off x="2255743" y="3109073"/>
                <a:ext cx="270134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ea typeface="微软雅黑" panose="020B0503020204020204" pitchFamily="34" charset="-122"/>
                    <a:cs typeface="Times New Roman" panose="02020603050405020304" pitchFamily="18" charset="0"/>
                  </a:rPr>
                  <a:t>绝热过程</a:t>
                </a:r>
              </a:p>
            </p:txBody>
          </p:sp>
        </mc:Choice>
        <mc:Fallback xmlns="">
          <p:sp>
            <p:nvSpPr>
              <p:cNvPr id="174088" name="Text Box 8"/>
              <p:cNvSpPr txBox="1">
                <a:spLocks noRot="1" noChangeAspect="1" noMove="1" noResize="1" noEditPoints="1" noAdjustHandles="1" noChangeArrowheads="1" noChangeShapeType="1" noTextEdit="1"/>
              </p:cNvSpPr>
              <p:nvPr/>
            </p:nvSpPr>
            <p:spPr bwMode="auto">
              <a:xfrm>
                <a:off x="2255743" y="3109073"/>
                <a:ext cx="2701345" cy="519113"/>
              </a:xfrm>
              <a:prstGeom prst="rect">
                <a:avLst/>
              </a:prstGeom>
              <a:blipFill>
                <a:blip r:embed="rId5"/>
                <a:stretch>
                  <a:fillRect t="-11765" r="-226"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4090" name="Rectangle 10"/>
              <p:cNvSpPr>
                <a:spLocks noChangeArrowheads="1"/>
              </p:cNvSpPr>
              <p:nvPr/>
            </p:nvSpPr>
            <p:spPr bwMode="auto">
              <a:xfrm>
                <a:off x="2255743" y="2194672"/>
                <a:ext cx="3124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lang="zh-CN" altLang="en-US" sz="2800" dirty="0">
                    <a:solidFill>
                      <a:srgbClr val="0000FF"/>
                    </a:solidFill>
                    <a:ea typeface="微软雅黑" panose="020B0503020204020204" pitchFamily="34" charset="-122"/>
                    <a:cs typeface="Times New Roman" panose="02020603050405020304" pitchFamily="18" charset="0"/>
                  </a:rPr>
                  <a:t>绝热过程 </a:t>
                </a:r>
              </a:p>
            </p:txBody>
          </p:sp>
        </mc:Choice>
        <mc:Fallback xmlns="">
          <p:sp>
            <p:nvSpPr>
              <p:cNvPr id="174090" name="Rectangle 10"/>
              <p:cNvSpPr>
                <a:spLocks noRot="1" noChangeAspect="1" noMove="1" noResize="1" noEditPoints="1" noAdjustHandles="1" noChangeArrowheads="1" noChangeShapeType="1" noTextEdit="1"/>
              </p:cNvSpPr>
              <p:nvPr/>
            </p:nvSpPr>
            <p:spPr bwMode="auto">
              <a:xfrm>
                <a:off x="2255743" y="2194672"/>
                <a:ext cx="3124200" cy="523220"/>
              </a:xfrm>
              <a:prstGeom prst="rect">
                <a:avLst/>
              </a:prstGeom>
              <a:blipFill>
                <a:blip r:embed="rId6"/>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4093" name="AutoShape 13"/>
          <p:cNvSpPr>
            <a:spLocks/>
          </p:cNvSpPr>
          <p:nvPr/>
        </p:nvSpPr>
        <p:spPr bwMode="auto">
          <a:xfrm>
            <a:off x="7923118" y="2299447"/>
            <a:ext cx="228600" cy="1219200"/>
          </a:xfrm>
          <a:prstGeom prst="rightBrace">
            <a:avLst>
              <a:gd name="adj1" fmla="val 44444"/>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74096" name="AutoShape 16"/>
          <p:cNvSpPr>
            <a:spLocks noChangeArrowheads="1"/>
          </p:cNvSpPr>
          <p:nvPr/>
        </p:nvSpPr>
        <p:spPr bwMode="auto">
          <a:xfrm>
            <a:off x="7040468" y="4323510"/>
            <a:ext cx="990600" cy="533400"/>
          </a:xfrm>
          <a:prstGeom prst="rightArrow">
            <a:avLst>
              <a:gd name="adj1" fmla="val 50000"/>
              <a:gd name="adj2" fmla="val 46429"/>
            </a:avLst>
          </a:prstGeom>
          <a:solidFill>
            <a:schemeClr val="accent1"/>
          </a:solidFill>
          <a:ln w="9525">
            <a:solidFill>
              <a:srgbClr val="00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7" name="Text Box 6"/>
          <p:cNvSpPr txBox="1">
            <a:spLocks noChangeArrowheads="1"/>
          </p:cNvSpPr>
          <p:nvPr/>
        </p:nvSpPr>
        <p:spPr bwMode="auto">
          <a:xfrm>
            <a:off x="3986118" y="5529543"/>
            <a:ext cx="772627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理想气体准静态过程卡诺循环的效率</a:t>
            </a:r>
            <a:r>
              <a:rPr kumimoji="0" lang="zh-CN" altLang="en-US" sz="2800" dirty="0">
                <a:solidFill>
                  <a:srgbClr val="FF0000"/>
                </a:solidFill>
                <a:ea typeface="微软雅黑" panose="020B0503020204020204" pitchFamily="34" charset="-122"/>
                <a:cs typeface="Times New Roman" panose="02020603050405020304" pitchFamily="18" charset="0"/>
              </a:rPr>
              <a:t>只由</a:t>
            </a:r>
            <a:r>
              <a:rPr kumimoji="0" lang="zh-CN" altLang="en-US" sz="2800" dirty="0">
                <a:solidFill>
                  <a:srgbClr val="0000FF"/>
                </a:solidFill>
                <a:ea typeface="微软雅黑" panose="020B0503020204020204" pitchFamily="34" charset="-122"/>
                <a:cs typeface="Times New Roman" panose="02020603050405020304" pitchFamily="18" charset="0"/>
              </a:rPr>
              <a:t>高温热源和低温热源的</a:t>
            </a:r>
            <a:r>
              <a:rPr kumimoji="0" lang="zh-CN" altLang="en-US" sz="2800" dirty="0">
                <a:solidFill>
                  <a:srgbClr val="FF0000"/>
                </a:solidFill>
                <a:ea typeface="微软雅黑" panose="020B0503020204020204" pitchFamily="34" charset="-122"/>
                <a:cs typeface="Times New Roman" panose="02020603050405020304" pitchFamily="18" charset="0"/>
              </a:rPr>
              <a:t>温度决定</a:t>
            </a:r>
            <a:r>
              <a:rPr kumimoji="0"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18" name="AutoShape 16"/>
          <p:cNvSpPr>
            <a:spLocks noChangeArrowheads="1"/>
          </p:cNvSpPr>
          <p:nvPr/>
        </p:nvSpPr>
        <p:spPr bwMode="auto">
          <a:xfrm>
            <a:off x="8280306" y="2656636"/>
            <a:ext cx="785812" cy="428625"/>
          </a:xfrm>
          <a:prstGeom prst="rightArrow">
            <a:avLst>
              <a:gd name="adj1" fmla="val 50000"/>
              <a:gd name="adj2" fmla="val 46427"/>
            </a:avLst>
          </a:prstGeom>
          <a:solidFill>
            <a:schemeClr val="accent1"/>
          </a:solidFill>
          <a:ln w="9525">
            <a:solidFill>
              <a:srgbClr val="00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5946571" y="217115"/>
                <a:ext cx="394107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𝑎𝑏</m:t>
                          </m:r>
                        </m:sub>
                      </m:sSub>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5946571" y="217115"/>
                <a:ext cx="3941079" cy="87940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5946571" y="1070371"/>
                <a:ext cx="4546373"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zh-CN" altLang="en-US" sz="2800">
                          <a:solidFill>
                            <a:srgbClr val="0000FF"/>
                          </a:solidFill>
                          <a:latin typeface="Cambria Math" panose="02040503050406030204" pitchFamily="18" charset="0"/>
                        </a:rPr>
                        <m:t>=</m:t>
                      </m:r>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e>
                      </m:d>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den>
                          </m:f>
                        </m:e>
                      </m:func>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5946571" y="1070371"/>
                <a:ext cx="4546373"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963096" y="2185421"/>
                <a:ext cx="2958182" cy="6001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2</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3</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2" name="矩形 21"/>
              <p:cNvSpPr>
                <a:spLocks noRot="1" noChangeAspect="1" noMove="1" noResize="1" noEditPoints="1" noAdjustHandles="1" noChangeArrowheads="1" noChangeShapeType="1" noTextEdit="1"/>
              </p:cNvSpPr>
              <p:nvPr/>
            </p:nvSpPr>
            <p:spPr>
              <a:xfrm>
                <a:off x="4963096" y="2185421"/>
                <a:ext cx="2958182" cy="6001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4963096" y="3103781"/>
                <a:ext cx="2958182" cy="59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1</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4</m:t>
                          </m:r>
                        </m:sub>
                        <m:sup>
                          <m:r>
                            <a:rPr lang="zh-CN" altLang="en-US" sz="2800" i="1" smtClean="0">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m:t>
                          </m:r>
                        </m:sup>
                      </m:sSub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4963096" y="3103781"/>
                <a:ext cx="2958182" cy="59971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137557" y="2364710"/>
                <a:ext cx="143904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9137557" y="2364710"/>
                <a:ext cx="1439048" cy="9694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178993" y="4105493"/>
                <a:ext cx="191712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𝜂</m:t>
                      </m:r>
                      <m:r>
                        <a:rPr lang="en-US" altLang="zh-CN" sz="2800" b="0" i="1" smtClean="0">
                          <a:solidFill>
                            <a:srgbClr val="FF0000"/>
                          </a:solidFill>
                          <a:latin typeface="Cambria Math" panose="02040503050406030204" pitchFamily="18" charset="0"/>
                          <a:ea typeface="Cambria Math" panose="02040503050406030204" pitchFamily="18" charset="0"/>
                        </a:rPr>
                        <m:t>=1−</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8178993" y="4105493"/>
                <a:ext cx="1917128"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255743" y="3706485"/>
                <a:ext cx="4397101" cy="16696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3</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4</m:t>
                                      </m:r>
                                    </m:sub>
                                  </m:sSub>
                                </m:den>
                              </m:f>
                            </m:e>
                          </m:func>
                        </m:num>
                        <m:den>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den>
                      </m:f>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2255743" y="3706485"/>
                <a:ext cx="4397101" cy="1669688"/>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5805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4085"/>
                                        </p:tgtEl>
                                        <p:attrNameLst>
                                          <p:attrName>style.visibility</p:attrName>
                                        </p:attrNameLst>
                                      </p:cBhvr>
                                      <p:to>
                                        <p:strVal val="visible"/>
                                      </p:to>
                                    </p:set>
                                    <p:animEffect transition="in" filter="wipe(left)">
                                      <p:cBhvr>
                                        <p:cTn id="7" dur="500"/>
                                        <p:tgtEl>
                                          <p:spTgt spid="1740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4087"/>
                                        </p:tgtEl>
                                        <p:attrNameLst>
                                          <p:attrName>style.visibility</p:attrName>
                                        </p:attrNameLst>
                                      </p:cBhvr>
                                      <p:to>
                                        <p:strVal val="visible"/>
                                      </p:to>
                                    </p:set>
                                    <p:animEffect transition="in" filter="wipe(left)">
                                      <p:cBhvr>
                                        <p:cTn id="17" dur="500"/>
                                        <p:tgtEl>
                                          <p:spTgt spid="1740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090"/>
                                        </p:tgtEl>
                                        <p:attrNameLst>
                                          <p:attrName>style.visibility</p:attrName>
                                        </p:attrNameLst>
                                      </p:cBhvr>
                                      <p:to>
                                        <p:strVal val="visible"/>
                                      </p:to>
                                    </p:set>
                                    <p:animEffect transition="in" filter="wipe(left)">
                                      <p:cBhvr>
                                        <p:cTn id="27" dur="500"/>
                                        <p:tgtEl>
                                          <p:spTgt spid="17409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4088"/>
                                        </p:tgtEl>
                                        <p:attrNameLst>
                                          <p:attrName>style.visibility</p:attrName>
                                        </p:attrNameLst>
                                      </p:cBhvr>
                                      <p:to>
                                        <p:strVal val="visible"/>
                                      </p:to>
                                    </p:set>
                                    <p:animEffect transition="in" filter="wipe(left)">
                                      <p:cBhvr>
                                        <p:cTn id="37" dur="500"/>
                                        <p:tgtEl>
                                          <p:spTgt spid="17408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74093"/>
                                        </p:tgtEl>
                                        <p:attrNameLst>
                                          <p:attrName>style.visibility</p:attrName>
                                        </p:attrNameLst>
                                      </p:cBhvr>
                                      <p:to>
                                        <p:strVal val="visible"/>
                                      </p:to>
                                    </p:set>
                                    <p:animEffect transition="in" filter="wipe(left)">
                                      <p:cBhvr>
                                        <p:cTn id="47" dur="500"/>
                                        <p:tgtEl>
                                          <p:spTgt spid="1740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4096"/>
                                        </p:tgtEl>
                                        <p:attrNameLst>
                                          <p:attrName>style.visibility</p:attrName>
                                        </p:attrNameLst>
                                      </p:cBhvr>
                                      <p:to>
                                        <p:strVal val="visible"/>
                                      </p:to>
                                    </p:set>
                                    <p:animEffect transition="in" filter="wipe(left)">
                                      <p:cBhvr>
                                        <p:cTn id="67" dur="500"/>
                                        <p:tgtEl>
                                          <p:spTgt spid="1740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wipe(left)">
                                      <p:cBhvr>
                                        <p:cTn id="7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085" grpId="0"/>
      <p:bldP spid="174087" grpId="0"/>
      <p:bldP spid="174088" grpId="0"/>
      <p:bldP spid="174090" grpId="0"/>
      <p:bldP spid="174093" grpId="0" animBg="1"/>
      <p:bldP spid="174096" grpId="0" animBg="1"/>
      <p:bldP spid="17" grpId="0"/>
      <p:bldP spid="18" grpId="0" animBg="1"/>
      <p:bldP spid="19"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Text Box 4"/>
          <p:cNvSpPr txBox="1">
            <a:spLocks noChangeArrowheads="1"/>
          </p:cNvSpPr>
          <p:nvPr/>
        </p:nvSpPr>
        <p:spPr bwMode="auto">
          <a:xfrm>
            <a:off x="6238876" y="1447800"/>
            <a:ext cx="5318124"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系统对外界做功将使系统状态发生改变，</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气体系统在准静态过程所做的功</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 name="Group 10"/>
          <p:cNvGrpSpPr>
            <a:grpSpLocks/>
          </p:cNvGrpSpPr>
          <p:nvPr/>
        </p:nvGrpSpPr>
        <p:grpSpPr bwMode="auto">
          <a:xfrm>
            <a:off x="6272213" y="4200525"/>
            <a:ext cx="5284788" cy="954088"/>
            <a:chOff x="2928" y="2592"/>
            <a:chExt cx="3329" cy="601"/>
          </a:xfrm>
        </p:grpSpPr>
        <p:pic>
          <p:nvPicPr>
            <p:cNvPr id="1035" name="Picture 6"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264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6" name="Text Box 7"/>
            <p:cNvSpPr txBox="1">
              <a:spLocks noChangeArrowheads="1"/>
            </p:cNvSpPr>
            <p:nvPr/>
          </p:nvSpPr>
          <p:spPr bwMode="auto">
            <a:xfrm>
              <a:off x="3216" y="2592"/>
              <a:ext cx="304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功在数值上等于过程曲线下的面积</a:t>
              </a:r>
            </a:p>
          </p:txBody>
        </p:sp>
      </p:grpSp>
      <p:grpSp>
        <p:nvGrpSpPr>
          <p:cNvPr id="3" name="Group 11"/>
          <p:cNvGrpSpPr>
            <a:grpSpLocks/>
          </p:cNvGrpSpPr>
          <p:nvPr/>
        </p:nvGrpSpPr>
        <p:grpSpPr bwMode="auto">
          <a:xfrm>
            <a:off x="6272213" y="5262564"/>
            <a:ext cx="3962400" cy="523875"/>
            <a:chOff x="2928" y="3261"/>
            <a:chExt cx="2496" cy="330"/>
          </a:xfrm>
        </p:grpSpPr>
        <p:pic>
          <p:nvPicPr>
            <p:cNvPr id="1033" name="Picture 8" descr="BD14868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8" y="3262"/>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 name="Text Box 9"/>
            <p:cNvSpPr txBox="1">
              <a:spLocks noChangeArrowheads="1"/>
            </p:cNvSpPr>
            <p:nvPr/>
          </p:nvSpPr>
          <p:spPr bwMode="auto">
            <a:xfrm>
              <a:off x="3216" y="3261"/>
              <a:ext cx="22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功是</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的函数</a:t>
              </a:r>
            </a:p>
          </p:txBody>
        </p:sp>
      </p:grpSp>
      <mc:AlternateContent xmlns:mc="http://schemas.openxmlformats.org/markup-compatibility/2006" xmlns:a14="http://schemas.microsoft.com/office/drawing/2010/main">
        <mc:Choice Requires="a14">
          <p:sp>
            <p:nvSpPr>
              <p:cNvPr id="12" name="矩形 11"/>
              <p:cNvSpPr/>
              <p:nvPr/>
            </p:nvSpPr>
            <p:spPr>
              <a:xfrm>
                <a:off x="7377576" y="2832100"/>
                <a:ext cx="2208873"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𝐴</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panose="02040503050406030204" pitchFamily="18" charset="0"/>
                              <a:ea typeface="Cambria Math" panose="02040503050406030204" pitchFamily="18" charset="0"/>
                            </a:rPr>
                          </m:ctrlPr>
                        </m:naryPr>
                        <m: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𝑉</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b="0" i="1" smtClean="0">
                              <a:solidFill>
                                <a:srgbClr val="FF0000"/>
                              </a:solidFill>
                              <a:latin typeface="Cambria Math" panose="02040503050406030204" pitchFamily="18" charset="0"/>
                              <a:ea typeface="Cambria Math" panose="02040503050406030204" pitchFamily="18" charset="0"/>
                            </a:rPr>
                            <m:t>𝑃</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e>
                      </m:nary>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7377576" y="2832100"/>
                <a:ext cx="2208873" cy="1112099"/>
              </a:xfrm>
              <a:prstGeom prst="rect">
                <a:avLst/>
              </a:prstGeom>
              <a:blipFill>
                <a:blip r:embed="rId6"/>
                <a:stretch>
                  <a:fillRect/>
                </a:stretch>
              </a:blipFill>
            </p:spPr>
            <p:txBody>
              <a:bodyPr/>
              <a:lstStyle/>
              <a:p>
                <a:r>
                  <a:rPr lang="zh-CN" altLang="en-US">
                    <a:noFill/>
                  </a:rPr>
                  <a:t> </a:t>
                </a:r>
              </a:p>
            </p:txBody>
          </p:sp>
        </mc:Fallback>
      </mc:AlternateContent>
      <p:sp>
        <p:nvSpPr>
          <p:cNvPr id="14"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sp>
        <p:nvSpPr>
          <p:cNvPr id="15" name="Text Box 9"/>
          <p:cNvSpPr txBox="1">
            <a:spLocks noChangeArrowheads="1"/>
          </p:cNvSpPr>
          <p:nvPr/>
        </p:nvSpPr>
        <p:spPr bwMode="auto">
          <a:xfrm>
            <a:off x="6238876" y="789412"/>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a:t>
            </a:r>
          </a:p>
        </p:txBody>
      </p:sp>
    </p:spTree>
    <p:controls>
      <mc:AlternateContent xmlns:mc="http://schemas.openxmlformats.org/markup-compatibility/2006">
        <mc:Choice xmlns:v="urn:schemas-microsoft-com:vml" Requires="v">
          <p:control spid="102509" name="ShockwaveFlash1" r:id="rId2" imgW="3886200" imgH="4572000"/>
        </mc:Choice>
        <mc:Fallback>
          <p:control name="ShockwaveFlash1" r:id="rId2" imgW="3886200" imgH="4572000">
            <p:pic>
              <p:nvPicPr>
                <p:cNvPr id="1026" name="ShockwaveFlash1"/>
                <p:cNvPicPr preferRelativeResize="0">
                  <a:picLocks noChangeArrowheads="1" noChangeShapeType="1"/>
                </p:cNvPicPr>
                <p:nvPr/>
              </p:nvPicPr>
              <p:blipFill>
                <a:blip r:embed="rId7"/>
                <a:srcRect/>
                <a:stretch>
                  <a:fillRect/>
                </a:stretch>
              </p:blipFill>
              <p:spPr bwMode="auto">
                <a:xfrm>
                  <a:off x="2171701" y="1447800"/>
                  <a:ext cx="3886200" cy="45720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156416627"/>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wipe(left)">
                                      <p:cBhvr>
                                        <p:cTn id="7" dur="500"/>
                                        <p:tgtEl>
                                          <p:spTgt spid="204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Group 12"/>
          <p:cNvGrpSpPr>
            <a:grpSpLocks/>
          </p:cNvGrpSpPr>
          <p:nvPr/>
        </p:nvGrpSpPr>
        <p:grpSpPr bwMode="auto">
          <a:xfrm>
            <a:off x="689770" y="2276475"/>
            <a:ext cx="2051050" cy="1219200"/>
            <a:chOff x="288" y="240"/>
            <a:chExt cx="1484" cy="907"/>
          </a:xfrm>
        </p:grpSpPr>
        <p:sp>
          <p:nvSpPr>
            <p:cNvPr id="70695" name="laptop"/>
            <p:cNvSpPr>
              <a:spLocks noEditPoints="1" noChangeArrowheads="1"/>
            </p:cNvSpPr>
            <p:nvPr/>
          </p:nvSpPr>
          <p:spPr bwMode="auto">
            <a:xfrm>
              <a:off x="288" y="240"/>
              <a:ext cx="1484"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39 w 21600"/>
                <a:gd name="T25" fmla="*/ 1858 h 21600"/>
                <a:gd name="T26" fmla="*/ 17306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FF9933"/>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696" name="Text Box 14"/>
            <p:cNvSpPr txBox="1">
              <a:spLocks noChangeArrowheads="1"/>
            </p:cNvSpPr>
            <p:nvPr/>
          </p:nvSpPr>
          <p:spPr bwMode="auto">
            <a:xfrm>
              <a:off x="678" y="354"/>
              <a:ext cx="728" cy="389"/>
            </a:xfrm>
            <a:prstGeom prst="rect">
              <a:avLst/>
            </a:prstGeom>
            <a:solidFill>
              <a:srgbClr val="FF99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讨论</a:t>
              </a:r>
            </a:p>
          </p:txBody>
        </p:sp>
      </p:grpSp>
      <p:grpSp>
        <p:nvGrpSpPr>
          <p:cNvPr id="3" name="Group 23"/>
          <p:cNvGrpSpPr>
            <a:grpSpLocks/>
          </p:cNvGrpSpPr>
          <p:nvPr/>
        </p:nvGrpSpPr>
        <p:grpSpPr bwMode="auto">
          <a:xfrm>
            <a:off x="4511675" y="765175"/>
            <a:ext cx="6689725" cy="523875"/>
            <a:chOff x="1202" y="1162"/>
            <a:chExt cx="4214" cy="330"/>
          </a:xfrm>
        </p:grpSpPr>
        <p:pic>
          <p:nvPicPr>
            <p:cNvPr id="70693" name="Picture 1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207"/>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94" name="Rectangle 18"/>
            <p:cNvSpPr>
              <a:spLocks noChangeArrowheads="1"/>
            </p:cNvSpPr>
            <p:nvPr/>
          </p:nvSpPr>
          <p:spPr bwMode="auto">
            <a:xfrm>
              <a:off x="1429" y="1162"/>
              <a:ext cx="39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卡诺循环必须有高温和低温两个热源。</a:t>
              </a:r>
            </a:p>
          </p:txBody>
        </p:sp>
      </p:grpSp>
      <p:grpSp>
        <p:nvGrpSpPr>
          <p:cNvPr id="4" name="Group 25"/>
          <p:cNvGrpSpPr>
            <a:grpSpLocks/>
          </p:cNvGrpSpPr>
          <p:nvPr/>
        </p:nvGrpSpPr>
        <p:grpSpPr bwMode="auto">
          <a:xfrm>
            <a:off x="4511676" y="2276475"/>
            <a:ext cx="6689726" cy="523875"/>
            <a:chOff x="1202" y="2070"/>
            <a:chExt cx="4214" cy="330"/>
          </a:xfrm>
        </p:grpSpPr>
        <p:graphicFrame>
          <p:nvGraphicFramePr>
            <p:cNvPr id="70690" name="Object 5"/>
            <p:cNvGraphicFramePr>
              <a:graphicFrameLocks noChangeAspect="1"/>
            </p:cNvGraphicFramePr>
            <p:nvPr/>
          </p:nvGraphicFramePr>
          <p:xfrm>
            <a:off x="2844" y="2092"/>
            <a:ext cx="71" cy="135"/>
          </p:xfrm>
          <a:graphic>
            <a:graphicData uri="http://schemas.openxmlformats.org/presentationml/2006/ole">
              <mc:AlternateContent xmlns:mc="http://schemas.openxmlformats.org/markup-compatibility/2006">
                <mc:Choice xmlns:v="urn:schemas-microsoft-com:vml" Requires="v">
                  <p:oleObj spid="_x0000_s115792" name="公式" r:id="rId5" imgW="114151" imgH="215619" progId="Equation.3">
                    <p:embed/>
                  </p:oleObj>
                </mc:Choice>
                <mc:Fallback>
                  <p:oleObj name="公式" r:id="rId5" imgW="114151" imgH="215619" progId="Equation.3">
                    <p:embed/>
                    <p:pic>
                      <p:nvPicPr>
                        <p:cNvPr id="7069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 y="2092"/>
                          <a:ext cx="71" cy="1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91" name="Text Box 7"/>
            <p:cNvSpPr txBox="1">
              <a:spLocks noChangeArrowheads="1"/>
            </p:cNvSpPr>
            <p:nvPr/>
          </p:nvSpPr>
          <p:spPr bwMode="auto">
            <a:xfrm>
              <a:off x="1429" y="2070"/>
              <a:ext cx="398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实际循环的效率小于卡诺循环的效率</a:t>
              </a:r>
            </a:p>
          </p:txBody>
        </p:sp>
        <p:pic>
          <p:nvPicPr>
            <p:cNvPr id="70692" name="Picture 20"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2115"/>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6"/>
          <p:cNvGrpSpPr>
            <a:grpSpLocks/>
          </p:cNvGrpSpPr>
          <p:nvPr/>
        </p:nvGrpSpPr>
        <p:grpSpPr bwMode="auto">
          <a:xfrm>
            <a:off x="4511676" y="2781301"/>
            <a:ext cx="7227888" cy="1503363"/>
            <a:chOff x="1202" y="2448"/>
            <a:chExt cx="4553" cy="947"/>
          </a:xfrm>
        </p:grpSpPr>
        <p:graphicFrame>
          <p:nvGraphicFramePr>
            <p:cNvPr id="70687" name="Object 6"/>
            <p:cNvGraphicFramePr>
              <a:graphicFrameLocks noChangeAspect="1"/>
            </p:cNvGraphicFramePr>
            <p:nvPr/>
          </p:nvGraphicFramePr>
          <p:xfrm>
            <a:off x="1344" y="2448"/>
            <a:ext cx="238" cy="306"/>
          </p:xfrm>
          <a:graphic>
            <a:graphicData uri="http://schemas.openxmlformats.org/presentationml/2006/ole">
              <mc:AlternateContent xmlns:mc="http://schemas.openxmlformats.org/markup-compatibility/2006">
                <mc:Choice xmlns:v="urn:schemas-microsoft-com:vml" Requires="v">
                  <p:oleObj spid="_x0000_s115793" name="Equation" r:id="rId7" imgW="114151" imgH="215619" progId="Equation.3">
                    <p:embed/>
                  </p:oleObj>
                </mc:Choice>
                <mc:Fallback>
                  <p:oleObj name="Equation" r:id="rId7" imgW="114151" imgH="215619" progId="Equation.3">
                    <p:embed/>
                    <p:pic>
                      <p:nvPicPr>
                        <p:cNvPr id="70687"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44" y="2448"/>
                          <a:ext cx="238" cy="3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0688" name="Rectangle 19"/>
            <p:cNvSpPr>
              <a:spLocks noChangeArrowheads="1"/>
            </p:cNvSpPr>
            <p:nvPr/>
          </p:nvSpPr>
          <p:spPr bwMode="auto">
            <a:xfrm>
              <a:off x="1440" y="2523"/>
              <a:ext cx="4315"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提高热机效率的方法：减小循环过程中的损耗</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如摩擦等</a:t>
              </a:r>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；提高高温热源的温度，降低低温热源的温度。</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pic>
          <p:nvPicPr>
            <p:cNvPr id="70689" name="Picture 21"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2568"/>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51" name="Rectangle 28"/>
          <p:cNvSpPr>
            <a:spLocks noChangeArrowheads="1"/>
          </p:cNvSpPr>
          <p:nvPr/>
        </p:nvSpPr>
        <p:spPr bwMode="auto">
          <a:xfrm>
            <a:off x="6419850" y="4475164"/>
            <a:ext cx="28082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各种热机的效率</a:t>
            </a:r>
          </a:p>
        </p:txBody>
      </p:sp>
      <p:grpSp>
        <p:nvGrpSpPr>
          <p:cNvPr id="6" name="组合 39"/>
          <p:cNvGrpSpPr>
            <a:grpSpLocks/>
          </p:cNvGrpSpPr>
          <p:nvPr/>
        </p:nvGrpSpPr>
        <p:grpSpPr bwMode="auto">
          <a:xfrm>
            <a:off x="4511675" y="5084764"/>
            <a:ext cx="6934200" cy="1066800"/>
            <a:chOff x="1371600" y="5181600"/>
            <a:chExt cx="6934200" cy="1066800"/>
          </a:xfrm>
        </p:grpSpPr>
        <p:sp>
          <p:nvSpPr>
            <p:cNvPr id="70671" name="Rectangle 48"/>
            <p:cNvSpPr>
              <a:spLocks noChangeArrowheads="1"/>
            </p:cNvSpPr>
            <p:nvPr/>
          </p:nvSpPr>
          <p:spPr bwMode="auto">
            <a:xfrm>
              <a:off x="1371600" y="5638800"/>
              <a:ext cx="6705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2" name="Rectangle 47"/>
            <p:cNvSpPr>
              <a:spLocks noChangeArrowheads="1"/>
            </p:cNvSpPr>
            <p:nvPr/>
          </p:nvSpPr>
          <p:spPr bwMode="auto">
            <a:xfrm>
              <a:off x="1371600" y="5181600"/>
              <a:ext cx="6705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3" name="Rectangle 29"/>
            <p:cNvSpPr>
              <a:spLocks noChangeArrowheads="1"/>
            </p:cNvSpPr>
            <p:nvPr/>
          </p:nvSpPr>
          <p:spPr bwMode="auto">
            <a:xfrm>
              <a:off x="5791200" y="5181600"/>
              <a:ext cx="2514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液体燃料火箭</a:t>
              </a:r>
            </a:p>
          </p:txBody>
        </p:sp>
        <p:sp>
          <p:nvSpPr>
            <p:cNvPr id="70674" name="Rectangle 30"/>
            <p:cNvSpPr>
              <a:spLocks noChangeArrowheads="1"/>
            </p:cNvSpPr>
            <p:nvPr/>
          </p:nvSpPr>
          <p:spPr bwMode="auto">
            <a:xfrm>
              <a:off x="4419600" y="5181600"/>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柴油机</a:t>
              </a:r>
            </a:p>
          </p:txBody>
        </p:sp>
        <p:sp>
          <p:nvSpPr>
            <p:cNvPr id="70675" name="Rectangle 31"/>
            <p:cNvSpPr>
              <a:spLocks noChangeArrowheads="1"/>
            </p:cNvSpPr>
            <p:nvPr/>
          </p:nvSpPr>
          <p:spPr bwMode="auto">
            <a:xfrm>
              <a:off x="2895600" y="5181600"/>
              <a:ext cx="14287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汽油机</a:t>
              </a:r>
            </a:p>
          </p:txBody>
        </p:sp>
        <p:sp>
          <p:nvSpPr>
            <p:cNvPr id="70676" name="Rectangle 32"/>
            <p:cNvSpPr>
              <a:spLocks noChangeArrowheads="1"/>
            </p:cNvSpPr>
            <p:nvPr/>
          </p:nvSpPr>
          <p:spPr bwMode="auto">
            <a:xfrm>
              <a:off x="1523999" y="5181600"/>
              <a:ext cx="13715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蒸汽机</a:t>
              </a:r>
            </a:p>
          </p:txBody>
        </p:sp>
        <p:sp>
          <p:nvSpPr>
            <p:cNvPr id="70677" name="Line 37"/>
            <p:cNvSpPr>
              <a:spLocks noChangeShapeType="1"/>
            </p:cNvSpPr>
            <p:nvPr/>
          </p:nvSpPr>
          <p:spPr bwMode="auto">
            <a:xfrm>
              <a:off x="1371600" y="5181600"/>
              <a:ext cx="670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8" name="Line 38"/>
            <p:cNvSpPr>
              <a:spLocks noChangeShapeType="1"/>
            </p:cNvSpPr>
            <p:nvPr/>
          </p:nvSpPr>
          <p:spPr bwMode="auto">
            <a:xfrm>
              <a:off x="1371600" y="5638800"/>
              <a:ext cx="6705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79" name="Text Box 39"/>
            <p:cNvSpPr txBox="1">
              <a:spLocks noChangeArrowheads="1"/>
            </p:cNvSpPr>
            <p:nvPr/>
          </p:nvSpPr>
          <p:spPr bwMode="auto">
            <a:xfrm>
              <a:off x="1734670" y="5715000"/>
              <a:ext cx="1066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8%</a:t>
              </a:r>
            </a:p>
          </p:txBody>
        </p:sp>
        <p:sp>
          <p:nvSpPr>
            <p:cNvPr id="70680" name="Rectangle 40"/>
            <p:cNvSpPr>
              <a:spLocks noChangeArrowheads="1"/>
            </p:cNvSpPr>
            <p:nvPr/>
          </p:nvSpPr>
          <p:spPr bwMode="auto">
            <a:xfrm>
              <a:off x="3048000" y="5715000"/>
              <a:ext cx="121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25%</a:t>
              </a:r>
            </a:p>
          </p:txBody>
        </p:sp>
        <p:sp>
          <p:nvSpPr>
            <p:cNvPr id="70681" name="Text Box 41"/>
            <p:cNvSpPr txBox="1">
              <a:spLocks noChangeArrowheads="1"/>
            </p:cNvSpPr>
            <p:nvPr/>
          </p:nvSpPr>
          <p:spPr bwMode="auto">
            <a:xfrm>
              <a:off x="4648200" y="5701553"/>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37%</a:t>
              </a:r>
            </a:p>
          </p:txBody>
        </p:sp>
        <p:sp>
          <p:nvSpPr>
            <p:cNvPr id="70682" name="Text Box 42"/>
            <p:cNvSpPr txBox="1">
              <a:spLocks noChangeArrowheads="1"/>
            </p:cNvSpPr>
            <p:nvPr/>
          </p:nvSpPr>
          <p:spPr bwMode="auto">
            <a:xfrm>
              <a:off x="6400800" y="5710518"/>
              <a:ext cx="12167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48%</a:t>
              </a:r>
            </a:p>
          </p:txBody>
        </p:sp>
        <p:sp>
          <p:nvSpPr>
            <p:cNvPr id="70683" name="Line 43"/>
            <p:cNvSpPr>
              <a:spLocks noChangeShapeType="1"/>
            </p:cNvSpPr>
            <p:nvPr/>
          </p:nvSpPr>
          <p:spPr bwMode="auto">
            <a:xfrm>
              <a:off x="1447800" y="6248400"/>
              <a:ext cx="6629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4" name="Line 44"/>
            <p:cNvSpPr>
              <a:spLocks noChangeShapeType="1"/>
            </p:cNvSpPr>
            <p:nvPr/>
          </p:nvSpPr>
          <p:spPr bwMode="auto">
            <a:xfrm>
              <a:off x="1371600" y="51816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5" name="Line 45"/>
            <p:cNvSpPr>
              <a:spLocks noChangeShapeType="1"/>
            </p:cNvSpPr>
            <p:nvPr/>
          </p:nvSpPr>
          <p:spPr bwMode="auto">
            <a:xfrm flipH="1">
              <a:off x="1371600" y="6248400"/>
              <a:ext cx="152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686" name="Line 46"/>
            <p:cNvSpPr>
              <a:spLocks noChangeShapeType="1"/>
            </p:cNvSpPr>
            <p:nvPr/>
          </p:nvSpPr>
          <p:spPr bwMode="auto">
            <a:xfrm>
              <a:off x="8077200" y="5181600"/>
              <a:ext cx="0" cy="1066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4511676" y="1258887"/>
            <a:ext cx="6527800" cy="969433"/>
            <a:chOff x="4511676" y="1258887"/>
            <a:chExt cx="6527800" cy="969433"/>
          </a:xfrm>
        </p:grpSpPr>
        <p:grpSp>
          <p:nvGrpSpPr>
            <p:cNvPr id="7" name="Group 52"/>
            <p:cNvGrpSpPr>
              <a:grpSpLocks/>
            </p:cNvGrpSpPr>
            <p:nvPr/>
          </p:nvGrpSpPr>
          <p:grpSpPr bwMode="auto">
            <a:xfrm>
              <a:off x="4511676" y="1479551"/>
              <a:ext cx="6527800" cy="550863"/>
              <a:chOff x="1882" y="932"/>
              <a:chExt cx="4112" cy="347"/>
            </a:xfrm>
          </p:grpSpPr>
          <p:grpSp>
            <p:nvGrpSpPr>
              <p:cNvPr id="70665" name="Group 24"/>
              <p:cNvGrpSpPr>
                <a:grpSpLocks/>
              </p:cNvGrpSpPr>
              <p:nvPr/>
            </p:nvGrpSpPr>
            <p:grpSpPr bwMode="auto">
              <a:xfrm>
                <a:off x="1882" y="932"/>
                <a:ext cx="1972" cy="327"/>
                <a:chOff x="1202" y="1567"/>
                <a:chExt cx="1972" cy="327"/>
              </a:xfrm>
            </p:grpSpPr>
            <p:sp>
              <p:nvSpPr>
                <p:cNvPr id="70670" name="Text Box 11"/>
                <p:cNvSpPr txBox="1">
                  <a:spLocks noChangeArrowheads="1"/>
                </p:cNvSpPr>
                <p:nvPr/>
              </p:nvSpPr>
              <p:spPr bwMode="auto">
                <a:xfrm>
                  <a:off x="2584" y="1567"/>
                  <a:ext cx="59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&lt; 1</a:t>
                  </a:r>
                </a:p>
              </p:txBody>
            </p:sp>
            <p:pic>
              <p:nvPicPr>
                <p:cNvPr id="70668" name="Picture 17"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 y="1616"/>
                  <a:ext cx="187" cy="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0666" name="Text Box 51"/>
              <p:cNvSpPr txBox="1">
                <a:spLocks noChangeArrowheads="1"/>
              </p:cNvSpPr>
              <p:nvPr/>
            </p:nvSpPr>
            <p:spPr bwMode="auto">
              <a:xfrm>
                <a:off x="3606" y="949"/>
                <a:ext cx="23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，与工作物质无关</a:t>
                </a:r>
              </a:p>
            </p:txBody>
          </p:sp>
        </p:grpSp>
        <mc:AlternateContent xmlns:mc="http://schemas.openxmlformats.org/markup-compatibility/2006" xmlns:a14="http://schemas.microsoft.com/office/drawing/2010/main">
          <mc:Choice Requires="a14">
            <p:sp>
              <p:nvSpPr>
                <p:cNvPr id="41" name="矩形 40"/>
                <p:cNvSpPr/>
                <p:nvPr/>
              </p:nvSpPr>
              <p:spPr>
                <a:xfrm>
                  <a:off x="4872038" y="1258887"/>
                  <a:ext cx="191712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872038" y="1258887"/>
                  <a:ext cx="1917128" cy="969433"/>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11999211"/>
      </p:ext>
    </p:extLst>
  </p:cSld>
  <p:clrMapOvr>
    <a:masterClrMapping/>
  </p:clrMapOvr>
  <p:transition>
    <p:strips dir="rd"/>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70658"/>
                                        </p:tgtEl>
                                        <p:attrNameLst>
                                          <p:attrName>style.visibility</p:attrName>
                                        </p:attrNameLst>
                                      </p:cBhvr>
                                      <p:to>
                                        <p:strVal val="visible"/>
                                      </p:to>
                                    </p:set>
                                    <p:animEffect transition="in" filter="wipe(left)">
                                      <p:cBhvr>
                                        <p:cTn id="7" dur="500"/>
                                        <p:tgtEl>
                                          <p:spTgt spid="706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251"/>
                                        </p:tgtEl>
                                        <p:attrNameLst>
                                          <p:attrName>style.visibility</p:attrName>
                                        </p:attrNameLst>
                                      </p:cBhvr>
                                      <p:to>
                                        <p:strVal val="visible"/>
                                      </p:to>
                                    </p:set>
                                    <p:animEffect transition="in" filter="wipe(left)">
                                      <p:cBhvr>
                                        <p:cTn id="32" dur="500"/>
                                        <p:tgtEl>
                                          <p:spTgt spid="1025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ChangeArrowheads="1"/>
          </p:cNvSpPr>
          <p:nvPr/>
        </p:nvSpPr>
        <p:spPr bwMode="auto">
          <a:xfrm>
            <a:off x="2566988" y="706438"/>
            <a:ext cx="26654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卡诺制冷机</a:t>
            </a:r>
          </a:p>
        </p:txBody>
      </p:sp>
      <p:grpSp>
        <p:nvGrpSpPr>
          <p:cNvPr id="2" name="组合 1"/>
          <p:cNvGrpSpPr/>
          <p:nvPr/>
        </p:nvGrpSpPr>
        <p:grpSpPr>
          <a:xfrm>
            <a:off x="2605662" y="1971547"/>
            <a:ext cx="4006275" cy="3355449"/>
            <a:chOff x="2605662" y="1971547"/>
            <a:chExt cx="4006275" cy="3355449"/>
          </a:xfrm>
        </p:grpSpPr>
        <p:sp>
          <p:nvSpPr>
            <p:cNvPr id="72707" name="Line 3"/>
            <p:cNvSpPr>
              <a:spLocks noChangeShapeType="1"/>
            </p:cNvSpPr>
            <p:nvPr/>
          </p:nvSpPr>
          <p:spPr bwMode="auto">
            <a:xfrm>
              <a:off x="3806825" y="2620963"/>
              <a:ext cx="0" cy="224790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8" name="Line 4"/>
            <p:cNvSpPr>
              <a:spLocks noChangeShapeType="1"/>
            </p:cNvSpPr>
            <p:nvPr/>
          </p:nvSpPr>
          <p:spPr bwMode="auto">
            <a:xfrm>
              <a:off x="4124325" y="3738564"/>
              <a:ext cx="0" cy="11144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09" name="Line 5"/>
            <p:cNvSpPr>
              <a:spLocks noChangeShapeType="1"/>
            </p:cNvSpPr>
            <p:nvPr/>
          </p:nvSpPr>
          <p:spPr bwMode="auto">
            <a:xfrm>
              <a:off x="4903788" y="3217864"/>
              <a:ext cx="0" cy="1635125"/>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10" name="Line 6"/>
            <p:cNvSpPr>
              <a:spLocks noChangeShapeType="1"/>
            </p:cNvSpPr>
            <p:nvPr/>
          </p:nvSpPr>
          <p:spPr bwMode="auto">
            <a:xfrm>
              <a:off x="5614988" y="4152901"/>
              <a:ext cx="0" cy="709613"/>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2711" name="Group 7"/>
            <p:cNvGrpSpPr>
              <a:grpSpLocks/>
            </p:cNvGrpSpPr>
            <p:nvPr/>
          </p:nvGrpSpPr>
          <p:grpSpPr bwMode="auto">
            <a:xfrm>
              <a:off x="2605662" y="1971547"/>
              <a:ext cx="4006275" cy="3138458"/>
              <a:chOff x="3552" y="846"/>
              <a:chExt cx="2045" cy="1456"/>
            </a:xfrm>
          </p:grpSpPr>
          <p:sp>
            <p:nvSpPr>
              <p:cNvPr id="72739" name="Line 8"/>
              <p:cNvSpPr>
                <a:spLocks noChangeShapeType="1"/>
              </p:cNvSpPr>
              <p:nvPr/>
            </p:nvSpPr>
            <p:spPr bwMode="auto">
              <a:xfrm flipV="1">
                <a:off x="3878" y="968"/>
                <a:ext cx="0" cy="12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40" name="Line 9"/>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741" name="Text Box 10"/>
                  <p:cNvSpPr txBox="1">
                    <a:spLocks noChangeArrowheads="1"/>
                  </p:cNvSpPr>
                  <p:nvPr/>
                </p:nvSpPr>
                <p:spPr bwMode="auto">
                  <a:xfrm>
                    <a:off x="3632" y="846"/>
                    <a:ext cx="318"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72741" name="Text Box 10"/>
                  <p:cNvSpPr txBox="1">
                    <a:spLocks noRot="1" noChangeAspect="1" noMove="1" noResize="1" noEditPoints="1" noAdjustHandles="1" noChangeArrowheads="1" noChangeShapeType="1" noTextEdit="1"/>
                  </p:cNvSpPr>
                  <p:nvPr/>
                </p:nvSpPr>
                <p:spPr bwMode="auto">
                  <a:xfrm>
                    <a:off x="3632" y="846"/>
                    <a:ext cx="318" cy="243"/>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42" name="Text Box 11"/>
                  <p:cNvSpPr txBox="1">
                    <a:spLocks noChangeArrowheads="1"/>
                  </p:cNvSpPr>
                  <p:nvPr/>
                </p:nvSpPr>
                <p:spPr bwMode="auto">
                  <a:xfrm>
                    <a:off x="5217" y="2037"/>
                    <a:ext cx="380"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72742" name="Text Box 11"/>
                  <p:cNvSpPr txBox="1">
                    <a:spLocks noRot="1" noChangeAspect="1" noMove="1" noResize="1" noEditPoints="1" noAdjustHandles="1" noChangeArrowheads="1" noChangeShapeType="1" noTextEdit="1"/>
                  </p:cNvSpPr>
                  <p:nvPr/>
                </p:nvSpPr>
                <p:spPr bwMode="auto">
                  <a:xfrm>
                    <a:off x="5217" y="2037"/>
                    <a:ext cx="380" cy="24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43" name="Text Box 12"/>
                  <p:cNvSpPr txBox="1">
                    <a:spLocks noChangeArrowheads="1"/>
                  </p:cNvSpPr>
                  <p:nvPr/>
                </p:nvSpPr>
                <p:spPr bwMode="auto">
                  <a:xfrm>
                    <a:off x="3552" y="2059"/>
                    <a:ext cx="408" cy="24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2743" name="Text Box 12"/>
                  <p:cNvSpPr txBox="1">
                    <a:spLocks noRot="1" noChangeAspect="1" noMove="1" noResize="1" noEditPoints="1" noAdjustHandles="1" noChangeArrowheads="1" noChangeShapeType="1" noTextEdit="1"/>
                  </p:cNvSpPr>
                  <p:nvPr/>
                </p:nvSpPr>
                <p:spPr bwMode="auto">
                  <a:xfrm>
                    <a:off x="3552" y="2059"/>
                    <a:ext cx="408" cy="243"/>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72712" name="Group 13"/>
            <p:cNvGrpSpPr>
              <a:grpSpLocks/>
            </p:cNvGrpSpPr>
            <p:nvPr/>
          </p:nvGrpSpPr>
          <p:grpSpPr bwMode="auto">
            <a:xfrm>
              <a:off x="3798889" y="2609850"/>
              <a:ext cx="1133475" cy="628650"/>
              <a:chOff x="4161" y="1142"/>
              <a:chExt cx="579" cy="292"/>
            </a:xfrm>
          </p:grpSpPr>
          <p:sp>
            <p:nvSpPr>
              <p:cNvPr id="72737" name="Freeform 14"/>
              <p:cNvSpPr>
                <a:spLocks/>
              </p:cNvSpPr>
              <p:nvPr/>
            </p:nvSpPr>
            <p:spPr bwMode="auto">
              <a:xfrm>
                <a:off x="4161" y="1142"/>
                <a:ext cx="579" cy="292"/>
              </a:xfrm>
              <a:custGeom>
                <a:avLst/>
                <a:gdLst>
                  <a:gd name="T0" fmla="*/ 0 w 579"/>
                  <a:gd name="T1" fmla="*/ 0 h 292"/>
                  <a:gd name="T2" fmla="*/ 154 w 579"/>
                  <a:gd name="T3" fmla="*/ 135 h 292"/>
                  <a:gd name="T4" fmla="*/ 346 w 579"/>
                  <a:gd name="T5" fmla="*/ 231 h 292"/>
                  <a:gd name="T6" fmla="*/ 579 w 579"/>
                  <a:gd name="T7" fmla="*/ 292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8" name="Line 15"/>
              <p:cNvSpPr>
                <a:spLocks noChangeShapeType="1"/>
              </p:cNvSpPr>
              <p:nvPr/>
            </p:nvSpPr>
            <p:spPr bwMode="auto">
              <a:xfrm rot="10800000">
                <a:off x="4286" y="1253"/>
                <a:ext cx="137" cy="91"/>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3" name="Group 16"/>
            <p:cNvGrpSpPr>
              <a:grpSpLocks/>
            </p:cNvGrpSpPr>
            <p:nvPr/>
          </p:nvGrpSpPr>
          <p:grpSpPr bwMode="auto">
            <a:xfrm>
              <a:off x="4919664" y="3230564"/>
              <a:ext cx="731837" cy="941387"/>
              <a:chOff x="4733" y="1430"/>
              <a:chExt cx="374" cy="437"/>
            </a:xfrm>
          </p:grpSpPr>
          <p:sp>
            <p:nvSpPr>
              <p:cNvPr id="72735" name="Freeform 17"/>
              <p:cNvSpPr>
                <a:spLocks/>
              </p:cNvSpPr>
              <p:nvPr/>
            </p:nvSpPr>
            <p:spPr bwMode="auto">
              <a:xfrm>
                <a:off x="4733" y="1430"/>
                <a:ext cx="374" cy="437"/>
              </a:xfrm>
              <a:custGeom>
                <a:avLst/>
                <a:gdLst>
                  <a:gd name="T0" fmla="*/ 0 w 374"/>
                  <a:gd name="T1" fmla="*/ 0 h 437"/>
                  <a:gd name="T2" fmla="*/ 58 w 374"/>
                  <a:gd name="T3" fmla="*/ 120 h 437"/>
                  <a:gd name="T4" fmla="*/ 154 w 374"/>
                  <a:gd name="T5" fmla="*/ 254 h 437"/>
                  <a:gd name="T6" fmla="*/ 245 w 374"/>
                  <a:gd name="T7" fmla="*/ 346 h 437"/>
                  <a:gd name="T8" fmla="*/ 374 w 374"/>
                  <a:gd name="T9" fmla="*/ 437 h 437"/>
                  <a:gd name="T10" fmla="*/ 0 60000 65536"/>
                  <a:gd name="T11" fmla="*/ 0 60000 65536"/>
                  <a:gd name="T12" fmla="*/ 0 60000 65536"/>
                  <a:gd name="T13" fmla="*/ 0 60000 65536"/>
                  <a:gd name="T14" fmla="*/ 0 60000 65536"/>
                  <a:gd name="T15" fmla="*/ 0 w 374"/>
                  <a:gd name="T16" fmla="*/ 0 h 437"/>
                  <a:gd name="T17" fmla="*/ 374 w 374"/>
                  <a:gd name="T18" fmla="*/ 437 h 437"/>
                </a:gdLst>
                <a:ahLst/>
                <a:cxnLst>
                  <a:cxn ang="T10">
                    <a:pos x="T0" y="T1"/>
                  </a:cxn>
                  <a:cxn ang="T11">
                    <a:pos x="T2" y="T3"/>
                  </a:cxn>
                  <a:cxn ang="T12">
                    <a:pos x="T4" y="T5"/>
                  </a:cxn>
                  <a:cxn ang="T13">
                    <a:pos x="T6" y="T7"/>
                  </a:cxn>
                  <a:cxn ang="T14">
                    <a:pos x="T8" y="T9"/>
                  </a:cxn>
                </a:cxnLst>
                <a:rect l="T15" t="T16" r="T17" b="T18"/>
                <a:pathLst>
                  <a:path w="374" h="437">
                    <a:moveTo>
                      <a:pt x="0" y="0"/>
                    </a:moveTo>
                    <a:cubicBezTo>
                      <a:pt x="9" y="20"/>
                      <a:pt x="32" y="78"/>
                      <a:pt x="58" y="120"/>
                    </a:cubicBezTo>
                    <a:cubicBezTo>
                      <a:pt x="84" y="162"/>
                      <a:pt x="123" y="216"/>
                      <a:pt x="154" y="254"/>
                    </a:cubicBezTo>
                    <a:cubicBezTo>
                      <a:pt x="185" y="292"/>
                      <a:pt x="208" y="316"/>
                      <a:pt x="245" y="346"/>
                    </a:cubicBezTo>
                    <a:cubicBezTo>
                      <a:pt x="282" y="376"/>
                      <a:pt x="347" y="418"/>
                      <a:pt x="374" y="437"/>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6" name="Line 18"/>
              <p:cNvSpPr>
                <a:spLocks noChangeShapeType="1"/>
              </p:cNvSpPr>
              <p:nvPr/>
            </p:nvSpPr>
            <p:spPr bwMode="auto">
              <a:xfrm rot="-8942174">
                <a:off x="4795" y="1606"/>
                <a:ext cx="91" cy="4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4" name="Group 19"/>
            <p:cNvGrpSpPr>
              <a:grpSpLocks/>
            </p:cNvGrpSpPr>
            <p:nvPr/>
          </p:nvGrpSpPr>
          <p:grpSpPr bwMode="auto">
            <a:xfrm>
              <a:off x="4127501" y="3749675"/>
              <a:ext cx="1516063" cy="425450"/>
              <a:chOff x="4329" y="1671"/>
              <a:chExt cx="774" cy="197"/>
            </a:xfrm>
          </p:grpSpPr>
          <p:sp>
            <p:nvSpPr>
              <p:cNvPr id="72733" name="Freeform 20"/>
              <p:cNvSpPr>
                <a:spLocks/>
              </p:cNvSpPr>
              <p:nvPr/>
            </p:nvSpPr>
            <p:spPr bwMode="auto">
              <a:xfrm>
                <a:off x="4329" y="1671"/>
                <a:ext cx="774" cy="197"/>
              </a:xfrm>
              <a:custGeom>
                <a:avLst/>
                <a:gdLst>
                  <a:gd name="T0" fmla="*/ 774 w 774"/>
                  <a:gd name="T1" fmla="*/ 197 h 197"/>
                  <a:gd name="T2" fmla="*/ 572 w 774"/>
                  <a:gd name="T3" fmla="*/ 171 h 197"/>
                  <a:gd name="T4" fmla="*/ 375 w 774"/>
                  <a:gd name="T5" fmla="*/ 128 h 197"/>
                  <a:gd name="T6" fmla="*/ 178 w 774"/>
                  <a:gd name="T7" fmla="*/ 76 h 197"/>
                  <a:gd name="T8" fmla="*/ 0 w 774"/>
                  <a:gd name="T9" fmla="*/ 0 h 197"/>
                  <a:gd name="T10" fmla="*/ 0 60000 65536"/>
                  <a:gd name="T11" fmla="*/ 0 60000 65536"/>
                  <a:gd name="T12" fmla="*/ 0 60000 65536"/>
                  <a:gd name="T13" fmla="*/ 0 60000 65536"/>
                  <a:gd name="T14" fmla="*/ 0 60000 65536"/>
                  <a:gd name="T15" fmla="*/ 0 w 774"/>
                  <a:gd name="T16" fmla="*/ 0 h 197"/>
                  <a:gd name="T17" fmla="*/ 774 w 774"/>
                  <a:gd name="T18" fmla="*/ 197 h 197"/>
                </a:gdLst>
                <a:ahLst/>
                <a:cxnLst>
                  <a:cxn ang="T10">
                    <a:pos x="T0" y="T1"/>
                  </a:cxn>
                  <a:cxn ang="T11">
                    <a:pos x="T2" y="T3"/>
                  </a:cxn>
                  <a:cxn ang="T12">
                    <a:pos x="T4" y="T5"/>
                  </a:cxn>
                  <a:cxn ang="T13">
                    <a:pos x="T6" y="T7"/>
                  </a:cxn>
                  <a:cxn ang="T14">
                    <a:pos x="T8" y="T9"/>
                  </a:cxn>
                </a:cxnLst>
                <a:rect l="T15" t="T16" r="T17" b="T18"/>
                <a:pathLst>
                  <a:path w="774" h="197">
                    <a:moveTo>
                      <a:pt x="774" y="197"/>
                    </a:moveTo>
                    <a:cubicBezTo>
                      <a:pt x="740" y="193"/>
                      <a:pt x="638" y="182"/>
                      <a:pt x="572" y="171"/>
                    </a:cubicBezTo>
                    <a:cubicBezTo>
                      <a:pt x="506" y="160"/>
                      <a:pt x="441" y="144"/>
                      <a:pt x="375" y="128"/>
                    </a:cubicBezTo>
                    <a:cubicBezTo>
                      <a:pt x="309" y="112"/>
                      <a:pt x="240" y="97"/>
                      <a:pt x="178" y="76"/>
                    </a:cubicBezTo>
                    <a:cubicBezTo>
                      <a:pt x="116" y="55"/>
                      <a:pt x="37" y="16"/>
                      <a:pt x="0" y="0"/>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4" name="Line 21"/>
              <p:cNvSpPr>
                <a:spLocks noChangeShapeType="1"/>
              </p:cNvSpPr>
              <p:nvPr/>
            </p:nvSpPr>
            <p:spPr bwMode="auto">
              <a:xfrm rot="10385843" flipH="1" flipV="1">
                <a:off x="4604" y="1762"/>
                <a:ext cx="91" cy="45"/>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72715" name="Group 22"/>
            <p:cNvGrpSpPr>
              <a:grpSpLocks/>
            </p:cNvGrpSpPr>
            <p:nvPr/>
          </p:nvGrpSpPr>
          <p:grpSpPr bwMode="auto">
            <a:xfrm>
              <a:off x="3806826" y="2641600"/>
              <a:ext cx="320675" cy="1117600"/>
              <a:chOff x="4165" y="1157"/>
              <a:chExt cx="164" cy="518"/>
            </a:xfrm>
          </p:grpSpPr>
          <p:sp>
            <p:nvSpPr>
              <p:cNvPr id="72731" name="Freeform 23"/>
              <p:cNvSpPr>
                <a:spLocks/>
              </p:cNvSpPr>
              <p:nvPr/>
            </p:nvSpPr>
            <p:spPr bwMode="auto">
              <a:xfrm>
                <a:off x="4165" y="1157"/>
                <a:ext cx="164" cy="518"/>
              </a:xfrm>
              <a:custGeom>
                <a:avLst/>
                <a:gdLst>
                  <a:gd name="T0" fmla="*/ 0 w 164"/>
                  <a:gd name="T1" fmla="*/ 0 h 518"/>
                  <a:gd name="T2" fmla="*/ 25 w 164"/>
                  <a:gd name="T3" fmla="*/ 149 h 518"/>
                  <a:gd name="T4" fmla="*/ 59 w 164"/>
                  <a:gd name="T5" fmla="*/ 278 h 518"/>
                  <a:gd name="T6" fmla="*/ 107 w 164"/>
                  <a:gd name="T7" fmla="*/ 417 h 518"/>
                  <a:gd name="T8" fmla="*/ 164 w 164"/>
                  <a:gd name="T9" fmla="*/ 518 h 518"/>
                  <a:gd name="T10" fmla="*/ 0 60000 65536"/>
                  <a:gd name="T11" fmla="*/ 0 60000 65536"/>
                  <a:gd name="T12" fmla="*/ 0 60000 65536"/>
                  <a:gd name="T13" fmla="*/ 0 60000 65536"/>
                  <a:gd name="T14" fmla="*/ 0 60000 65536"/>
                  <a:gd name="T15" fmla="*/ 0 w 164"/>
                  <a:gd name="T16" fmla="*/ 0 h 518"/>
                  <a:gd name="T17" fmla="*/ 164 w 164"/>
                  <a:gd name="T18" fmla="*/ 518 h 518"/>
                </a:gdLst>
                <a:ahLst/>
                <a:cxnLst>
                  <a:cxn ang="T10">
                    <a:pos x="T0" y="T1"/>
                  </a:cxn>
                  <a:cxn ang="T11">
                    <a:pos x="T2" y="T3"/>
                  </a:cxn>
                  <a:cxn ang="T12">
                    <a:pos x="T4" y="T5"/>
                  </a:cxn>
                  <a:cxn ang="T13">
                    <a:pos x="T6" y="T7"/>
                  </a:cxn>
                  <a:cxn ang="T14">
                    <a:pos x="T8" y="T9"/>
                  </a:cxn>
                </a:cxnLst>
                <a:rect l="T15" t="T16" r="T17" b="T18"/>
                <a:pathLst>
                  <a:path w="164" h="518">
                    <a:moveTo>
                      <a:pt x="0" y="0"/>
                    </a:moveTo>
                    <a:cubicBezTo>
                      <a:pt x="4" y="25"/>
                      <a:pt x="15" y="103"/>
                      <a:pt x="25" y="149"/>
                    </a:cubicBezTo>
                    <a:cubicBezTo>
                      <a:pt x="35" y="195"/>
                      <a:pt x="45" y="233"/>
                      <a:pt x="59" y="278"/>
                    </a:cubicBezTo>
                    <a:cubicBezTo>
                      <a:pt x="73" y="323"/>
                      <a:pt x="90" y="377"/>
                      <a:pt x="107" y="417"/>
                    </a:cubicBezTo>
                    <a:cubicBezTo>
                      <a:pt x="124" y="457"/>
                      <a:pt x="152" y="497"/>
                      <a:pt x="164" y="518"/>
                    </a:cubicBezTo>
                  </a:path>
                </a:pathLst>
              </a:custGeom>
              <a:noFill/>
              <a:ln w="38100" cmpd="sng">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2732" name="Line 24"/>
              <p:cNvSpPr>
                <a:spLocks noChangeShapeType="1"/>
              </p:cNvSpPr>
              <p:nvPr/>
            </p:nvSpPr>
            <p:spPr bwMode="auto">
              <a:xfrm rot="10800000" flipH="1" flipV="1">
                <a:off x="4221" y="1434"/>
                <a:ext cx="45" cy="13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72716" name="Oval 25"/>
            <p:cNvSpPr>
              <a:spLocks noChangeArrowheads="1"/>
            </p:cNvSpPr>
            <p:nvPr/>
          </p:nvSpPr>
          <p:spPr bwMode="auto">
            <a:xfrm>
              <a:off x="3767139" y="2576514"/>
              <a:ext cx="90487" cy="98425"/>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7" name="Oval 26"/>
            <p:cNvSpPr>
              <a:spLocks noChangeArrowheads="1"/>
            </p:cNvSpPr>
            <p:nvPr/>
          </p:nvSpPr>
          <p:spPr bwMode="auto">
            <a:xfrm>
              <a:off x="4852989" y="3175000"/>
              <a:ext cx="90487" cy="9683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8" name="Oval 27"/>
            <p:cNvSpPr>
              <a:spLocks noChangeArrowheads="1"/>
            </p:cNvSpPr>
            <p:nvPr/>
          </p:nvSpPr>
          <p:spPr bwMode="auto">
            <a:xfrm>
              <a:off x="5565775" y="4108450"/>
              <a:ext cx="90488" cy="9683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2719" name="Oval 28"/>
            <p:cNvSpPr>
              <a:spLocks noChangeArrowheads="1"/>
            </p:cNvSpPr>
            <p:nvPr/>
          </p:nvSpPr>
          <p:spPr bwMode="auto">
            <a:xfrm>
              <a:off x="4083050" y="3678239"/>
              <a:ext cx="90488" cy="96837"/>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2720" name="Text Box 29"/>
                <p:cNvSpPr txBox="1">
                  <a:spLocks noChangeArrowheads="1"/>
                </p:cNvSpPr>
                <p:nvPr/>
              </p:nvSpPr>
              <p:spPr bwMode="auto">
                <a:xfrm>
                  <a:off x="3600450" y="2093819"/>
                  <a:ext cx="48359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0" name="Text Box 29"/>
                <p:cNvSpPr txBox="1">
                  <a:spLocks noRot="1" noChangeAspect="1" noMove="1" noResize="1" noEditPoints="1" noAdjustHandles="1" noChangeArrowheads="1" noChangeShapeType="1" noTextEdit="1"/>
                </p:cNvSpPr>
                <p:nvPr/>
              </p:nvSpPr>
              <p:spPr bwMode="auto">
                <a:xfrm>
                  <a:off x="3600450" y="2093819"/>
                  <a:ext cx="483594"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1" name="Text Box 30"/>
                <p:cNvSpPr txBox="1">
                  <a:spLocks noChangeArrowheads="1"/>
                </p:cNvSpPr>
                <p:nvPr/>
              </p:nvSpPr>
              <p:spPr bwMode="auto">
                <a:xfrm>
                  <a:off x="4754563" y="2693054"/>
                  <a:ext cx="47628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1" name="Text Box 30"/>
                <p:cNvSpPr txBox="1">
                  <a:spLocks noRot="1" noChangeAspect="1" noMove="1" noResize="1" noEditPoints="1" noAdjustHandles="1" noChangeArrowheads="1" noChangeShapeType="1" noTextEdit="1"/>
                </p:cNvSpPr>
                <p:nvPr/>
              </p:nvSpPr>
              <p:spPr bwMode="auto">
                <a:xfrm>
                  <a:off x="4754563" y="2693054"/>
                  <a:ext cx="476284"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2" name="Text Box 31"/>
                <p:cNvSpPr txBox="1">
                  <a:spLocks noChangeArrowheads="1"/>
                </p:cNvSpPr>
                <p:nvPr/>
              </p:nvSpPr>
              <p:spPr bwMode="auto">
                <a:xfrm>
                  <a:off x="5516564" y="3624169"/>
                  <a:ext cx="45095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2" name="Text Box 31"/>
                <p:cNvSpPr txBox="1">
                  <a:spLocks noRot="1" noChangeAspect="1" noMove="1" noResize="1" noEditPoints="1" noAdjustHandles="1" noChangeArrowheads="1" noChangeShapeType="1" noTextEdit="1"/>
                </p:cNvSpPr>
                <p:nvPr/>
              </p:nvSpPr>
              <p:spPr bwMode="auto">
                <a:xfrm>
                  <a:off x="5516564" y="3624169"/>
                  <a:ext cx="450956" cy="52322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3" name="Text Box 32"/>
                <p:cNvSpPr txBox="1">
                  <a:spLocks noChangeArrowheads="1"/>
                </p:cNvSpPr>
                <p:nvPr/>
              </p:nvSpPr>
              <p:spPr bwMode="auto">
                <a:xfrm>
                  <a:off x="3748741" y="3585976"/>
                  <a:ext cx="4942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3" name="Text Box 32"/>
                <p:cNvSpPr txBox="1">
                  <a:spLocks noRot="1" noChangeAspect="1" noMove="1" noResize="1" noEditPoints="1" noAdjustHandles="1" noChangeArrowheads="1" noChangeShapeType="1" noTextEdit="1"/>
                </p:cNvSpPr>
                <p:nvPr/>
              </p:nvSpPr>
              <p:spPr bwMode="auto">
                <a:xfrm>
                  <a:off x="3748741" y="3585976"/>
                  <a:ext cx="494238" cy="52322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4" name="Text Box 33"/>
                <p:cNvSpPr txBox="1">
                  <a:spLocks noChangeArrowheads="1"/>
                </p:cNvSpPr>
                <p:nvPr/>
              </p:nvSpPr>
              <p:spPr bwMode="auto">
                <a:xfrm>
                  <a:off x="3488808" y="4801635"/>
                  <a:ext cx="5995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4" name="Text Box 33"/>
                <p:cNvSpPr txBox="1">
                  <a:spLocks noRot="1" noChangeAspect="1" noMove="1" noResize="1" noEditPoints="1" noAdjustHandles="1" noChangeArrowheads="1" noChangeShapeType="1" noTextEdit="1"/>
                </p:cNvSpPr>
                <p:nvPr/>
              </p:nvSpPr>
              <p:spPr bwMode="auto">
                <a:xfrm>
                  <a:off x="3488808" y="4801635"/>
                  <a:ext cx="599523"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5" name="Text Box 34"/>
                <p:cNvSpPr txBox="1">
                  <a:spLocks noChangeArrowheads="1"/>
                </p:cNvSpPr>
                <p:nvPr/>
              </p:nvSpPr>
              <p:spPr bwMode="auto">
                <a:xfrm>
                  <a:off x="3867150" y="4803776"/>
                  <a:ext cx="64261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5" name="Text Box 34"/>
                <p:cNvSpPr txBox="1">
                  <a:spLocks noRot="1" noChangeAspect="1" noMove="1" noResize="1" noEditPoints="1" noAdjustHandles="1" noChangeArrowheads="1" noChangeShapeType="1" noTextEdit="1"/>
                </p:cNvSpPr>
                <p:nvPr/>
              </p:nvSpPr>
              <p:spPr bwMode="auto">
                <a:xfrm>
                  <a:off x="3867150" y="4803776"/>
                  <a:ext cx="642612"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6" name="Text Box 35"/>
                <p:cNvSpPr txBox="1">
                  <a:spLocks noChangeArrowheads="1"/>
                </p:cNvSpPr>
                <p:nvPr/>
              </p:nvSpPr>
              <p:spPr bwMode="auto">
                <a:xfrm>
                  <a:off x="4689475" y="4803776"/>
                  <a:ext cx="63017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6" name="Text Box 35"/>
                <p:cNvSpPr txBox="1">
                  <a:spLocks noRot="1" noChangeAspect="1" noMove="1" noResize="1" noEditPoints="1" noAdjustHandles="1" noChangeArrowheads="1" noChangeShapeType="1" noTextEdit="1"/>
                </p:cNvSpPr>
                <p:nvPr/>
              </p:nvSpPr>
              <p:spPr bwMode="auto">
                <a:xfrm>
                  <a:off x="4689475" y="4803776"/>
                  <a:ext cx="630173"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7" name="Text Box 36"/>
                <p:cNvSpPr txBox="1">
                  <a:spLocks noChangeArrowheads="1"/>
                </p:cNvSpPr>
                <p:nvPr/>
              </p:nvSpPr>
              <p:spPr bwMode="auto">
                <a:xfrm>
                  <a:off x="5411788" y="4803776"/>
                  <a:ext cx="57092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7" name="Text Box 36"/>
                <p:cNvSpPr txBox="1">
                  <a:spLocks noRot="1" noChangeAspect="1" noMove="1" noResize="1" noEditPoints="1" noAdjustHandles="1" noChangeArrowheads="1" noChangeShapeType="1" noTextEdit="1"/>
                </p:cNvSpPr>
                <p:nvPr/>
              </p:nvSpPr>
              <p:spPr bwMode="auto">
                <a:xfrm>
                  <a:off x="5411788" y="4803776"/>
                  <a:ext cx="570926" cy="523220"/>
                </a:xfrm>
                <a:prstGeom prst="rect">
                  <a:avLst/>
                </a:prstGeom>
                <a:blipFill>
                  <a:blip r:embed="rId1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8" name="Text Box 37"/>
                <p:cNvSpPr txBox="1">
                  <a:spLocks noChangeArrowheads="1"/>
                </p:cNvSpPr>
                <p:nvPr/>
              </p:nvSpPr>
              <p:spPr bwMode="auto">
                <a:xfrm>
                  <a:off x="4221164" y="2424113"/>
                  <a:ext cx="6079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8" name="Text Box 37"/>
                <p:cNvSpPr txBox="1">
                  <a:spLocks noRot="1" noChangeAspect="1" noMove="1" noResize="1" noEditPoints="1" noAdjustHandles="1" noChangeArrowheads="1" noChangeShapeType="1" noTextEdit="1"/>
                </p:cNvSpPr>
                <p:nvPr/>
              </p:nvSpPr>
              <p:spPr bwMode="auto">
                <a:xfrm>
                  <a:off x="4221164" y="2424113"/>
                  <a:ext cx="607923" cy="52322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729" name="Text Box 38"/>
                <p:cNvSpPr txBox="1">
                  <a:spLocks noChangeArrowheads="1"/>
                </p:cNvSpPr>
                <p:nvPr/>
              </p:nvSpPr>
              <p:spPr bwMode="auto">
                <a:xfrm>
                  <a:off x="4151314" y="3846840"/>
                  <a:ext cx="7921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2729" name="Text Box 38"/>
                <p:cNvSpPr txBox="1">
                  <a:spLocks noRot="1" noChangeAspect="1" noMove="1" noResize="1" noEditPoints="1" noAdjustHandles="1" noChangeArrowheads="1" noChangeShapeType="1" noTextEdit="1"/>
                </p:cNvSpPr>
                <p:nvPr/>
              </p:nvSpPr>
              <p:spPr bwMode="auto">
                <a:xfrm>
                  <a:off x="4151314" y="3846840"/>
                  <a:ext cx="792162" cy="523220"/>
                </a:xfrm>
                <a:prstGeom prst="rect">
                  <a:avLst/>
                </a:prstGeom>
                <a:blipFill>
                  <a:blip r:embed="rId1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6888164" y="3834342"/>
                <a:ext cx="23912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卡</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1</m:t>
                              </m:r>
                            </m:sub>
                          </m:sSub>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𝑇</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6888164" y="3834342"/>
                <a:ext cx="2391232" cy="96943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888164" y="2678837"/>
                <a:ext cx="3780522"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卡</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𝐴</m:t>
                              </m:r>
                            </m:e>
                          </m:d>
                        </m:den>
                      </m:f>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num>
                        <m:den>
                          <m:d>
                            <m:dPr>
                              <m:begChr m:val="|"/>
                              <m:endChr m:val="|"/>
                              <m:ctrlPr>
                                <a:rPr lang="en-US" altLang="zh-CN" sz="2800" i="1">
                                  <a:solidFill>
                                    <a:srgbClr val="FF0000"/>
                                  </a:solidFill>
                                  <a:latin typeface="Cambria Math" panose="02040503050406030204" pitchFamily="18" charset="0"/>
                                  <a:ea typeface="Cambria Math" panose="02040503050406030204" pitchFamily="18" charset="0"/>
                                </a:rPr>
                              </m:ctrlPr>
                            </m:dPr>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1</m:t>
                                  </m:r>
                                </m:sub>
                              </m:sSub>
                            </m:e>
                          </m:d>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𝑄</m:t>
                              </m:r>
                            </m:e>
                            <m:sub>
                              <m:r>
                                <a:rPr lang="en-US" altLang="zh-CN" sz="2800" i="1">
                                  <a:solidFill>
                                    <a:srgbClr val="FF0000"/>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FF0000"/>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6888164" y="2678837"/>
                <a:ext cx="3780522" cy="972254"/>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4115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wipe(left)">
                                      <p:cBhvr>
                                        <p:cTn id="7" dur="500"/>
                                        <p:tgtEl>
                                          <p:spTgt spid="727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p:bldP spid="40" grpId="0"/>
      <p:bldP spid="4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6483" name="Text Box 9"/>
              <p:cNvSpPr txBox="1">
                <a:spLocks noChangeArrowheads="1"/>
              </p:cNvSpPr>
              <p:nvPr/>
            </p:nvSpPr>
            <p:spPr bwMode="auto">
              <a:xfrm>
                <a:off x="1128712" y="1507659"/>
                <a:ext cx="59436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 </a:t>
                </a:r>
                <a:r>
                  <a:rPr kumimoji="0" lang="zh-CN" altLang="en-US" sz="2800" dirty="0">
                    <a:solidFill>
                      <a:srgbClr val="0000FF"/>
                    </a:solidFill>
                    <a:latin typeface="微软雅黑" panose="020B0503020204020204" pitchFamily="34" charset="-122"/>
                    <a:ea typeface="微软雅黑" panose="020B0503020204020204" pitchFamily="34" charset="-122"/>
                  </a:rPr>
                  <a:t>图中两卡诺循环</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b="0" i="1">
                            <a:solidFill>
                              <a:srgbClr val="0000FF"/>
                            </a:solidFill>
                            <a:latin typeface="Cambria Math" panose="02040503050406030204" pitchFamily="18" charset="0"/>
                            <a:ea typeface="Cambria Math" panose="02040503050406030204" pitchFamily="18" charset="0"/>
                          </a:rPr>
                          <m:t>𝜂</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𝜂</m:t>
                        </m:r>
                      </m:e>
                      <m:sub>
                        <m:r>
                          <a:rPr lang="en-US" altLang="zh-CN" sz="2800" b="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微软雅黑" panose="020B0503020204020204" pitchFamily="34" charset="-122"/>
                    <a:ea typeface="微软雅黑" panose="020B0503020204020204" pitchFamily="34" charset="-122"/>
                  </a:rPr>
                  <a:t>吗？</a:t>
                </a:r>
              </a:p>
            </p:txBody>
          </p:sp>
        </mc:Choice>
        <mc:Fallback xmlns="">
          <p:sp>
            <p:nvSpPr>
              <p:cNvPr id="146483" name="Text Box 9"/>
              <p:cNvSpPr txBox="1">
                <a:spLocks noRot="1" noChangeAspect="1" noMove="1" noResize="1" noEditPoints="1" noAdjustHandles="1" noChangeArrowheads="1" noChangeShapeType="1" noTextEdit="1"/>
              </p:cNvSpPr>
              <p:nvPr/>
            </p:nvSpPr>
            <p:spPr bwMode="auto">
              <a:xfrm>
                <a:off x="1128712" y="1507659"/>
                <a:ext cx="5943600" cy="523220"/>
              </a:xfrm>
              <a:prstGeom prst="rect">
                <a:avLst/>
              </a:prstGeom>
              <a:blipFill>
                <a:blip r:embed="rId3"/>
                <a:stretch>
                  <a:fillRect l="-30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6437" name="Group 13"/>
          <p:cNvGrpSpPr>
            <a:grpSpLocks/>
          </p:cNvGrpSpPr>
          <p:nvPr/>
        </p:nvGrpSpPr>
        <p:grpSpPr bwMode="auto">
          <a:xfrm>
            <a:off x="1193800" y="2243138"/>
            <a:ext cx="3657600" cy="3048000"/>
            <a:chOff x="480" y="1632"/>
            <a:chExt cx="2304" cy="1920"/>
          </a:xfrm>
        </p:grpSpPr>
        <p:sp>
          <p:nvSpPr>
            <p:cNvPr id="146464" name="Rectangle 14"/>
            <p:cNvSpPr>
              <a:spLocks noChangeArrowheads="1"/>
            </p:cNvSpPr>
            <p:nvPr/>
          </p:nvSpPr>
          <p:spPr bwMode="auto">
            <a:xfrm>
              <a:off x="480" y="1632"/>
              <a:ext cx="2304" cy="1920"/>
            </a:xfrm>
            <a:prstGeom prst="rect">
              <a:avLst/>
            </a:prstGeom>
            <a:solidFill>
              <a:srgbClr val="FFFFFF"/>
            </a:solidFill>
            <a:ln w="28575">
              <a:solidFill>
                <a:srgbClr val="00B050"/>
              </a:solidFill>
              <a:miter lim="800000"/>
              <a:headEnd/>
              <a:tailEnd/>
            </a:ln>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65" name="Freeform 15" descr="浅色下对角线"/>
            <p:cNvSpPr>
              <a:spLocks/>
            </p:cNvSpPr>
            <p:nvPr/>
          </p:nvSpPr>
          <p:spPr bwMode="auto">
            <a:xfrm>
              <a:off x="1893" y="2510"/>
              <a:ext cx="617" cy="596"/>
            </a:xfrm>
            <a:custGeom>
              <a:avLst/>
              <a:gdLst>
                <a:gd name="T0" fmla="*/ 0 w 617"/>
                <a:gd name="T1" fmla="*/ 0 h 596"/>
                <a:gd name="T2" fmla="*/ 178 w 617"/>
                <a:gd name="T3" fmla="*/ 61 h 596"/>
                <a:gd name="T4" fmla="*/ 322 w 617"/>
                <a:gd name="T5" fmla="*/ 103 h 596"/>
                <a:gd name="T6" fmla="*/ 486 w 617"/>
                <a:gd name="T7" fmla="*/ 397 h 596"/>
                <a:gd name="T8" fmla="*/ 617 w 617"/>
                <a:gd name="T9" fmla="*/ 596 h 596"/>
                <a:gd name="T10" fmla="*/ 500 w 617"/>
                <a:gd name="T11" fmla="*/ 596 h 596"/>
                <a:gd name="T12" fmla="*/ 473 w 617"/>
                <a:gd name="T13" fmla="*/ 589 h 596"/>
                <a:gd name="T14" fmla="*/ 346 w 617"/>
                <a:gd name="T15" fmla="*/ 586 h 596"/>
                <a:gd name="T16" fmla="*/ 177 w 617"/>
                <a:gd name="T17" fmla="*/ 340 h 596"/>
                <a:gd name="T18" fmla="*/ 0 w 617"/>
                <a:gd name="T19" fmla="*/ 0 h 5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17"/>
                <a:gd name="T31" fmla="*/ 0 h 596"/>
                <a:gd name="T32" fmla="*/ 617 w 617"/>
                <a:gd name="T33" fmla="*/ 596 h 59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17" h="596">
                  <a:moveTo>
                    <a:pt x="0" y="0"/>
                  </a:moveTo>
                  <a:lnTo>
                    <a:pt x="178" y="61"/>
                  </a:lnTo>
                  <a:lnTo>
                    <a:pt x="322" y="103"/>
                  </a:lnTo>
                  <a:lnTo>
                    <a:pt x="486" y="397"/>
                  </a:lnTo>
                  <a:lnTo>
                    <a:pt x="617" y="596"/>
                  </a:lnTo>
                  <a:lnTo>
                    <a:pt x="500" y="596"/>
                  </a:lnTo>
                  <a:lnTo>
                    <a:pt x="473" y="589"/>
                  </a:lnTo>
                  <a:lnTo>
                    <a:pt x="346" y="586"/>
                  </a:lnTo>
                  <a:lnTo>
                    <a:pt x="177" y="340"/>
                  </a:lnTo>
                  <a:lnTo>
                    <a:pt x="0" y="0"/>
                  </a:lnTo>
                  <a:close/>
                </a:path>
              </a:pathLst>
            </a:custGeom>
            <a:blipFill dpi="0" rotWithShape="0">
              <a:blip r:embed="rId4"/>
              <a:srcRect/>
              <a:tile tx="0" ty="0" sx="100000" sy="100000" flip="none" algn="tl"/>
            </a:blipFill>
            <a:ln w="19050">
              <a:solidFill>
                <a:srgbClr val="0000FF"/>
              </a:solidFill>
              <a:round/>
              <a:headEnd/>
              <a:tailEnd/>
            </a:ln>
          </p:spPr>
          <p:txBody>
            <a:bodyPr wrap="none" anchor="ctr"/>
            <a:lstStyle/>
            <a:p>
              <a:endParaRPr lang="zh-CN" altLang="en-US"/>
            </a:p>
          </p:txBody>
        </p:sp>
        <p:sp>
          <p:nvSpPr>
            <p:cNvPr id="146466" name="Freeform 16" descr="浅色下对角线"/>
            <p:cNvSpPr>
              <a:spLocks/>
            </p:cNvSpPr>
            <p:nvPr/>
          </p:nvSpPr>
          <p:spPr bwMode="auto">
            <a:xfrm>
              <a:off x="1303" y="1845"/>
              <a:ext cx="624" cy="1234"/>
            </a:xfrm>
            <a:custGeom>
              <a:avLst/>
              <a:gdLst>
                <a:gd name="T0" fmla="*/ 0 w 624"/>
                <a:gd name="T1" fmla="*/ 0 h 1234"/>
                <a:gd name="T2" fmla="*/ 123 w 624"/>
                <a:gd name="T3" fmla="*/ 253 h 1234"/>
                <a:gd name="T4" fmla="*/ 240 w 624"/>
                <a:gd name="T5" fmla="*/ 425 h 1234"/>
                <a:gd name="T6" fmla="*/ 370 w 624"/>
                <a:gd name="T7" fmla="*/ 548 h 1234"/>
                <a:gd name="T8" fmla="*/ 473 w 624"/>
                <a:gd name="T9" fmla="*/ 870 h 1234"/>
                <a:gd name="T10" fmla="*/ 528 w 624"/>
                <a:gd name="T11" fmla="*/ 1028 h 1234"/>
                <a:gd name="T12" fmla="*/ 624 w 624"/>
                <a:gd name="T13" fmla="*/ 1234 h 1234"/>
                <a:gd name="T14" fmla="*/ 322 w 624"/>
                <a:gd name="T15" fmla="*/ 1186 h 1234"/>
                <a:gd name="T16" fmla="*/ 240 w 624"/>
                <a:gd name="T17" fmla="*/ 1008 h 1234"/>
                <a:gd name="T18" fmla="*/ 151 w 624"/>
                <a:gd name="T19" fmla="*/ 754 h 1234"/>
                <a:gd name="T20" fmla="*/ 68 w 624"/>
                <a:gd name="T21" fmla="*/ 438 h 1234"/>
                <a:gd name="T22" fmla="*/ 0 w 624"/>
                <a:gd name="T23" fmla="*/ 0 h 123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24"/>
                <a:gd name="T37" fmla="*/ 0 h 1234"/>
                <a:gd name="T38" fmla="*/ 624 w 624"/>
                <a:gd name="T39" fmla="*/ 1234 h 123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24" h="1234">
                  <a:moveTo>
                    <a:pt x="0" y="0"/>
                  </a:moveTo>
                  <a:lnTo>
                    <a:pt x="123" y="253"/>
                  </a:lnTo>
                  <a:lnTo>
                    <a:pt x="240" y="425"/>
                  </a:lnTo>
                  <a:lnTo>
                    <a:pt x="370" y="548"/>
                  </a:lnTo>
                  <a:lnTo>
                    <a:pt x="473" y="870"/>
                  </a:lnTo>
                  <a:lnTo>
                    <a:pt x="528" y="1028"/>
                  </a:lnTo>
                  <a:lnTo>
                    <a:pt x="624" y="1234"/>
                  </a:lnTo>
                  <a:lnTo>
                    <a:pt x="322" y="1186"/>
                  </a:lnTo>
                  <a:lnTo>
                    <a:pt x="240" y="1008"/>
                  </a:lnTo>
                  <a:lnTo>
                    <a:pt x="151" y="754"/>
                  </a:lnTo>
                  <a:lnTo>
                    <a:pt x="68" y="438"/>
                  </a:lnTo>
                  <a:lnTo>
                    <a:pt x="0" y="0"/>
                  </a:lnTo>
                  <a:close/>
                </a:path>
              </a:pathLst>
            </a:custGeom>
            <a:blipFill dpi="0" rotWithShape="0">
              <a:blip r:embed="rId5"/>
              <a:srcRect/>
              <a:tile tx="0" ty="0" sx="100000" sy="100000" flip="none" algn="tl"/>
            </a:blipFill>
            <a:ln w="19050">
              <a:solidFill>
                <a:srgbClr val="CC0099"/>
              </a:solidFill>
              <a:round/>
              <a:headEnd/>
              <a:tailEnd/>
            </a:ln>
          </p:spPr>
          <p:txBody>
            <a:bodyPr wrap="none" anchor="ctr"/>
            <a:lstStyle/>
            <a:p>
              <a:endParaRPr lang="zh-CN" altLang="en-US"/>
            </a:p>
          </p:txBody>
        </p:sp>
        <p:sp>
          <p:nvSpPr>
            <p:cNvPr id="146467" name="Line 17"/>
            <p:cNvSpPr>
              <a:spLocks noChangeShapeType="1"/>
            </p:cNvSpPr>
            <p:nvPr/>
          </p:nvSpPr>
          <p:spPr bwMode="auto">
            <a:xfrm flipV="1">
              <a:off x="768" y="1728"/>
              <a:ext cx="0" cy="1539"/>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8" name="Line 18"/>
            <p:cNvSpPr>
              <a:spLocks noChangeShapeType="1"/>
            </p:cNvSpPr>
            <p:nvPr/>
          </p:nvSpPr>
          <p:spPr bwMode="auto">
            <a:xfrm>
              <a:off x="768" y="3264"/>
              <a:ext cx="18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69" name="Freeform 19"/>
            <p:cNvSpPr>
              <a:spLocks/>
            </p:cNvSpPr>
            <p:nvPr/>
          </p:nvSpPr>
          <p:spPr bwMode="auto">
            <a:xfrm>
              <a:off x="946" y="1790"/>
              <a:ext cx="1694" cy="1325"/>
            </a:xfrm>
            <a:custGeom>
              <a:avLst/>
              <a:gdLst>
                <a:gd name="T0" fmla="*/ 0 w 1694"/>
                <a:gd name="T1" fmla="*/ 0 h 1325"/>
                <a:gd name="T2" fmla="*/ 103 w 1694"/>
                <a:gd name="T3" fmla="*/ 691 h 1325"/>
                <a:gd name="T4" fmla="*/ 295 w 1694"/>
                <a:gd name="T5" fmla="*/ 1015 h 1325"/>
                <a:gd name="T6" fmla="*/ 590 w 1694"/>
                <a:gd name="T7" fmla="*/ 1207 h 1325"/>
                <a:gd name="T8" fmla="*/ 1248 w 1694"/>
                <a:gd name="T9" fmla="*/ 1306 h 1325"/>
                <a:gd name="T10" fmla="*/ 1694 w 1694"/>
                <a:gd name="T11" fmla="*/ 1323 h 1325"/>
                <a:gd name="T12" fmla="*/ 0 60000 65536"/>
                <a:gd name="T13" fmla="*/ 0 60000 65536"/>
                <a:gd name="T14" fmla="*/ 0 60000 65536"/>
                <a:gd name="T15" fmla="*/ 0 60000 65536"/>
                <a:gd name="T16" fmla="*/ 0 60000 65536"/>
                <a:gd name="T17" fmla="*/ 0 60000 65536"/>
                <a:gd name="T18" fmla="*/ 0 w 1694"/>
                <a:gd name="T19" fmla="*/ 0 h 1325"/>
                <a:gd name="T20" fmla="*/ 1694 w 1694"/>
                <a:gd name="T21" fmla="*/ 1325 h 1325"/>
              </a:gdLst>
              <a:ahLst/>
              <a:cxnLst>
                <a:cxn ang="T12">
                  <a:pos x="T0" y="T1"/>
                </a:cxn>
                <a:cxn ang="T13">
                  <a:pos x="T2" y="T3"/>
                </a:cxn>
                <a:cxn ang="T14">
                  <a:pos x="T4" y="T5"/>
                </a:cxn>
                <a:cxn ang="T15">
                  <a:pos x="T6" y="T7"/>
                </a:cxn>
                <a:cxn ang="T16">
                  <a:pos x="T8" y="T9"/>
                </a:cxn>
                <a:cxn ang="T17">
                  <a:pos x="T10" y="T11"/>
                </a:cxn>
              </a:cxnLst>
              <a:rect l="T18" t="T19" r="T20" b="T21"/>
              <a:pathLst>
                <a:path w="1694" h="1325">
                  <a:moveTo>
                    <a:pt x="0" y="0"/>
                  </a:moveTo>
                  <a:cubicBezTo>
                    <a:pt x="17" y="115"/>
                    <a:pt x="54" y="522"/>
                    <a:pt x="103" y="691"/>
                  </a:cubicBezTo>
                  <a:cubicBezTo>
                    <a:pt x="152" y="860"/>
                    <a:pt x="214" y="929"/>
                    <a:pt x="295" y="1015"/>
                  </a:cubicBezTo>
                  <a:cubicBezTo>
                    <a:pt x="376" y="1101"/>
                    <a:pt x="431" y="1158"/>
                    <a:pt x="590" y="1207"/>
                  </a:cubicBezTo>
                  <a:cubicBezTo>
                    <a:pt x="749" y="1256"/>
                    <a:pt x="1064" y="1287"/>
                    <a:pt x="1248" y="1306"/>
                  </a:cubicBezTo>
                  <a:cubicBezTo>
                    <a:pt x="1432" y="1325"/>
                    <a:pt x="1601" y="1320"/>
                    <a:pt x="1694" y="1323"/>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2" name="Line 22"/>
            <p:cNvSpPr>
              <a:spLocks noChangeShapeType="1"/>
            </p:cNvSpPr>
            <p:nvPr/>
          </p:nvSpPr>
          <p:spPr bwMode="auto">
            <a:xfrm>
              <a:off x="1728" y="2592"/>
              <a:ext cx="57" cy="185"/>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3" name="Line 23"/>
            <p:cNvSpPr>
              <a:spLocks noChangeShapeType="1"/>
            </p:cNvSpPr>
            <p:nvPr/>
          </p:nvSpPr>
          <p:spPr bwMode="auto">
            <a:xfrm flipH="1" flipV="1">
              <a:off x="2256" y="2688"/>
              <a:ext cx="96" cy="19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4" name="Line 24"/>
            <p:cNvSpPr>
              <a:spLocks noChangeShapeType="1"/>
            </p:cNvSpPr>
            <p:nvPr/>
          </p:nvSpPr>
          <p:spPr bwMode="auto">
            <a:xfrm flipH="1" flipV="1">
              <a:off x="1392" y="2352"/>
              <a:ext cx="48" cy="192"/>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75" name="Freeform 25"/>
            <p:cNvSpPr>
              <a:spLocks/>
            </p:cNvSpPr>
            <p:nvPr/>
          </p:nvSpPr>
          <p:spPr bwMode="auto">
            <a:xfrm>
              <a:off x="1262" y="1749"/>
              <a:ext cx="1255" cy="939"/>
            </a:xfrm>
            <a:custGeom>
              <a:avLst/>
              <a:gdLst>
                <a:gd name="T0" fmla="*/ 0 w 1255"/>
                <a:gd name="T1" fmla="*/ 0 h 939"/>
                <a:gd name="T2" fmla="*/ 156 w 1255"/>
                <a:gd name="T3" fmla="*/ 335 h 939"/>
                <a:gd name="T4" fmla="*/ 404 w 1255"/>
                <a:gd name="T5" fmla="*/ 630 h 939"/>
                <a:gd name="T6" fmla="*/ 754 w 1255"/>
                <a:gd name="T7" fmla="*/ 809 h 939"/>
                <a:gd name="T8" fmla="*/ 1255 w 1255"/>
                <a:gd name="T9" fmla="*/ 939 h 939"/>
                <a:gd name="T10" fmla="*/ 0 60000 65536"/>
                <a:gd name="T11" fmla="*/ 0 60000 65536"/>
                <a:gd name="T12" fmla="*/ 0 60000 65536"/>
                <a:gd name="T13" fmla="*/ 0 60000 65536"/>
                <a:gd name="T14" fmla="*/ 0 60000 65536"/>
                <a:gd name="T15" fmla="*/ 0 w 1255"/>
                <a:gd name="T16" fmla="*/ 0 h 939"/>
                <a:gd name="T17" fmla="*/ 1255 w 1255"/>
                <a:gd name="T18" fmla="*/ 939 h 939"/>
              </a:gdLst>
              <a:ahLst/>
              <a:cxnLst>
                <a:cxn ang="T10">
                  <a:pos x="T0" y="T1"/>
                </a:cxn>
                <a:cxn ang="T11">
                  <a:pos x="T2" y="T3"/>
                </a:cxn>
                <a:cxn ang="T12">
                  <a:pos x="T4" y="T5"/>
                </a:cxn>
                <a:cxn ang="T13">
                  <a:pos x="T6" y="T7"/>
                </a:cxn>
                <a:cxn ang="T14">
                  <a:pos x="T8" y="T9"/>
                </a:cxn>
              </a:cxnLst>
              <a:rect l="T15" t="T16" r="T17" b="T18"/>
              <a:pathLst>
                <a:path w="1255" h="939">
                  <a:moveTo>
                    <a:pt x="0" y="0"/>
                  </a:moveTo>
                  <a:cubicBezTo>
                    <a:pt x="26" y="56"/>
                    <a:pt x="89" y="230"/>
                    <a:pt x="156" y="335"/>
                  </a:cubicBezTo>
                  <a:cubicBezTo>
                    <a:pt x="223" y="440"/>
                    <a:pt x="304" y="551"/>
                    <a:pt x="404" y="630"/>
                  </a:cubicBezTo>
                  <a:cubicBezTo>
                    <a:pt x="504" y="709"/>
                    <a:pt x="612" y="758"/>
                    <a:pt x="754" y="809"/>
                  </a:cubicBezTo>
                  <a:cubicBezTo>
                    <a:pt x="896" y="860"/>
                    <a:pt x="1151" y="912"/>
                    <a:pt x="1255" y="939"/>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76" name="Line 26"/>
            <p:cNvSpPr>
              <a:spLocks noChangeShapeType="1"/>
            </p:cNvSpPr>
            <p:nvPr/>
          </p:nvSpPr>
          <p:spPr bwMode="auto">
            <a:xfrm>
              <a:off x="2064" y="2832"/>
              <a:ext cx="96" cy="144"/>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146438" name="Group 33"/>
          <p:cNvGrpSpPr>
            <a:grpSpLocks/>
          </p:cNvGrpSpPr>
          <p:nvPr/>
        </p:nvGrpSpPr>
        <p:grpSpPr bwMode="auto">
          <a:xfrm>
            <a:off x="1193800" y="452438"/>
            <a:ext cx="1676400" cy="838200"/>
            <a:chOff x="384" y="480"/>
            <a:chExt cx="1056" cy="528"/>
          </a:xfrm>
        </p:grpSpPr>
        <p:sp>
          <p:nvSpPr>
            <p:cNvPr id="146462" name="AutoShape 34"/>
            <p:cNvSpPr>
              <a:spLocks noChangeArrowheads="1"/>
            </p:cNvSpPr>
            <p:nvPr/>
          </p:nvSpPr>
          <p:spPr bwMode="auto">
            <a:xfrm>
              <a:off x="384" y="480"/>
              <a:ext cx="105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chemeClr val="tx2"/>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63" name="Text Box 35"/>
            <p:cNvSpPr txBox="1">
              <a:spLocks noChangeArrowheads="1"/>
            </p:cNvSpPr>
            <p:nvPr/>
          </p:nvSpPr>
          <p:spPr bwMode="auto">
            <a:xfrm>
              <a:off x="576" y="576"/>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b="1">
                  <a:solidFill>
                    <a:srgbClr val="CC0000"/>
                  </a:solidFill>
                </a:rPr>
                <a:t>讨  论</a:t>
              </a:r>
            </a:p>
          </p:txBody>
        </p:sp>
      </p:grpSp>
      <p:grpSp>
        <p:nvGrpSpPr>
          <p:cNvPr id="146439" name="Group 36"/>
          <p:cNvGrpSpPr>
            <a:grpSpLocks/>
          </p:cNvGrpSpPr>
          <p:nvPr/>
        </p:nvGrpSpPr>
        <p:grpSpPr bwMode="auto">
          <a:xfrm>
            <a:off x="5308600" y="2243138"/>
            <a:ext cx="3657600" cy="3048000"/>
            <a:chOff x="3120" y="1632"/>
            <a:chExt cx="2304" cy="1920"/>
          </a:xfrm>
        </p:grpSpPr>
        <p:grpSp>
          <p:nvGrpSpPr>
            <p:cNvPr id="146440" name="Group 37"/>
            <p:cNvGrpSpPr>
              <a:grpSpLocks/>
            </p:cNvGrpSpPr>
            <p:nvPr/>
          </p:nvGrpSpPr>
          <p:grpSpPr bwMode="auto">
            <a:xfrm>
              <a:off x="3120" y="1632"/>
              <a:ext cx="2304" cy="1920"/>
              <a:chOff x="576" y="1728"/>
              <a:chExt cx="2304" cy="1920"/>
            </a:xfrm>
          </p:grpSpPr>
          <p:sp>
            <p:nvSpPr>
              <p:cNvPr id="146456" name="Rectangle 38"/>
              <p:cNvSpPr>
                <a:spLocks noChangeArrowheads="1"/>
              </p:cNvSpPr>
              <p:nvPr/>
            </p:nvSpPr>
            <p:spPr bwMode="auto">
              <a:xfrm>
                <a:off x="576" y="1728"/>
                <a:ext cx="2304" cy="1920"/>
              </a:xfrm>
              <a:prstGeom prst="rect">
                <a:avLst/>
              </a:prstGeom>
              <a:noFill/>
              <a:ln w="28575">
                <a:solidFill>
                  <a:srgbClr val="00B05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46457" name="Line 39"/>
              <p:cNvSpPr>
                <a:spLocks noChangeShapeType="1"/>
              </p:cNvSpPr>
              <p:nvPr/>
            </p:nvSpPr>
            <p:spPr bwMode="auto">
              <a:xfrm flipV="1">
                <a:off x="864" y="1824"/>
                <a:ext cx="0" cy="1539"/>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8" name="Line 40"/>
              <p:cNvSpPr>
                <a:spLocks noChangeShapeType="1"/>
              </p:cNvSpPr>
              <p:nvPr/>
            </p:nvSpPr>
            <p:spPr bwMode="auto">
              <a:xfrm>
                <a:off x="864" y="3360"/>
                <a:ext cx="18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46441" name="Freeform 44" descr="浅色下对角线"/>
            <p:cNvSpPr>
              <a:spLocks/>
            </p:cNvSpPr>
            <p:nvPr/>
          </p:nvSpPr>
          <p:spPr bwMode="auto">
            <a:xfrm>
              <a:off x="3798" y="1794"/>
              <a:ext cx="570" cy="1292"/>
            </a:xfrm>
            <a:custGeom>
              <a:avLst/>
              <a:gdLst>
                <a:gd name="T0" fmla="*/ 60 w 570"/>
                <a:gd name="T1" fmla="*/ 150 h 1292"/>
                <a:gd name="T2" fmla="*/ 162 w 570"/>
                <a:gd name="T3" fmla="*/ 390 h 1292"/>
                <a:gd name="T4" fmla="*/ 248 w 570"/>
                <a:gd name="T5" fmla="*/ 572 h 1292"/>
                <a:gd name="T6" fmla="*/ 330 w 570"/>
                <a:gd name="T7" fmla="*/ 723 h 1292"/>
                <a:gd name="T8" fmla="*/ 397 w 570"/>
                <a:gd name="T9" fmla="*/ 962 h 1292"/>
                <a:gd name="T10" fmla="*/ 570 w 570"/>
                <a:gd name="T11" fmla="*/ 1292 h 1292"/>
                <a:gd name="T12" fmla="*/ 344 w 570"/>
                <a:gd name="T13" fmla="*/ 1182 h 1292"/>
                <a:gd name="T14" fmla="*/ 241 w 570"/>
                <a:gd name="T15" fmla="*/ 1113 h 1292"/>
                <a:gd name="T16" fmla="*/ 145 w 570"/>
                <a:gd name="T17" fmla="*/ 839 h 1292"/>
                <a:gd name="T18" fmla="*/ 69 w 570"/>
                <a:gd name="T19" fmla="*/ 496 h 1292"/>
                <a:gd name="T20" fmla="*/ 0 w 570"/>
                <a:gd name="T21" fmla="*/ 0 h 12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70"/>
                <a:gd name="T34" fmla="*/ 0 h 1292"/>
                <a:gd name="T35" fmla="*/ 570 w 570"/>
                <a:gd name="T36" fmla="*/ 1292 h 12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70" h="1292">
                  <a:moveTo>
                    <a:pt x="60" y="150"/>
                  </a:moveTo>
                  <a:lnTo>
                    <a:pt x="162" y="390"/>
                  </a:lnTo>
                  <a:lnTo>
                    <a:pt x="248" y="572"/>
                  </a:lnTo>
                  <a:lnTo>
                    <a:pt x="330" y="723"/>
                  </a:lnTo>
                  <a:lnTo>
                    <a:pt x="397" y="962"/>
                  </a:lnTo>
                  <a:lnTo>
                    <a:pt x="570" y="1292"/>
                  </a:lnTo>
                  <a:lnTo>
                    <a:pt x="344" y="1182"/>
                  </a:lnTo>
                  <a:lnTo>
                    <a:pt x="241" y="1113"/>
                  </a:lnTo>
                  <a:lnTo>
                    <a:pt x="145" y="839"/>
                  </a:lnTo>
                  <a:lnTo>
                    <a:pt x="69" y="496"/>
                  </a:lnTo>
                  <a:lnTo>
                    <a:pt x="0" y="0"/>
                  </a:lnTo>
                </a:path>
              </a:pathLst>
            </a:custGeom>
            <a:blipFill dpi="0" rotWithShape="0">
              <a:blip r:embed="rId6"/>
              <a:srcRect/>
              <a:tile tx="0" ty="0" sx="100000" sy="100000" flip="none" algn="tl"/>
            </a:blipFill>
            <a:ln w="19050">
              <a:solidFill>
                <a:srgbClr val="CC0099"/>
              </a:solidFill>
              <a:round/>
              <a:headEnd/>
              <a:tailEnd/>
            </a:ln>
          </p:spPr>
          <p:txBody>
            <a:bodyPr wrap="none" anchor="ctr"/>
            <a:lstStyle/>
            <a:p>
              <a:endParaRPr lang="zh-CN" altLang="en-US"/>
            </a:p>
          </p:txBody>
        </p:sp>
        <p:sp>
          <p:nvSpPr>
            <p:cNvPr id="146442" name="Freeform 45" descr="浅色下对角线"/>
            <p:cNvSpPr>
              <a:spLocks/>
            </p:cNvSpPr>
            <p:nvPr/>
          </p:nvSpPr>
          <p:spPr bwMode="auto">
            <a:xfrm>
              <a:off x="4416" y="2400"/>
              <a:ext cx="733" cy="786"/>
            </a:xfrm>
            <a:custGeom>
              <a:avLst/>
              <a:gdLst>
                <a:gd name="T0" fmla="*/ 0 w 733"/>
                <a:gd name="T1" fmla="*/ 0 h 786"/>
                <a:gd name="T2" fmla="*/ 110 w 733"/>
                <a:gd name="T3" fmla="*/ 89 h 786"/>
                <a:gd name="T4" fmla="*/ 220 w 733"/>
                <a:gd name="T5" fmla="*/ 144 h 786"/>
                <a:gd name="T6" fmla="*/ 361 w 733"/>
                <a:gd name="T7" fmla="*/ 186 h 786"/>
                <a:gd name="T8" fmla="*/ 373 w 733"/>
                <a:gd name="T9" fmla="*/ 192 h 786"/>
                <a:gd name="T10" fmla="*/ 451 w 733"/>
                <a:gd name="T11" fmla="*/ 354 h 786"/>
                <a:gd name="T12" fmla="*/ 535 w 733"/>
                <a:gd name="T13" fmla="*/ 510 h 786"/>
                <a:gd name="T14" fmla="*/ 733 w 733"/>
                <a:gd name="T15" fmla="*/ 786 h 786"/>
                <a:gd name="T16" fmla="*/ 631 w 733"/>
                <a:gd name="T17" fmla="*/ 782 h 786"/>
                <a:gd name="T18" fmla="*/ 475 w 733"/>
                <a:gd name="T19" fmla="*/ 768 h 786"/>
                <a:gd name="T20" fmla="*/ 343 w 733"/>
                <a:gd name="T21" fmla="*/ 594 h 786"/>
                <a:gd name="T22" fmla="*/ 199 w 733"/>
                <a:gd name="T23" fmla="*/ 372 h 786"/>
                <a:gd name="T24" fmla="*/ 0 w 733"/>
                <a:gd name="T25" fmla="*/ 0 h 7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33"/>
                <a:gd name="T40" fmla="*/ 0 h 786"/>
                <a:gd name="T41" fmla="*/ 733 w 733"/>
                <a:gd name="T42" fmla="*/ 786 h 7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33" h="786">
                  <a:moveTo>
                    <a:pt x="0" y="0"/>
                  </a:moveTo>
                  <a:lnTo>
                    <a:pt x="110" y="89"/>
                  </a:lnTo>
                  <a:lnTo>
                    <a:pt x="220" y="144"/>
                  </a:lnTo>
                  <a:lnTo>
                    <a:pt x="361" y="186"/>
                  </a:lnTo>
                  <a:lnTo>
                    <a:pt x="373" y="192"/>
                  </a:lnTo>
                  <a:lnTo>
                    <a:pt x="451" y="354"/>
                  </a:lnTo>
                  <a:lnTo>
                    <a:pt x="535" y="510"/>
                  </a:lnTo>
                  <a:lnTo>
                    <a:pt x="733" y="786"/>
                  </a:lnTo>
                  <a:lnTo>
                    <a:pt x="631" y="782"/>
                  </a:lnTo>
                  <a:lnTo>
                    <a:pt x="475" y="768"/>
                  </a:lnTo>
                  <a:lnTo>
                    <a:pt x="343" y="594"/>
                  </a:lnTo>
                  <a:lnTo>
                    <a:pt x="199" y="372"/>
                  </a:lnTo>
                  <a:lnTo>
                    <a:pt x="0" y="0"/>
                  </a:lnTo>
                  <a:close/>
                </a:path>
              </a:pathLst>
            </a:custGeom>
            <a:blipFill dpi="0" rotWithShape="0">
              <a:blip r:embed="rId4"/>
              <a:srcRect/>
              <a:tile tx="0" ty="0" sx="100000" sy="100000" flip="none" algn="tl"/>
            </a:blipFill>
            <a:ln w="19050">
              <a:solidFill>
                <a:srgbClr val="0000FF"/>
              </a:solidFill>
              <a:round/>
              <a:headEnd/>
              <a:tailEnd/>
            </a:ln>
          </p:spPr>
          <p:txBody>
            <a:bodyPr wrap="none" anchor="ctr"/>
            <a:lstStyle/>
            <a:p>
              <a:endParaRPr lang="zh-CN" altLang="en-US"/>
            </a:p>
          </p:txBody>
        </p:sp>
        <p:sp>
          <p:nvSpPr>
            <p:cNvPr id="146443" name="Freeform 46"/>
            <p:cNvSpPr>
              <a:spLocks/>
            </p:cNvSpPr>
            <p:nvPr/>
          </p:nvSpPr>
          <p:spPr bwMode="auto">
            <a:xfrm>
              <a:off x="3573" y="1824"/>
              <a:ext cx="1734" cy="1373"/>
            </a:xfrm>
            <a:custGeom>
              <a:avLst/>
              <a:gdLst>
                <a:gd name="T0" fmla="*/ 0 w 1734"/>
                <a:gd name="T1" fmla="*/ 0 h 1373"/>
                <a:gd name="T2" fmla="*/ 68 w 1734"/>
                <a:gd name="T3" fmla="*/ 295 h 1373"/>
                <a:gd name="T4" fmla="*/ 157 w 1734"/>
                <a:gd name="T5" fmla="*/ 603 h 1373"/>
                <a:gd name="T6" fmla="*/ 301 w 1734"/>
                <a:gd name="T7" fmla="*/ 891 h 1373"/>
                <a:gd name="T8" fmla="*/ 713 w 1734"/>
                <a:gd name="T9" fmla="*/ 1221 h 1373"/>
                <a:gd name="T10" fmla="*/ 1419 w 1734"/>
                <a:gd name="T11" fmla="*/ 1351 h 1373"/>
                <a:gd name="T12" fmla="*/ 1734 w 1734"/>
                <a:gd name="T13" fmla="*/ 1351 h 1373"/>
                <a:gd name="T14" fmla="*/ 0 60000 65536"/>
                <a:gd name="T15" fmla="*/ 0 60000 65536"/>
                <a:gd name="T16" fmla="*/ 0 60000 65536"/>
                <a:gd name="T17" fmla="*/ 0 60000 65536"/>
                <a:gd name="T18" fmla="*/ 0 60000 65536"/>
                <a:gd name="T19" fmla="*/ 0 60000 65536"/>
                <a:gd name="T20" fmla="*/ 0 60000 65536"/>
                <a:gd name="T21" fmla="*/ 0 w 1734"/>
                <a:gd name="T22" fmla="*/ 0 h 1373"/>
                <a:gd name="T23" fmla="*/ 1734 w 1734"/>
                <a:gd name="T24" fmla="*/ 1373 h 13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34" h="1373">
                  <a:moveTo>
                    <a:pt x="0" y="0"/>
                  </a:moveTo>
                  <a:cubicBezTo>
                    <a:pt x="11" y="49"/>
                    <a:pt x="42" y="194"/>
                    <a:pt x="68" y="295"/>
                  </a:cubicBezTo>
                  <a:cubicBezTo>
                    <a:pt x="94" y="396"/>
                    <a:pt x="118" y="504"/>
                    <a:pt x="157" y="603"/>
                  </a:cubicBezTo>
                  <a:cubicBezTo>
                    <a:pt x="196" y="702"/>
                    <a:pt x="208" y="788"/>
                    <a:pt x="301" y="891"/>
                  </a:cubicBezTo>
                  <a:cubicBezTo>
                    <a:pt x="394" y="994"/>
                    <a:pt x="527" y="1144"/>
                    <a:pt x="713" y="1221"/>
                  </a:cubicBezTo>
                  <a:cubicBezTo>
                    <a:pt x="899" y="1298"/>
                    <a:pt x="1249" y="1329"/>
                    <a:pt x="1419" y="1351"/>
                  </a:cubicBezTo>
                  <a:cubicBezTo>
                    <a:pt x="1589" y="1373"/>
                    <a:pt x="1669" y="1351"/>
                    <a:pt x="1734" y="1351"/>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46" name="Line 49"/>
            <p:cNvSpPr>
              <a:spLocks noChangeShapeType="1"/>
            </p:cNvSpPr>
            <p:nvPr/>
          </p:nvSpPr>
          <p:spPr bwMode="auto">
            <a:xfrm>
              <a:off x="3888" y="2400"/>
              <a:ext cx="48" cy="192"/>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7" name="Line 50"/>
            <p:cNvSpPr>
              <a:spLocks noChangeShapeType="1"/>
            </p:cNvSpPr>
            <p:nvPr/>
          </p:nvSpPr>
          <p:spPr bwMode="auto">
            <a:xfrm flipH="1" flipV="1">
              <a:off x="4653" y="2818"/>
              <a:ext cx="99" cy="158"/>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8" name="Line 51"/>
            <p:cNvSpPr>
              <a:spLocks noChangeShapeType="1"/>
            </p:cNvSpPr>
            <p:nvPr/>
          </p:nvSpPr>
          <p:spPr bwMode="auto">
            <a:xfrm flipH="1" flipV="1">
              <a:off x="4176" y="2688"/>
              <a:ext cx="48" cy="144"/>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49" name="Freeform 52"/>
            <p:cNvSpPr>
              <a:spLocks/>
            </p:cNvSpPr>
            <p:nvPr/>
          </p:nvSpPr>
          <p:spPr bwMode="auto">
            <a:xfrm>
              <a:off x="3792" y="1776"/>
              <a:ext cx="1413" cy="1147"/>
            </a:xfrm>
            <a:custGeom>
              <a:avLst/>
              <a:gdLst>
                <a:gd name="T0" fmla="*/ 0 w 1413"/>
                <a:gd name="T1" fmla="*/ 0 h 1147"/>
                <a:gd name="T2" fmla="*/ 219 w 1413"/>
                <a:gd name="T3" fmla="*/ 494 h 1147"/>
                <a:gd name="T4" fmla="*/ 411 w 1413"/>
                <a:gd name="T5" fmla="*/ 795 h 1147"/>
                <a:gd name="T6" fmla="*/ 754 w 1413"/>
                <a:gd name="T7" fmla="*/ 1001 h 1147"/>
                <a:gd name="T8" fmla="*/ 1097 w 1413"/>
                <a:gd name="T9" fmla="*/ 1104 h 1147"/>
                <a:gd name="T10" fmla="*/ 1344 w 1413"/>
                <a:gd name="T11" fmla="*/ 1140 h 1147"/>
                <a:gd name="T12" fmla="*/ 1413 w 1413"/>
                <a:gd name="T13" fmla="*/ 1145 h 1147"/>
                <a:gd name="T14" fmla="*/ 0 60000 65536"/>
                <a:gd name="T15" fmla="*/ 0 60000 65536"/>
                <a:gd name="T16" fmla="*/ 0 60000 65536"/>
                <a:gd name="T17" fmla="*/ 0 60000 65536"/>
                <a:gd name="T18" fmla="*/ 0 60000 65536"/>
                <a:gd name="T19" fmla="*/ 0 60000 65536"/>
                <a:gd name="T20" fmla="*/ 0 60000 65536"/>
                <a:gd name="T21" fmla="*/ 0 w 1413"/>
                <a:gd name="T22" fmla="*/ 0 h 1147"/>
                <a:gd name="T23" fmla="*/ 1413 w 1413"/>
                <a:gd name="T24" fmla="*/ 1147 h 11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3" h="1147">
                  <a:moveTo>
                    <a:pt x="0" y="0"/>
                  </a:moveTo>
                  <a:cubicBezTo>
                    <a:pt x="36" y="82"/>
                    <a:pt x="150" y="361"/>
                    <a:pt x="219" y="494"/>
                  </a:cubicBezTo>
                  <a:cubicBezTo>
                    <a:pt x="288" y="627"/>
                    <a:pt x="322" y="710"/>
                    <a:pt x="411" y="795"/>
                  </a:cubicBezTo>
                  <a:cubicBezTo>
                    <a:pt x="500" y="880"/>
                    <a:pt x="640" y="950"/>
                    <a:pt x="754" y="1001"/>
                  </a:cubicBezTo>
                  <a:cubicBezTo>
                    <a:pt x="868" y="1052"/>
                    <a:pt x="999" y="1081"/>
                    <a:pt x="1097" y="1104"/>
                  </a:cubicBezTo>
                  <a:cubicBezTo>
                    <a:pt x="1195" y="1127"/>
                    <a:pt x="1291" y="1133"/>
                    <a:pt x="1344" y="1140"/>
                  </a:cubicBezTo>
                  <a:cubicBezTo>
                    <a:pt x="1397" y="1147"/>
                    <a:pt x="1399" y="1144"/>
                    <a:pt x="1413" y="1145"/>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6450" name="Line 53"/>
            <p:cNvSpPr>
              <a:spLocks noChangeShapeType="1"/>
            </p:cNvSpPr>
            <p:nvPr/>
          </p:nvSpPr>
          <p:spPr bwMode="auto">
            <a:xfrm>
              <a:off x="4944" y="2880"/>
              <a:ext cx="113" cy="172"/>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46453" name="Freeform 56"/>
            <p:cNvSpPr>
              <a:spLocks/>
            </p:cNvSpPr>
            <p:nvPr/>
          </p:nvSpPr>
          <p:spPr bwMode="auto">
            <a:xfrm>
              <a:off x="4005" y="1803"/>
              <a:ext cx="1145" cy="899"/>
            </a:xfrm>
            <a:custGeom>
              <a:avLst/>
              <a:gdLst>
                <a:gd name="T0" fmla="*/ 0 w 1145"/>
                <a:gd name="T1" fmla="*/ 0 h 899"/>
                <a:gd name="T2" fmla="*/ 137 w 1145"/>
                <a:gd name="T3" fmla="*/ 282 h 899"/>
                <a:gd name="T4" fmla="*/ 301 w 1145"/>
                <a:gd name="T5" fmla="*/ 515 h 899"/>
                <a:gd name="T6" fmla="*/ 617 w 1145"/>
                <a:gd name="T7" fmla="*/ 727 h 899"/>
                <a:gd name="T8" fmla="*/ 1145 w 1145"/>
                <a:gd name="T9" fmla="*/ 899 h 899"/>
                <a:gd name="T10" fmla="*/ 0 60000 65536"/>
                <a:gd name="T11" fmla="*/ 0 60000 65536"/>
                <a:gd name="T12" fmla="*/ 0 60000 65536"/>
                <a:gd name="T13" fmla="*/ 0 60000 65536"/>
                <a:gd name="T14" fmla="*/ 0 60000 65536"/>
                <a:gd name="T15" fmla="*/ 0 w 1145"/>
                <a:gd name="T16" fmla="*/ 0 h 899"/>
                <a:gd name="T17" fmla="*/ 1145 w 1145"/>
                <a:gd name="T18" fmla="*/ 899 h 899"/>
              </a:gdLst>
              <a:ahLst/>
              <a:cxnLst>
                <a:cxn ang="T10">
                  <a:pos x="T0" y="T1"/>
                </a:cxn>
                <a:cxn ang="T11">
                  <a:pos x="T2" y="T3"/>
                </a:cxn>
                <a:cxn ang="T12">
                  <a:pos x="T4" y="T5"/>
                </a:cxn>
                <a:cxn ang="T13">
                  <a:pos x="T6" y="T7"/>
                </a:cxn>
                <a:cxn ang="T14">
                  <a:pos x="T8" y="T9"/>
                </a:cxn>
              </a:cxnLst>
              <a:rect l="T15" t="T16" r="T17" b="T18"/>
              <a:pathLst>
                <a:path w="1145" h="899">
                  <a:moveTo>
                    <a:pt x="0" y="0"/>
                  </a:moveTo>
                  <a:cubicBezTo>
                    <a:pt x="23" y="47"/>
                    <a:pt x="87" y="196"/>
                    <a:pt x="137" y="282"/>
                  </a:cubicBezTo>
                  <a:cubicBezTo>
                    <a:pt x="187" y="368"/>
                    <a:pt x="221" y="441"/>
                    <a:pt x="301" y="515"/>
                  </a:cubicBezTo>
                  <a:cubicBezTo>
                    <a:pt x="381" y="589"/>
                    <a:pt x="476" y="663"/>
                    <a:pt x="617" y="727"/>
                  </a:cubicBezTo>
                  <a:cubicBezTo>
                    <a:pt x="758" y="791"/>
                    <a:pt x="1035" y="863"/>
                    <a:pt x="1145" y="899"/>
                  </a:cubicBezTo>
                </a:path>
              </a:pathLst>
            </a:custGeom>
            <a:noFill/>
            <a:ln w="1905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2296375" y="5542817"/>
                <a:ext cx="14524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96375" y="5542817"/>
                <a:ext cx="145244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639775" y="5541963"/>
                <a:ext cx="14524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639775" y="5541963"/>
                <a:ext cx="145244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3678180" y="3939822"/>
                <a:ext cx="6788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3678180" y="3939822"/>
                <a:ext cx="67884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689765" y="3578553"/>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2689765" y="3578553"/>
                <a:ext cx="67056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579033" y="3711994"/>
                <a:ext cx="6788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579033" y="3711994"/>
                <a:ext cx="67884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498178" y="3542340"/>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6498178" y="3542340"/>
                <a:ext cx="67056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3163328" y="3055385"/>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3163328" y="3055385"/>
                <a:ext cx="62581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037572" y="2435881"/>
                <a:ext cx="15342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037572" y="2435881"/>
                <a:ext cx="153420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377206" y="2395538"/>
                <a:ext cx="15325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7377206" y="2395538"/>
                <a:ext cx="153259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736956" y="3690938"/>
                <a:ext cx="6175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736956" y="3690938"/>
                <a:ext cx="61754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7086432" y="2852918"/>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086432" y="2852918"/>
                <a:ext cx="62581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841464" y="3587375"/>
                <a:ext cx="6175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5841464" y="3587375"/>
                <a:ext cx="61754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472266" y="4017031"/>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472266" y="4017031"/>
                <a:ext cx="6258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 Box 23"/>
              <p:cNvSpPr txBox="1">
                <a:spLocks noChangeArrowheads="1"/>
              </p:cNvSpPr>
              <p:nvPr/>
            </p:nvSpPr>
            <p:spPr bwMode="auto">
              <a:xfrm>
                <a:off x="8464013" y="4762500"/>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6" name="Text Box 23"/>
              <p:cNvSpPr txBox="1">
                <a:spLocks noRot="1" noChangeAspect="1" noMove="1" noResize="1" noEditPoints="1" noAdjustHandles="1" noChangeArrowheads="1" noChangeShapeType="1" noTextEdit="1"/>
              </p:cNvSpPr>
              <p:nvPr/>
            </p:nvSpPr>
            <p:spPr bwMode="auto">
              <a:xfrm>
                <a:off x="8464013" y="4762500"/>
                <a:ext cx="509588" cy="523875"/>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4"/>
              <p:cNvSpPr txBox="1">
                <a:spLocks noChangeArrowheads="1"/>
              </p:cNvSpPr>
              <p:nvPr/>
            </p:nvSpPr>
            <p:spPr bwMode="auto">
              <a:xfrm>
                <a:off x="5336512" y="2281844"/>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7" name="Text Box 24"/>
              <p:cNvSpPr txBox="1">
                <a:spLocks noRot="1" noChangeAspect="1" noMove="1" noResize="1" noEditPoints="1" noAdjustHandles="1" noChangeArrowheads="1" noChangeShapeType="1" noTextEdit="1"/>
              </p:cNvSpPr>
              <p:nvPr/>
            </p:nvSpPr>
            <p:spPr bwMode="auto">
              <a:xfrm>
                <a:off x="5336512" y="2281844"/>
                <a:ext cx="506413" cy="523875"/>
              </a:xfrm>
              <a:prstGeom prst="rect">
                <a:avLst/>
              </a:prstGeom>
              <a:blipFill>
                <a:blip r:embed="rId2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5"/>
              <p:cNvSpPr txBox="1">
                <a:spLocks noChangeArrowheads="1"/>
              </p:cNvSpPr>
              <p:nvPr/>
            </p:nvSpPr>
            <p:spPr bwMode="auto">
              <a:xfrm>
                <a:off x="5316001" y="4657690"/>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8" name="Text Box 25"/>
              <p:cNvSpPr txBox="1">
                <a:spLocks noRot="1" noChangeAspect="1" noMove="1" noResize="1" noEditPoints="1" noAdjustHandles="1" noChangeArrowheads="1" noChangeShapeType="1" noTextEdit="1"/>
              </p:cNvSpPr>
              <p:nvPr/>
            </p:nvSpPr>
            <p:spPr bwMode="auto">
              <a:xfrm>
                <a:off x="5316001" y="4657690"/>
                <a:ext cx="525463" cy="523875"/>
              </a:xfrm>
              <a:prstGeom prst="rect">
                <a:avLst/>
              </a:prstGeom>
              <a:blipFill>
                <a:blip r:embed="rId2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 Box 23"/>
              <p:cNvSpPr txBox="1">
                <a:spLocks noChangeArrowheads="1"/>
              </p:cNvSpPr>
              <p:nvPr/>
            </p:nvSpPr>
            <p:spPr bwMode="auto">
              <a:xfrm>
                <a:off x="4345244" y="4762500"/>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69" name="Text Box 23"/>
              <p:cNvSpPr txBox="1">
                <a:spLocks noRot="1" noChangeAspect="1" noMove="1" noResize="1" noEditPoints="1" noAdjustHandles="1" noChangeArrowheads="1" noChangeShapeType="1" noTextEdit="1"/>
              </p:cNvSpPr>
              <p:nvPr/>
            </p:nvSpPr>
            <p:spPr bwMode="auto">
              <a:xfrm>
                <a:off x="4345244" y="4762500"/>
                <a:ext cx="509588" cy="523875"/>
              </a:xfrm>
              <a:prstGeom prst="rect">
                <a:avLst/>
              </a:prstGeom>
              <a:blipFill>
                <a:blip r:embed="rId2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 Box 24"/>
              <p:cNvSpPr txBox="1">
                <a:spLocks noChangeArrowheads="1"/>
              </p:cNvSpPr>
              <p:nvPr/>
            </p:nvSpPr>
            <p:spPr bwMode="auto">
              <a:xfrm>
                <a:off x="1217743" y="2281844"/>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0" name="Text Box 24"/>
              <p:cNvSpPr txBox="1">
                <a:spLocks noRot="1" noChangeAspect="1" noMove="1" noResize="1" noEditPoints="1" noAdjustHandles="1" noChangeArrowheads="1" noChangeShapeType="1" noTextEdit="1"/>
              </p:cNvSpPr>
              <p:nvPr/>
            </p:nvSpPr>
            <p:spPr bwMode="auto">
              <a:xfrm>
                <a:off x="1217743" y="2281844"/>
                <a:ext cx="506413" cy="523875"/>
              </a:xfrm>
              <a:prstGeom prst="rect">
                <a:avLst/>
              </a:prstGeom>
              <a:blipFill>
                <a:blip r:embed="rId2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 Box 25"/>
              <p:cNvSpPr txBox="1">
                <a:spLocks noChangeArrowheads="1"/>
              </p:cNvSpPr>
              <p:nvPr/>
            </p:nvSpPr>
            <p:spPr bwMode="auto">
              <a:xfrm>
                <a:off x="1197232" y="4657690"/>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1" name="Text Box 25"/>
              <p:cNvSpPr txBox="1">
                <a:spLocks noRot="1" noChangeAspect="1" noMove="1" noResize="1" noEditPoints="1" noAdjustHandles="1" noChangeArrowheads="1" noChangeShapeType="1" noTextEdit="1"/>
              </p:cNvSpPr>
              <p:nvPr/>
            </p:nvSpPr>
            <p:spPr bwMode="auto">
              <a:xfrm>
                <a:off x="1197232" y="4657690"/>
                <a:ext cx="525463" cy="523875"/>
              </a:xfrm>
              <a:prstGeom prst="rect">
                <a:avLst/>
              </a:prstGeom>
              <a:blipFill>
                <a:blip r:embed="rId2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273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1252" name="Text Box 4"/>
              <p:cNvSpPr txBox="1">
                <a:spLocks noChangeArrowheads="1"/>
              </p:cNvSpPr>
              <p:nvPr/>
            </p:nvSpPr>
            <p:spPr bwMode="auto">
              <a:xfrm>
                <a:off x="1985966" y="428626"/>
                <a:ext cx="9338526" cy="3132332"/>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9.6</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：一热机用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5.8×</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的空气作为工质。从初状态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等容加热到状态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00</m:t>
                    </m:r>
                    <m:r>
                      <a:rPr lang="en-US" altLang="zh-CN" sz="2800" i="1">
                        <a:solidFill>
                          <a:srgbClr val="0000FF"/>
                        </a:solidFill>
                        <a:latin typeface="Cambria Math" panose="02040503050406030204" pitchFamily="18" charset="0"/>
                        <a:ea typeface="Cambria Math" panose="02040503050406030204" pitchFamily="18" charset="0"/>
                      </a:rPr>
                      <m:t>𝐾</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），再经过绝热膨胀达到状态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），最后经等压过程又回到状态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，完成一次循环。试在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图上做出循环曲线。假定空气可视为理想气体，并且</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i="1">
                        <a:solidFill>
                          <a:srgbClr val="0000FF"/>
                        </a:solidFill>
                        <a:latin typeface="Cambria Math" panose="02040503050406030204" pitchFamily="18" charset="0"/>
                        <a:ea typeface="Cambria Math" panose="02040503050406030204" pitchFamily="18" charset="0"/>
                      </a:rPr>
                      <m:t>=1.40</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20.8</m:t>
                    </m:r>
                    <m:r>
                      <a:rPr lang="en-US" altLang="zh-CN" sz="2800" b="0" i="1" smtClean="0">
                        <a:solidFill>
                          <a:srgbClr val="0000FF"/>
                        </a:solidFill>
                        <a:latin typeface="Cambria Math" panose="02040503050406030204" pitchFamily="18" charset="0"/>
                      </a:rPr>
                      <m:t>𝐽</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𝑚𝑜𝑙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，摩尔质量</a:t>
                </a:r>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=29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，求热机效率。</a:t>
                </a:r>
                <a:endPar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181252" name="Text Box 4"/>
              <p:cNvSpPr txBox="1">
                <a:spLocks noRot="1" noChangeAspect="1" noMove="1" noResize="1" noEditPoints="1" noAdjustHandles="1" noChangeArrowheads="1" noChangeShapeType="1" noTextEdit="1"/>
              </p:cNvSpPr>
              <p:nvPr/>
            </p:nvSpPr>
            <p:spPr bwMode="auto">
              <a:xfrm>
                <a:off x="1985966" y="428626"/>
                <a:ext cx="9338526" cy="3132332"/>
              </a:xfrm>
              <a:prstGeom prst="rect">
                <a:avLst/>
              </a:prstGeom>
              <a:blipFill>
                <a:blip r:embed="rId3"/>
                <a:stretch>
                  <a:fillRect l="-1371" t="-1946" r="-5091" b="-4475"/>
                </a:stretch>
              </a:blipFill>
              <a:ln w="9525">
                <a:noFill/>
                <a:miter lim="800000"/>
                <a:headEnd/>
                <a:tailEnd/>
              </a:ln>
            </p:spPr>
            <p:txBody>
              <a:bodyPr/>
              <a:lstStyle/>
              <a:p>
                <a:r>
                  <a:rPr lang="zh-CN" altLang="en-US">
                    <a:noFill/>
                  </a:rPr>
                  <a:t> </a:t>
                </a:r>
              </a:p>
            </p:txBody>
          </p:sp>
        </mc:Fallback>
      </mc:AlternateContent>
      <p:sp>
        <p:nvSpPr>
          <p:cNvPr id="17" name="Rectangle 31"/>
          <p:cNvSpPr>
            <a:spLocks noChangeArrowheads="1"/>
          </p:cNvSpPr>
          <p:nvPr/>
        </p:nvSpPr>
        <p:spPr bwMode="auto">
          <a:xfrm>
            <a:off x="1985967" y="3610305"/>
            <a:ext cx="5563782"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解：循环曲线如图示。</a:t>
            </a:r>
          </a:p>
        </p:txBody>
      </p:sp>
      <p:sp>
        <p:nvSpPr>
          <p:cNvPr id="44" name="弧形 43"/>
          <p:cNvSpPr/>
          <p:nvPr/>
        </p:nvSpPr>
        <p:spPr bwMode="auto">
          <a:xfrm rot="16469476" flipH="1">
            <a:off x="9623018" y="2099834"/>
            <a:ext cx="2648901" cy="4114876"/>
          </a:xfrm>
          <a:prstGeom prst="arc">
            <a:avLst>
              <a:gd name="adj1" fmla="val 16368675"/>
              <a:gd name="adj2" fmla="val 21508932"/>
            </a:avLst>
          </a:prstGeom>
          <a:noFill/>
          <a:ln w="38100" cap="flat" cmpd="sng" algn="ctr">
            <a:solidFill>
              <a:srgbClr val="000066"/>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宋体" pitchFamily="2" charset="-122"/>
            </a:endParaRPr>
          </a:p>
        </p:txBody>
      </p:sp>
      <p:sp>
        <p:nvSpPr>
          <p:cNvPr id="18" name="Line 5"/>
          <p:cNvSpPr>
            <a:spLocks noChangeShapeType="1"/>
          </p:cNvSpPr>
          <p:nvPr/>
        </p:nvSpPr>
        <p:spPr bwMode="auto">
          <a:xfrm flipV="1">
            <a:off x="9715098" y="5503834"/>
            <a:ext cx="1104900" cy="6549"/>
          </a:xfrm>
          <a:prstGeom prst="line">
            <a:avLst/>
          </a:prstGeom>
          <a:noFill/>
          <a:ln w="38100">
            <a:solidFill>
              <a:srgbClr val="0033CC"/>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6"/>
          <p:cNvSpPr>
            <a:spLocks noChangeShapeType="1"/>
          </p:cNvSpPr>
          <p:nvPr/>
        </p:nvSpPr>
        <p:spPr bwMode="auto">
          <a:xfrm>
            <a:off x="8276823" y="5815184"/>
            <a:ext cx="30480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7"/>
          <p:cNvSpPr>
            <a:spLocks noChangeShapeType="1"/>
          </p:cNvSpPr>
          <p:nvPr/>
        </p:nvSpPr>
        <p:spPr bwMode="auto">
          <a:xfrm flipV="1">
            <a:off x="8276823" y="3499020"/>
            <a:ext cx="0" cy="2316163"/>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9"/>
          <p:cNvSpPr>
            <a:spLocks noChangeShapeType="1"/>
          </p:cNvSpPr>
          <p:nvPr/>
        </p:nvSpPr>
        <p:spPr bwMode="auto">
          <a:xfrm>
            <a:off x="8884836" y="5513211"/>
            <a:ext cx="1587" cy="279747"/>
          </a:xfrm>
          <a:prstGeom prst="line">
            <a:avLst/>
          </a:prstGeom>
          <a:noFill/>
          <a:ln w="9525">
            <a:solidFill>
              <a:schemeClr val="tx1"/>
            </a:solidFill>
            <a:prstDash val="dash"/>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0"/>
          <p:cNvSpPr>
            <a:spLocks noChangeShapeType="1"/>
          </p:cNvSpPr>
          <p:nvPr/>
        </p:nvSpPr>
        <p:spPr bwMode="auto">
          <a:xfrm>
            <a:off x="10791423" y="5510384"/>
            <a:ext cx="0" cy="3048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1"/>
          <p:cNvSpPr>
            <a:spLocks noChangeShapeType="1"/>
          </p:cNvSpPr>
          <p:nvPr/>
        </p:nvSpPr>
        <p:spPr bwMode="auto">
          <a:xfrm>
            <a:off x="8276823" y="5486222"/>
            <a:ext cx="608013" cy="12701"/>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5"/>
          <p:cNvSpPr>
            <a:spLocks noChangeShapeType="1"/>
          </p:cNvSpPr>
          <p:nvPr/>
        </p:nvSpPr>
        <p:spPr bwMode="auto">
          <a:xfrm>
            <a:off x="8886423" y="5505275"/>
            <a:ext cx="965993" cy="15875"/>
          </a:xfrm>
          <a:prstGeom prst="line">
            <a:avLst/>
          </a:prstGeom>
          <a:noFill/>
          <a:ln w="38100">
            <a:solidFill>
              <a:srgbClr val="0033CC"/>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1"/>
          <p:cNvSpPr>
            <a:spLocks noChangeShapeType="1"/>
          </p:cNvSpPr>
          <p:nvPr/>
        </p:nvSpPr>
        <p:spPr bwMode="auto">
          <a:xfrm>
            <a:off x="8295873" y="4108547"/>
            <a:ext cx="54171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cxnSp>
        <p:nvCxnSpPr>
          <p:cNvPr id="36" name="直接箭头连接符 35"/>
          <p:cNvCxnSpPr>
            <a:cxnSpLocks/>
          </p:cNvCxnSpPr>
          <p:nvPr/>
        </p:nvCxnSpPr>
        <p:spPr bwMode="auto">
          <a:xfrm flipV="1">
            <a:off x="8884837" y="4597400"/>
            <a:ext cx="5163" cy="915813"/>
          </a:xfrm>
          <a:prstGeom prst="straightConnector1">
            <a:avLst/>
          </a:prstGeom>
          <a:noFill/>
          <a:ln w="38100">
            <a:solidFill>
              <a:srgbClr val="0033CC"/>
            </a:solidFill>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Line 5"/>
          <p:cNvSpPr>
            <a:spLocks noChangeShapeType="1"/>
          </p:cNvSpPr>
          <p:nvPr/>
        </p:nvSpPr>
        <p:spPr bwMode="auto">
          <a:xfrm>
            <a:off x="8872134" y="4108546"/>
            <a:ext cx="17865" cy="577753"/>
          </a:xfrm>
          <a:prstGeom prst="line">
            <a:avLst/>
          </a:prstGeom>
          <a:noFill/>
          <a:ln w="38100">
            <a:solidFill>
              <a:srgbClr val="0033CC"/>
            </a:solidFill>
            <a:round/>
            <a:headEnd type="non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0" name="组合 9">
            <a:extLst>
              <a:ext uri="{FF2B5EF4-FFF2-40B4-BE49-F238E27FC236}">
                <a16:creationId xmlns:a16="http://schemas.microsoft.com/office/drawing/2014/main" id="{4EC2A606-FED2-4E63-BAED-577205B46609}"/>
              </a:ext>
            </a:extLst>
          </p:cNvPr>
          <p:cNvGrpSpPr/>
          <p:nvPr/>
        </p:nvGrpSpPr>
        <p:grpSpPr>
          <a:xfrm>
            <a:off x="9281491" y="4753585"/>
            <a:ext cx="272359" cy="315411"/>
            <a:chOff x="9281491" y="4753585"/>
            <a:chExt cx="272359" cy="315411"/>
          </a:xfrm>
        </p:grpSpPr>
        <p:cxnSp>
          <p:nvCxnSpPr>
            <p:cNvPr id="38" name="直接连接符 37"/>
            <p:cNvCxnSpPr/>
            <p:nvPr/>
          </p:nvCxnSpPr>
          <p:spPr bwMode="auto">
            <a:xfrm>
              <a:off x="9422757" y="4753585"/>
              <a:ext cx="131093" cy="315411"/>
            </a:xfrm>
            <a:prstGeom prst="line">
              <a:avLst/>
            </a:prstGeom>
            <a:solidFill>
              <a:schemeClr val="accent1"/>
            </a:solidFill>
            <a:ln w="57150" cap="flat" cmpd="sng" algn="ctr">
              <a:solidFill>
                <a:srgbClr val="00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9" name="直接连接符 38"/>
            <p:cNvCxnSpPr/>
            <p:nvPr/>
          </p:nvCxnSpPr>
          <p:spPr bwMode="auto">
            <a:xfrm flipV="1">
              <a:off x="9281491" y="5050001"/>
              <a:ext cx="254396" cy="18995"/>
            </a:xfrm>
            <a:prstGeom prst="line">
              <a:avLst/>
            </a:prstGeom>
            <a:solidFill>
              <a:schemeClr val="accent1"/>
            </a:solidFill>
            <a:ln w="57150" cap="flat" cmpd="sng" algn="ctr">
              <a:solidFill>
                <a:srgbClr val="00206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mc:AlternateContent xmlns:mc="http://schemas.openxmlformats.org/markup-compatibility/2006">
        <mc:Choice xmlns:a14="http://schemas.microsoft.com/office/drawing/2010/main" Requires="a14">
          <p:sp>
            <p:nvSpPr>
              <p:cNvPr id="40" name="Text Box 23"/>
              <p:cNvSpPr txBox="1">
                <a:spLocks noChangeArrowheads="1"/>
              </p:cNvSpPr>
              <p:nvPr/>
            </p:nvSpPr>
            <p:spPr bwMode="auto">
              <a:xfrm>
                <a:off x="11043437" y="5751683"/>
                <a:ext cx="5095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p:sp>
            <p:nvSpPr>
              <p:cNvPr id="40" name="Text Box 23"/>
              <p:cNvSpPr txBox="1">
                <a:spLocks noRot="1" noChangeAspect="1" noMove="1" noResize="1" noEditPoints="1" noAdjustHandles="1" noChangeArrowheads="1" noChangeShapeType="1" noTextEdit="1"/>
              </p:cNvSpPr>
              <p:nvPr/>
            </p:nvSpPr>
            <p:spPr bwMode="auto">
              <a:xfrm>
                <a:off x="11043437" y="5751683"/>
                <a:ext cx="509588" cy="52387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1" name="Text Box 24"/>
              <p:cNvSpPr txBox="1">
                <a:spLocks noChangeArrowheads="1"/>
              </p:cNvSpPr>
              <p:nvPr/>
            </p:nvSpPr>
            <p:spPr bwMode="auto">
              <a:xfrm>
                <a:off x="7858998" y="3306391"/>
                <a:ext cx="50641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p:sp>
            <p:nvSpPr>
              <p:cNvPr id="41" name="Text Box 24"/>
              <p:cNvSpPr txBox="1">
                <a:spLocks noRot="1" noChangeAspect="1" noMove="1" noResize="1" noEditPoints="1" noAdjustHandles="1" noChangeArrowheads="1" noChangeShapeType="1" noTextEdit="1"/>
              </p:cNvSpPr>
              <p:nvPr/>
            </p:nvSpPr>
            <p:spPr bwMode="auto">
              <a:xfrm>
                <a:off x="7858998" y="3306391"/>
                <a:ext cx="506413" cy="5238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Text Box 25"/>
              <p:cNvSpPr txBox="1">
                <a:spLocks noChangeArrowheads="1"/>
              </p:cNvSpPr>
              <p:nvPr/>
            </p:nvSpPr>
            <p:spPr bwMode="auto">
              <a:xfrm>
                <a:off x="7936963" y="5724441"/>
                <a:ext cx="525463"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p:sp>
            <p:nvSpPr>
              <p:cNvPr id="42" name="Text Box 25"/>
              <p:cNvSpPr txBox="1">
                <a:spLocks noRot="1" noChangeAspect="1" noMove="1" noResize="1" noEditPoints="1" noAdjustHandles="1" noChangeArrowheads="1" noChangeShapeType="1" noTextEdit="1"/>
              </p:cNvSpPr>
              <p:nvPr/>
            </p:nvSpPr>
            <p:spPr bwMode="auto">
              <a:xfrm>
                <a:off x="7936963" y="5724441"/>
                <a:ext cx="525463" cy="523875"/>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p:cNvSpPr/>
              <p:nvPr/>
            </p:nvSpPr>
            <p:spPr>
              <a:xfrm>
                <a:off x="7721101" y="5196811"/>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p:sp>
            <p:nvSpPr>
              <p:cNvPr id="3" name="矩形 2"/>
              <p:cNvSpPr>
                <a:spLocks noRot="1" noChangeAspect="1" noMove="1" noResize="1" noEditPoints="1" noAdjustHandles="1" noChangeArrowheads="1" noChangeShapeType="1" noTextEdit="1"/>
              </p:cNvSpPr>
              <p:nvPr/>
            </p:nvSpPr>
            <p:spPr>
              <a:xfrm>
                <a:off x="7721101" y="5196811"/>
                <a:ext cx="62715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3" name="矩形 42"/>
              <p:cNvSpPr/>
              <p:nvPr/>
            </p:nvSpPr>
            <p:spPr>
              <a:xfrm>
                <a:off x="7705240" y="3851250"/>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p:sp>
            <p:nvSpPr>
              <p:cNvPr id="43" name="矩形 42"/>
              <p:cNvSpPr>
                <a:spLocks noRot="1" noChangeAspect="1" noMove="1" noResize="1" noEditPoints="1" noAdjustHandles="1" noChangeArrowheads="1" noChangeShapeType="1" noTextEdit="1"/>
              </p:cNvSpPr>
              <p:nvPr/>
            </p:nvSpPr>
            <p:spPr>
              <a:xfrm>
                <a:off x="7705240" y="3851250"/>
                <a:ext cx="6354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8674330" y="573029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p:sp>
            <p:nvSpPr>
              <p:cNvPr id="45" name="矩形 44"/>
              <p:cNvSpPr>
                <a:spLocks noRot="1" noChangeAspect="1" noMove="1" noResize="1" noEditPoints="1" noAdjustHandles="1" noChangeArrowheads="1" noChangeShapeType="1" noTextEdit="1"/>
              </p:cNvSpPr>
              <p:nvPr/>
            </p:nvSpPr>
            <p:spPr>
              <a:xfrm>
                <a:off x="8674330" y="5730295"/>
                <a:ext cx="62715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10523162" y="575182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p:sp>
            <p:nvSpPr>
              <p:cNvPr id="46" name="矩形 45"/>
              <p:cNvSpPr>
                <a:spLocks noRot="1" noChangeAspect="1" noMove="1" noResize="1" noEditPoints="1" noAdjustHandles="1" noChangeArrowheads="1" noChangeShapeType="1" noTextEdit="1"/>
              </p:cNvSpPr>
              <p:nvPr/>
            </p:nvSpPr>
            <p:spPr>
              <a:xfrm>
                <a:off x="10523162" y="5751821"/>
                <a:ext cx="6279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8538411" y="5030355"/>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p:sp>
            <p:nvSpPr>
              <p:cNvPr id="4" name="矩形 3"/>
              <p:cNvSpPr>
                <a:spLocks noRot="1" noChangeAspect="1" noMove="1" noResize="1" noEditPoints="1" noAdjustHandles="1" noChangeArrowheads="1" noChangeShapeType="1" noTextEdit="1"/>
              </p:cNvSpPr>
              <p:nvPr/>
            </p:nvSpPr>
            <p:spPr>
              <a:xfrm>
                <a:off x="8538411" y="5030355"/>
                <a:ext cx="4317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矩形 4"/>
              <p:cNvSpPr/>
              <p:nvPr/>
            </p:nvSpPr>
            <p:spPr>
              <a:xfrm>
                <a:off x="8612404" y="3567310"/>
                <a:ext cx="5679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8612404" y="3567310"/>
                <a:ext cx="56797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矩形 5"/>
              <p:cNvSpPr/>
              <p:nvPr/>
            </p:nvSpPr>
            <p:spPr>
              <a:xfrm>
                <a:off x="10547048" y="4962895"/>
                <a:ext cx="7042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oMath>
                  </m:oMathPara>
                </a14:m>
                <a:endParaRPr lang="zh-CN" altLang="en-US" sz="2800" dirty="0"/>
              </a:p>
            </p:txBody>
          </p:sp>
        </mc:Choice>
        <mc:Fallback>
          <p:sp>
            <p:nvSpPr>
              <p:cNvPr id="6" name="矩形 5"/>
              <p:cNvSpPr>
                <a:spLocks noRot="1" noChangeAspect="1" noMove="1" noResize="1" noEditPoints="1" noAdjustHandles="1" noChangeArrowheads="1" noChangeShapeType="1" noTextEdit="1"/>
              </p:cNvSpPr>
              <p:nvPr/>
            </p:nvSpPr>
            <p:spPr>
              <a:xfrm>
                <a:off x="10547048" y="4962895"/>
                <a:ext cx="70423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4876930" y="5638768"/>
                <a:ext cx="1261114"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p:sp>
            <p:nvSpPr>
              <p:cNvPr id="7" name="文本框 6"/>
              <p:cNvSpPr txBox="1">
                <a:spLocks noRot="1" noChangeAspect="1" noMove="1" noResize="1" noEditPoints="1" noAdjustHandles="1" noChangeArrowheads="1" noChangeShapeType="1" noTextEdit="1"/>
              </p:cNvSpPr>
              <p:nvPr/>
            </p:nvSpPr>
            <p:spPr>
              <a:xfrm>
                <a:off x="4876930" y="5638768"/>
                <a:ext cx="1261114" cy="8771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0" name="Rectangle 31">
                <a:extLst>
                  <a:ext uri="{FF2B5EF4-FFF2-40B4-BE49-F238E27FC236}">
                    <a16:creationId xmlns:a16="http://schemas.microsoft.com/office/drawing/2014/main" id="{E805C25E-6F3A-4323-A677-EAF9904975E3}"/>
                  </a:ext>
                </a:extLst>
              </p:cNvPr>
              <p:cNvSpPr>
                <a:spLocks noChangeArrowheads="1"/>
              </p:cNvSpPr>
              <p:nvPr/>
            </p:nvSpPr>
            <p:spPr bwMode="auto">
              <a:xfrm>
                <a:off x="2683911" y="4182872"/>
                <a:ext cx="4701610" cy="1384995"/>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在等容过程中，空气从</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）变化到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），有</a:t>
                </a:r>
              </a:p>
            </p:txBody>
          </p:sp>
        </mc:Choice>
        <mc:Fallback>
          <p:sp>
            <p:nvSpPr>
              <p:cNvPr id="30" name="Rectangle 31">
                <a:extLst>
                  <a:ext uri="{FF2B5EF4-FFF2-40B4-BE49-F238E27FC236}">
                    <a16:creationId xmlns:a16="http://schemas.microsoft.com/office/drawing/2014/main" id="{E805C25E-6F3A-4323-A677-EAF9904975E3}"/>
                  </a:ext>
                </a:extLst>
              </p:cNvPr>
              <p:cNvSpPr>
                <a:spLocks noRot="1" noChangeAspect="1" noMove="1" noResize="1" noEditPoints="1" noAdjustHandles="1" noChangeArrowheads="1" noChangeShapeType="1" noTextEdit="1"/>
              </p:cNvSpPr>
              <p:nvPr/>
            </p:nvSpPr>
            <p:spPr bwMode="auto">
              <a:xfrm>
                <a:off x="2683911" y="4182872"/>
                <a:ext cx="4701610" cy="1384995"/>
              </a:xfrm>
              <a:prstGeom prst="rect">
                <a:avLst/>
              </a:prstGeom>
              <a:blipFill>
                <a:blip r:embed="rId15"/>
                <a:stretch>
                  <a:fillRect l="-2591" t="-4405" r="-2591" b="-11454"/>
                </a:stretch>
              </a:blipFill>
              <a:ln w="9525">
                <a:noFill/>
                <a:miter lim="800000"/>
                <a:headEnd/>
                <a:tailEnd/>
              </a:ln>
              <a:extLst/>
            </p:spPr>
            <p:txBody>
              <a:bodyPr/>
              <a:lstStyle/>
              <a:p>
                <a:r>
                  <a:rPr lang="zh-CN" altLang="en-US">
                    <a:noFill/>
                  </a:rPr>
                  <a:t> </a:t>
                </a:r>
              </a:p>
            </p:txBody>
          </p:sp>
        </mc:Fallback>
      </mc:AlternateContent>
    </p:spTree>
    <p:extLst>
      <p:ext uri="{BB962C8B-B14F-4D97-AF65-F5344CB8AC3E}">
        <p14:creationId xmlns:p14="http://schemas.microsoft.com/office/powerpoint/2010/main" val="267653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wipe(left)">
                                      <p:cBhvr>
                                        <p:cTn id="57" dur="500"/>
                                        <p:tgtEl>
                                          <p:spTgt spid="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par>
                          <p:cTn id="63" fill="hold">
                            <p:stCondLst>
                              <p:cond delay="500"/>
                            </p:stCondLst>
                            <p:childTnLst>
                              <p:par>
                                <p:cTn id="64" presetID="22" presetClass="entr" presetSubtype="8" fill="hold" grpId="0" nodeType="after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wipe(left)">
                                      <p:cBhvr>
                                        <p:cTn id="66" dur="500"/>
                                        <p:tgtEl>
                                          <p:spTgt spid="3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wipe(left)">
                                      <p:cBhvr>
                                        <p:cTn id="71" dur="500"/>
                                        <p:tgtEl>
                                          <p:spTgt spid="5"/>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wipe(left)">
                                      <p:cBhvr>
                                        <p:cTn id="81" dur="500"/>
                                        <p:tgtEl>
                                          <p:spTgt spid="4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6"/>
                                        </p:tgtEl>
                                        <p:attrNameLst>
                                          <p:attrName>style.visibility</p:attrName>
                                        </p:attrNameLst>
                                      </p:cBhvr>
                                      <p:to>
                                        <p:strVal val="visible"/>
                                      </p:to>
                                    </p:set>
                                    <p:animEffect transition="in" filter="wipe(left)">
                                      <p:cBhvr>
                                        <p:cTn id="96" dur="500"/>
                                        <p:tgtEl>
                                          <p:spTgt spid="6"/>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2"/>
                                        </p:tgtEl>
                                        <p:attrNameLst>
                                          <p:attrName>style.visibility</p:attrName>
                                        </p:attrNameLst>
                                      </p:cBhvr>
                                      <p:to>
                                        <p:strVal val="visible"/>
                                      </p:to>
                                    </p:set>
                                    <p:animEffect transition="in" filter="wipe(left)">
                                      <p:cBhvr>
                                        <p:cTn id="101" dur="500"/>
                                        <p:tgtEl>
                                          <p:spTgt spid="2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6"/>
                                        </p:tgtEl>
                                        <p:attrNameLst>
                                          <p:attrName>style.visibility</p:attrName>
                                        </p:attrNameLst>
                                      </p:cBhvr>
                                      <p:to>
                                        <p:strVal val="visible"/>
                                      </p:to>
                                    </p:set>
                                    <p:animEffect transition="in" filter="wipe(left)">
                                      <p:cBhvr>
                                        <p:cTn id="106" dur="500"/>
                                        <p:tgtEl>
                                          <p:spTgt spid="4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2" fill="hold" grpId="0" nodeType="click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wipe(right)">
                                      <p:cBhvr>
                                        <p:cTn id="111" dur="500"/>
                                        <p:tgtEl>
                                          <p:spTgt spid="18"/>
                                        </p:tgtEl>
                                      </p:cBhvr>
                                    </p:animEffect>
                                  </p:childTnLst>
                                </p:cTn>
                              </p:par>
                            </p:childTnLst>
                          </p:cTn>
                        </p:par>
                        <p:par>
                          <p:cTn id="112" fill="hold">
                            <p:stCondLst>
                              <p:cond delay="500"/>
                            </p:stCondLst>
                            <p:childTnLst>
                              <p:par>
                                <p:cTn id="113" presetID="22" presetClass="entr" presetSubtype="2" fill="hold" grpId="0" nodeType="after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wipe(right)">
                                      <p:cBhvr>
                                        <p:cTn id="115" dur="500"/>
                                        <p:tgtEl>
                                          <p:spTgt spid="3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left)">
                                      <p:cBhvr>
                                        <p:cTn id="120" dur="500"/>
                                        <p:tgtEl>
                                          <p:spTgt spid="30"/>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7"/>
                                        </p:tgtEl>
                                        <p:attrNameLst>
                                          <p:attrName>style.visibility</p:attrName>
                                        </p:attrNameLst>
                                      </p:cBhvr>
                                      <p:to>
                                        <p:strVal val="visible"/>
                                      </p:to>
                                    </p:set>
                                    <p:animEffect transition="in" filter="wipe(left)">
                                      <p:cBhvr>
                                        <p:cTn id="1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4" grpId="0" animBg="1"/>
      <p:bldP spid="18" grpId="0" animBg="1"/>
      <p:bldP spid="19" grpId="0" animBg="1"/>
      <p:bldP spid="20" grpId="0" animBg="1"/>
      <p:bldP spid="21" grpId="0" animBg="1"/>
      <p:bldP spid="22" grpId="0" animBg="1"/>
      <p:bldP spid="23" grpId="0" animBg="1"/>
      <p:bldP spid="34" grpId="0" animBg="1"/>
      <p:bldP spid="35" grpId="0" animBg="1"/>
      <p:bldP spid="37" grpId="0" animBg="1"/>
      <p:bldP spid="40" grpId="0"/>
      <p:bldP spid="41" grpId="0"/>
      <p:bldP spid="42" grpId="0"/>
      <p:bldP spid="3" grpId="0"/>
      <p:bldP spid="43" grpId="0"/>
      <p:bldP spid="45" grpId="0"/>
      <p:bldP spid="46" grpId="0"/>
      <p:bldP spid="4" grpId="0"/>
      <p:bldP spid="5" grpId="0"/>
      <p:bldP spid="6" grpId="0"/>
      <p:bldP spid="7" grpId="0"/>
      <p:bldP spid="30"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文本框 6"/>
              <p:cNvSpPr txBox="1"/>
              <p:nvPr/>
            </p:nvSpPr>
            <p:spPr>
              <a:xfrm>
                <a:off x="2983473" y="351234"/>
                <a:ext cx="166269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983473" y="351234"/>
                <a:ext cx="1662699" cy="877100"/>
              </a:xfrm>
              <a:prstGeom prst="rect">
                <a:avLst/>
              </a:prstGeom>
              <a:blipFill>
                <a:blip r:embed="rId3"/>
                <a:stretch>
                  <a:fillRect/>
                </a:stretch>
              </a:blipFill>
            </p:spPr>
            <p:txBody>
              <a:bodyPr/>
              <a:lstStyle/>
              <a:p>
                <a:r>
                  <a:rPr lang="zh-CN" altLang="en-US">
                    <a:noFill/>
                  </a:rPr>
                  <a:t> </a:t>
                </a:r>
              </a:p>
            </p:txBody>
          </p:sp>
        </mc:Fallback>
      </mc:AlternateContent>
      <p:sp>
        <p:nvSpPr>
          <p:cNvPr id="28" name="Rectangle 31"/>
          <p:cNvSpPr>
            <a:spLocks noChangeArrowheads="1"/>
          </p:cNvSpPr>
          <p:nvPr/>
        </p:nvSpPr>
        <p:spPr bwMode="auto">
          <a:xfrm>
            <a:off x="1925453" y="1244328"/>
            <a:ext cx="3619430"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又由状态方程可得：</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9" name="矩形 28"/>
          <p:cNvSpPr/>
          <p:nvPr/>
        </p:nvSpPr>
        <p:spPr>
          <a:xfrm>
            <a:off x="1925453" y="528174"/>
            <a:ext cx="906017"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即：</a:t>
            </a:r>
          </a:p>
        </p:txBody>
      </p:sp>
      <mc:AlternateContent xmlns:mc="http://schemas.openxmlformats.org/markup-compatibility/2006" xmlns:a14="http://schemas.microsoft.com/office/drawing/2010/main">
        <mc:Choice Requires="a14">
          <p:sp>
            <p:nvSpPr>
              <p:cNvPr id="30" name="矩形 29"/>
              <p:cNvSpPr/>
              <p:nvPr/>
            </p:nvSpPr>
            <p:spPr>
              <a:xfrm>
                <a:off x="1925453" y="4980370"/>
                <a:ext cx="9690730" cy="954107"/>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中，气体不做功，</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𝐼𝐼𝐼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气体做功为：</a:t>
                </a:r>
              </a:p>
            </p:txBody>
          </p:sp>
        </mc:Choice>
        <mc:Fallback xmlns="">
          <p:sp>
            <p:nvSpPr>
              <p:cNvPr id="30" name="矩形 29"/>
              <p:cNvSpPr>
                <a:spLocks noRot="1" noChangeAspect="1" noMove="1" noResize="1" noEditPoints="1" noAdjustHandles="1" noChangeArrowheads="1" noChangeShapeType="1" noTextEdit="1"/>
              </p:cNvSpPr>
              <p:nvPr/>
            </p:nvSpPr>
            <p:spPr>
              <a:xfrm>
                <a:off x="1925453" y="4980370"/>
                <a:ext cx="9690730" cy="954107"/>
              </a:xfrm>
              <a:prstGeom prst="rect">
                <a:avLst/>
              </a:prstGeom>
              <a:blipFill>
                <a:blip r:embed="rId4"/>
                <a:stretch>
                  <a:fillRect l="-1321" t="-7006"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Rectangle 31"/>
              <p:cNvSpPr>
                <a:spLocks noChangeArrowheads="1"/>
              </p:cNvSpPr>
              <p:nvPr/>
            </p:nvSpPr>
            <p:spPr bwMode="auto">
              <a:xfrm>
                <a:off x="1925454" y="2681945"/>
                <a:ext cx="9690730" cy="999056"/>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状态变化到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状态（</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）的绝热过程方程有</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2</m:t>
                        </m:r>
                      </m:sub>
                      <m:sup>
                        <m:r>
                          <a:rPr lang="zh-CN" altLang="en-US" sz="2800" i="1">
                            <a:solidFill>
                              <a:srgbClr val="0000FF"/>
                            </a:solidFill>
                            <a:latin typeface="Cambria Math" panose="02040503050406030204" pitchFamily="18" charset="0"/>
                            <a:ea typeface="Cambria Math" panose="02040503050406030204" pitchFamily="18" charset="0"/>
                          </a:rPr>
                          <m:t>𝛾</m:t>
                        </m:r>
                      </m:sup>
                    </m:sSubSup>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3</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𝑉</m:t>
                        </m:r>
                      </m:e>
                      <m:sub>
                        <m:r>
                          <a:rPr lang="en-US" altLang="zh-CN" sz="2800" i="1">
                            <a:solidFill>
                              <a:srgbClr val="0000FF"/>
                            </a:solidFill>
                            <a:latin typeface="Cambria Math" panose="02040503050406030204" pitchFamily="18" charset="0"/>
                          </a:rPr>
                          <m:t>3</m:t>
                        </m:r>
                      </m:sub>
                      <m:sup>
                        <m:r>
                          <a:rPr lang="zh-CN" altLang="en-US" sz="2800" i="1">
                            <a:solidFill>
                              <a:srgbClr val="0000FF"/>
                            </a:solidFill>
                            <a:latin typeface="Cambria Math" panose="02040503050406030204" pitchFamily="18" charset="0"/>
                            <a:ea typeface="Cambria Math" panose="02040503050406030204" pitchFamily="18" charset="0"/>
                          </a:rPr>
                          <m:t>𝛾</m:t>
                        </m:r>
                      </m:sup>
                    </m:sSubSup>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，因此：</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31" name="Rectangle 31"/>
              <p:cNvSpPr>
                <a:spLocks noRot="1" noChangeAspect="1" noMove="1" noResize="1" noEditPoints="1" noAdjustHandles="1" noChangeArrowheads="1" noChangeShapeType="1" noTextEdit="1"/>
              </p:cNvSpPr>
              <p:nvPr/>
            </p:nvSpPr>
            <p:spPr bwMode="auto">
              <a:xfrm>
                <a:off x="1925454" y="2681945"/>
                <a:ext cx="9690730" cy="999056"/>
              </a:xfrm>
              <a:prstGeom prst="rect">
                <a:avLst/>
              </a:prstGeom>
              <a:blipFill>
                <a:blip r:embed="rId5"/>
                <a:stretch>
                  <a:fillRect l="-1321" t="-6707" r="-1258" b="-14024"/>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4646172" y="351234"/>
                <a:ext cx="3328732"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900</m:t>
                          </m:r>
                        </m:num>
                        <m:den>
                          <m:r>
                            <a:rPr lang="en-US" altLang="zh-CN" sz="2800" b="0" i="1" smtClean="0">
                              <a:solidFill>
                                <a:srgbClr val="0000FF"/>
                              </a:solidFill>
                              <a:latin typeface="Cambria Math" panose="02040503050406030204" pitchFamily="18" charset="0"/>
                            </a:rPr>
                            <m:t>300</m:t>
                          </m:r>
                        </m:den>
                      </m:f>
                      <m:r>
                        <a:rPr lang="en-US" altLang="zh-CN" sz="2800" i="1">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oMath>
                  </m:oMathPara>
                </a14:m>
                <a:endParaRPr lang="zh-CN" altLang="en-US" sz="2800" dirty="0">
                  <a:solidFill>
                    <a:srgbClr val="0000FF"/>
                  </a:solidFill>
                </a:endParaRPr>
              </a:p>
            </p:txBody>
          </p:sp>
        </mc:Choice>
        <mc:Fallback xmlns="">
          <p:sp>
            <p:nvSpPr>
              <p:cNvPr id="32" name="文本框 31"/>
              <p:cNvSpPr txBox="1">
                <a:spLocks noRot="1" noChangeAspect="1" noMove="1" noResize="1" noEditPoints="1" noAdjustHandles="1" noChangeArrowheads="1" noChangeShapeType="1" noTextEdit="1"/>
              </p:cNvSpPr>
              <p:nvPr/>
            </p:nvSpPr>
            <p:spPr>
              <a:xfrm>
                <a:off x="4646172" y="351234"/>
                <a:ext cx="3328732" cy="809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7974904" y="528174"/>
                <a:ext cx="2549609"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solidFill>
                    <a:srgbClr val="0000FF"/>
                  </a:solidFill>
                </a:endParaRPr>
              </a:p>
            </p:txBody>
          </p:sp>
        </mc:Choice>
        <mc:Fallback xmlns="">
          <p:sp>
            <p:nvSpPr>
              <p:cNvPr id="33" name="文本框 32"/>
              <p:cNvSpPr txBox="1">
                <a:spLocks noRot="1" noChangeAspect="1" noMove="1" noResize="1" noEditPoints="1" noAdjustHandles="1" noChangeArrowheads="1" noChangeShapeType="1" noTextEdit="1"/>
              </p:cNvSpPr>
              <p:nvPr/>
            </p:nvSpPr>
            <p:spPr>
              <a:xfrm>
                <a:off x="7974904" y="528174"/>
                <a:ext cx="2549609" cy="4357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1925453" y="1767548"/>
                <a:ext cx="260622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1925453" y="1767548"/>
                <a:ext cx="2606226" cy="879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4531679" y="1767548"/>
                <a:ext cx="4301434"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5.8×</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num>
                        <m:den>
                          <m:r>
                            <a:rPr lang="en-US" altLang="zh-CN" sz="2800" i="1">
                              <a:solidFill>
                                <a:srgbClr val="0000FF"/>
                              </a:solidFill>
                              <a:latin typeface="Cambria Math" panose="02040503050406030204" pitchFamily="18" charset="0"/>
                              <a:ea typeface="Cambria Math" panose="02040503050406030204" pitchFamily="18" charset="0"/>
                            </a:rPr>
                            <m:t>29×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den>
                      </m:f>
                    </m:oMath>
                  </m:oMathPara>
                </a14:m>
                <a:endParaRPr lang="zh-CN" altLang="en-US" sz="2800" dirty="0">
                  <a:solidFill>
                    <a:srgbClr val="0000FF"/>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4531679" y="1767548"/>
                <a:ext cx="4301434" cy="86459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8833113" y="2007903"/>
                <a:ext cx="27830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8833113" y="2007903"/>
                <a:ext cx="278307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827917" y="3687067"/>
                <a:ext cx="2534284" cy="1297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3</m:t>
                                      </m:r>
                                    </m:sub>
                                  </m:sSub>
                                </m:den>
                              </m:f>
                            </m:e>
                          </m:d>
                        </m:e>
                        <m:sup>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den>
                          </m:f>
                        </m:sup>
                      </m:s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0" name="矩形 49"/>
              <p:cNvSpPr>
                <a:spLocks noRot="1" noChangeAspect="1" noMove="1" noResize="1" noEditPoints="1" noAdjustHandles="1" noChangeArrowheads="1" noChangeShapeType="1" noTextEdit="1"/>
              </p:cNvSpPr>
              <p:nvPr/>
            </p:nvSpPr>
            <p:spPr>
              <a:xfrm>
                <a:off x="1827917" y="3687067"/>
                <a:ext cx="2534284" cy="12979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122432" y="3687067"/>
                <a:ext cx="2002471" cy="1297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e>
                          </m:d>
                        </m:e>
                        <m:sup>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den>
                          </m:f>
                        </m:sup>
                      </m:s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 name="矩形 50"/>
              <p:cNvSpPr>
                <a:spLocks noRot="1" noChangeAspect="1" noMove="1" noResize="1" noEditPoints="1" noAdjustHandles="1" noChangeArrowheads="1" noChangeShapeType="1" noTextEdit="1"/>
              </p:cNvSpPr>
              <p:nvPr/>
            </p:nvSpPr>
            <p:spPr>
              <a:xfrm>
                <a:off x="4122432" y="3687067"/>
                <a:ext cx="2002471" cy="129798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5890088" y="3985257"/>
                <a:ext cx="3488199" cy="7163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3</m:t>
                          </m:r>
                        </m:e>
                        <m:sup>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1.4</m:t>
                              </m:r>
                            </m:den>
                          </m:f>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4.92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2" name="矩形 51"/>
              <p:cNvSpPr>
                <a:spLocks noRot="1" noChangeAspect="1" noMove="1" noResize="1" noEditPoints="1" noAdjustHandles="1" noChangeArrowheads="1" noChangeShapeType="1" noTextEdit="1"/>
              </p:cNvSpPr>
              <p:nvPr/>
            </p:nvSpPr>
            <p:spPr>
              <a:xfrm>
                <a:off x="5890088" y="3985257"/>
                <a:ext cx="3488199" cy="71635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091212" y="4173882"/>
                <a:ext cx="31729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.78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m:oMathPara>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3" name="矩形 52"/>
              <p:cNvSpPr>
                <a:spLocks noRot="1" noChangeAspect="1" noMove="1" noResize="1" noEditPoints="1" noAdjustHandles="1" noChangeArrowheads="1" noChangeShapeType="1" noTextEdit="1"/>
              </p:cNvSpPr>
              <p:nvPr/>
            </p:nvSpPr>
            <p:spPr>
              <a:xfrm>
                <a:off x="9091212" y="4173882"/>
                <a:ext cx="317292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122432" y="5793734"/>
                <a:ext cx="4425506" cy="9692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𝛾</m:t>
                          </m:r>
                          <m:r>
                            <a:rPr lang="en-US" altLang="zh-CN" sz="2800" b="0" i="1" smtClean="0">
                              <a:solidFill>
                                <a:srgbClr val="0000FF"/>
                              </a:solidFill>
                              <a:latin typeface="Cambria Math" panose="02040503050406030204" pitchFamily="18" charset="0"/>
                              <a:ea typeface="Cambria Math" panose="02040503050406030204" pitchFamily="18" charset="0"/>
                            </a:rPr>
                            <m:t>−1</m:t>
                          </m:r>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122432" y="5793734"/>
                <a:ext cx="4425506" cy="96924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8386372" y="6016744"/>
                <a:ext cx="15914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1008</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8386372" y="6016744"/>
                <a:ext cx="1591461"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3962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wipe(left)">
                                      <p:cBhvr>
                                        <p:cTn id="52" dur="500"/>
                                        <p:tgtEl>
                                          <p:spTgt spid="5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left)">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wipe(left)">
                                      <p:cBhvr>
                                        <p:cTn id="62" dur="500"/>
                                        <p:tgtEl>
                                          <p:spTgt spid="5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wipe(left)">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left)">
                                      <p:cBhvr>
                                        <p:cTn id="8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P spid="29" grpId="0"/>
      <p:bldP spid="30" grpId="0"/>
      <p:bldP spid="31" grpId="0"/>
      <p:bldP spid="32" grpId="0"/>
      <p:bldP spid="33" grpId="0"/>
      <p:bldP spid="47" grpId="0"/>
      <p:bldP spid="48" grpId="0"/>
      <p:bldP spid="49" grpId="0"/>
      <p:bldP spid="50" grpId="0"/>
      <p:bldP spid="51" grpId="0"/>
      <p:bldP spid="52" grpId="0"/>
      <p:bldP spid="53" grpId="0"/>
      <p:bldP spid="2" grpId="0"/>
      <p:bldP spid="5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8" name="Rectangle 31"/>
              <p:cNvSpPr>
                <a:spLocks noChangeArrowheads="1"/>
              </p:cNvSpPr>
              <p:nvPr/>
            </p:nvSpPr>
            <p:spPr bwMode="auto">
              <a:xfrm>
                <a:off x="1745830" y="517416"/>
                <a:ext cx="5335687"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在过程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𝐼𝐼𝐼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中，气体做功为：</a:t>
                </a:r>
              </a:p>
            </p:txBody>
          </p:sp>
        </mc:Choice>
        <mc:Fallback>
          <p:sp>
            <p:nvSpPr>
              <p:cNvPr id="28" name="Rectangle 31"/>
              <p:cNvSpPr>
                <a:spLocks noRot="1" noChangeAspect="1" noMove="1" noResize="1" noEditPoints="1" noAdjustHandles="1" noChangeArrowheads="1" noChangeShapeType="1" noTextEdit="1"/>
              </p:cNvSpPr>
              <p:nvPr/>
            </p:nvSpPr>
            <p:spPr bwMode="auto">
              <a:xfrm>
                <a:off x="1745830" y="517416"/>
                <a:ext cx="5335687" cy="523220"/>
              </a:xfrm>
              <a:prstGeom prst="rect">
                <a:avLst/>
              </a:prstGeom>
              <a:blipFill>
                <a:blip r:embed="rId3"/>
                <a:stretch>
                  <a:fillRect l="-2283" t="-12791" b="-31395"/>
                </a:stretch>
              </a:blipFill>
              <a:ln w="9525">
                <a:noFill/>
                <a:miter lim="800000"/>
                <a:headEnd/>
                <a:tailEnd/>
              </a:ln>
              <a:extLst/>
            </p:spPr>
            <p:txBody>
              <a:bodyPr/>
              <a:lstStyle/>
              <a:p>
                <a:r>
                  <a:rPr lang="zh-CN" altLang="en-US">
                    <a:noFill/>
                  </a:rPr>
                  <a:t> </a:t>
                </a:r>
              </a:p>
            </p:txBody>
          </p:sp>
        </mc:Fallback>
      </mc:AlternateContent>
      <p:sp>
        <p:nvSpPr>
          <p:cNvPr id="18" name="Rectangle 31"/>
          <p:cNvSpPr>
            <a:spLocks noChangeArrowheads="1"/>
          </p:cNvSpPr>
          <p:nvPr/>
        </p:nvSpPr>
        <p:spPr bwMode="auto">
          <a:xfrm>
            <a:off x="1745830" y="1650939"/>
            <a:ext cx="8692417" cy="523220"/>
          </a:xfrm>
          <a:prstGeom prst="rect">
            <a:avLst/>
          </a:prstGeom>
          <a:noFill/>
          <a:ln w="9525">
            <a:noFill/>
            <a:miter lim="800000"/>
            <a:headEnd/>
            <a:tailEnd/>
          </a:ln>
          <a:extLst/>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所以，整个循环过程中，气体对外所做的净功为：</a:t>
            </a:r>
            <a:endPar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9" name="矩形 18"/>
          <p:cNvSpPr/>
          <p:nvPr/>
        </p:nvSpPr>
        <p:spPr>
          <a:xfrm>
            <a:off x="1745830" y="2679760"/>
            <a:ext cx="8840882"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由于在循环中，气体仅在等容过程中吸收热量，且为：</a:t>
            </a:r>
          </a:p>
        </p:txBody>
      </p:sp>
      <p:sp>
        <p:nvSpPr>
          <p:cNvPr id="20" name="矩形 19"/>
          <p:cNvSpPr/>
          <p:nvPr/>
        </p:nvSpPr>
        <p:spPr>
          <a:xfrm>
            <a:off x="1745830" y="4670668"/>
            <a:ext cx="3430747" cy="523220"/>
          </a:xfrm>
          <a:prstGeom prst="rect">
            <a:avLst/>
          </a:prstGeom>
          <a:noFill/>
          <a:ln w="9525">
            <a:noFill/>
            <a:miter lim="800000"/>
            <a:headEnd/>
            <a:tailEnd/>
          </a:ln>
        </p:spPr>
        <p:txBody>
          <a:bodyPr wrap="square">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所以，热机效率为：</a:t>
            </a:r>
          </a:p>
        </p:txBody>
      </p:sp>
      <mc:AlternateContent xmlns:mc="http://schemas.openxmlformats.org/markup-compatibility/2006">
        <mc:Choice xmlns:a14="http://schemas.microsoft.com/office/drawing/2010/main" Requires="a14">
          <p:sp>
            <p:nvSpPr>
              <p:cNvPr id="21" name="矩形 20"/>
              <p:cNvSpPr/>
              <p:nvPr/>
            </p:nvSpPr>
            <p:spPr>
              <a:xfrm>
                <a:off x="2493731" y="1045846"/>
                <a:ext cx="30544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p>
            </p:txBody>
          </p:sp>
        </mc:Choice>
        <mc:Fallback>
          <p:sp>
            <p:nvSpPr>
              <p:cNvPr id="21" name="矩形 20"/>
              <p:cNvSpPr>
                <a:spLocks noRot="1" noChangeAspect="1" noMove="1" noResize="1" noEditPoints="1" noAdjustHandles="1" noChangeArrowheads="1" noChangeShapeType="1" noTextEdit="1"/>
              </p:cNvSpPr>
              <p:nvPr/>
            </p:nvSpPr>
            <p:spPr>
              <a:xfrm>
                <a:off x="2493731" y="1045846"/>
                <a:ext cx="305449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5405651" y="1022901"/>
                <a:ext cx="16603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−594</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p:sp>
            <p:nvSpPr>
              <p:cNvPr id="22" name="矩形 21"/>
              <p:cNvSpPr>
                <a:spLocks noRot="1" noChangeAspect="1" noMove="1" noResize="1" noEditPoints="1" noAdjustHandles="1" noChangeArrowheads="1" noChangeShapeType="1" noTextEdit="1"/>
              </p:cNvSpPr>
              <p:nvPr/>
            </p:nvSpPr>
            <p:spPr>
              <a:xfrm>
                <a:off x="5405651" y="1022901"/>
                <a:ext cx="16603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2493731" y="2172837"/>
                <a:ext cx="34698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𝐴</m:t>
                          </m:r>
                        </m:e>
                        <m:sub>
                          <m:r>
                            <a:rPr lang="en-US" altLang="zh-CN" sz="2800" i="1">
                              <a:solidFill>
                                <a:srgbClr val="0000FF"/>
                              </a:solidFill>
                              <a:latin typeface="Cambria Math" panose="02040503050406030204" pitchFamily="18" charset="0"/>
                              <a:ea typeface="Cambria Math" panose="02040503050406030204" pitchFamily="18" charset="0"/>
                            </a:rPr>
                            <m:t>31</m:t>
                          </m:r>
                        </m:sub>
                      </m:sSub>
                    </m:oMath>
                  </m:oMathPara>
                </a14:m>
                <a:endParaRPr lang="zh-CN" altLang="en-US" sz="2800" dirty="0"/>
              </a:p>
            </p:txBody>
          </p:sp>
        </mc:Choice>
        <mc:Fallback>
          <p:sp>
            <p:nvSpPr>
              <p:cNvPr id="23" name="矩形 22"/>
              <p:cNvSpPr>
                <a:spLocks noRot="1" noChangeAspect="1" noMove="1" noResize="1" noEditPoints="1" noAdjustHandles="1" noChangeArrowheads="1" noChangeShapeType="1" noTextEdit="1"/>
              </p:cNvSpPr>
              <p:nvPr/>
            </p:nvSpPr>
            <p:spPr>
              <a:xfrm>
                <a:off x="2493731" y="2172837"/>
                <a:ext cx="34698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5796079" y="2188034"/>
                <a:ext cx="364433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1008−594</m:t>
                      </m:r>
                      <m:r>
                        <a:rPr lang="en-US" altLang="zh-CN" sz="2800" b="0" i="0" smtClean="0">
                          <a:solidFill>
                            <a:srgbClr val="0000FF"/>
                          </a:solidFill>
                          <a:latin typeface="Cambria Math" panose="02040503050406030204" pitchFamily="18" charset="0"/>
                          <a:ea typeface="Cambria Math" panose="02040503050406030204" pitchFamily="18" charset="0"/>
                        </a:rPr>
                        <m:t>=414</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J</m:t>
                      </m:r>
                    </m:oMath>
                  </m:oMathPara>
                </a14:m>
                <a:endParaRPr lang="zh-CN" altLang="en-US" sz="2800" dirty="0"/>
              </a:p>
            </p:txBody>
          </p:sp>
        </mc:Choice>
        <mc:Fallback>
          <p:sp>
            <p:nvSpPr>
              <p:cNvPr id="24" name="矩形 23"/>
              <p:cNvSpPr>
                <a:spLocks noRot="1" noChangeAspect="1" noMove="1" noResize="1" noEditPoints="1" noAdjustHandles="1" noChangeArrowheads="1" noChangeShapeType="1" noTextEdit="1"/>
              </p:cNvSpPr>
              <p:nvPr/>
            </p:nvSpPr>
            <p:spPr>
              <a:xfrm>
                <a:off x="5796079" y="2188034"/>
                <a:ext cx="364433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2493731" y="3174666"/>
                <a:ext cx="3843295"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p>
            </p:txBody>
          </p:sp>
        </mc:Choice>
        <mc:Fallback>
          <p:sp>
            <p:nvSpPr>
              <p:cNvPr id="25" name="矩形 24"/>
              <p:cNvSpPr>
                <a:spLocks noRot="1" noChangeAspect="1" noMove="1" noResize="1" noEditPoints="1" noAdjustHandles="1" noChangeArrowheads="1" noChangeShapeType="1" noTextEdit="1"/>
              </p:cNvSpPr>
              <p:nvPr/>
            </p:nvSpPr>
            <p:spPr>
              <a:xfrm>
                <a:off x="2493731" y="3174666"/>
                <a:ext cx="3843295" cy="97174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6041238" y="3146594"/>
                <a:ext cx="582486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5.8×</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num>
                        <m:den>
                          <m:r>
                            <a:rPr lang="en-US" altLang="zh-CN" sz="2800" i="1">
                              <a:solidFill>
                                <a:srgbClr val="0000FF"/>
                              </a:solidFill>
                              <a:latin typeface="Cambria Math" panose="02040503050406030204" pitchFamily="18" charset="0"/>
                              <a:ea typeface="Cambria Math" panose="02040503050406030204" pitchFamily="18" charset="0"/>
                            </a:rPr>
                            <m:t>29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900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e>
                      </m:d>
                    </m:oMath>
                  </m:oMathPara>
                </a14:m>
                <a:endParaRPr lang="zh-CN" altLang="en-US" sz="2800" dirty="0"/>
              </a:p>
            </p:txBody>
          </p:sp>
        </mc:Choice>
        <mc:Fallback>
          <p:sp>
            <p:nvSpPr>
              <p:cNvPr id="26" name="矩形 25"/>
              <p:cNvSpPr>
                <a:spLocks noRot="1" noChangeAspect="1" noMove="1" noResize="1" noEditPoints="1" noAdjustHandles="1" noChangeArrowheads="1" noChangeShapeType="1" noTextEdit="1"/>
              </p:cNvSpPr>
              <p:nvPr/>
            </p:nvSpPr>
            <p:spPr>
              <a:xfrm>
                <a:off x="6041238" y="3146594"/>
                <a:ext cx="5824863" cy="95692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7" name="矩形 26"/>
              <p:cNvSpPr/>
              <p:nvPr/>
            </p:nvSpPr>
            <p:spPr>
              <a:xfrm>
                <a:off x="3230545" y="5168370"/>
                <a:ext cx="133889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p:sp>
            <p:nvSpPr>
              <p:cNvPr id="27" name="矩形 26"/>
              <p:cNvSpPr>
                <a:spLocks noRot="1" noChangeAspect="1" noMove="1" noResize="1" noEditPoints="1" noAdjustHandles="1" noChangeArrowheads="1" noChangeShapeType="1" noTextEdit="1"/>
              </p:cNvSpPr>
              <p:nvPr/>
            </p:nvSpPr>
            <p:spPr>
              <a:xfrm>
                <a:off x="3230545" y="5168370"/>
                <a:ext cx="1338893" cy="97225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矩形 33"/>
              <p:cNvSpPr/>
              <p:nvPr/>
            </p:nvSpPr>
            <p:spPr>
              <a:xfrm>
                <a:off x="4512136" y="5193888"/>
                <a:ext cx="290291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414</m:t>
                          </m:r>
                        </m:num>
                        <m:den>
                          <m:r>
                            <a:rPr lang="en-US" altLang="zh-CN" sz="2800" b="0" i="1" smtClean="0">
                              <a:solidFill>
                                <a:srgbClr val="0000FF"/>
                              </a:solidFill>
                              <a:latin typeface="Cambria Math" panose="02040503050406030204" pitchFamily="18" charset="0"/>
                              <a:ea typeface="Cambria Math" panose="02040503050406030204" pitchFamily="18" charset="0"/>
                            </a:rPr>
                            <m:t>2496</m:t>
                          </m:r>
                        </m:den>
                      </m:f>
                      <m:r>
                        <a:rPr lang="en-US" altLang="zh-CN" sz="2800" b="0" i="1" smtClean="0">
                          <a:solidFill>
                            <a:srgbClr val="0000FF"/>
                          </a:solidFill>
                          <a:latin typeface="Cambria Math" panose="02040503050406030204" pitchFamily="18" charset="0"/>
                          <a:ea typeface="Cambria Math" panose="02040503050406030204" pitchFamily="18" charset="0"/>
                        </a:rPr>
                        <m:t>=16.6%</m:t>
                      </m:r>
                    </m:oMath>
                  </m:oMathPara>
                </a14:m>
                <a:endParaRPr lang="zh-CN" altLang="en-US" sz="2800" dirty="0"/>
              </a:p>
            </p:txBody>
          </p:sp>
        </mc:Choice>
        <mc:Fallback>
          <p:sp>
            <p:nvSpPr>
              <p:cNvPr id="34" name="矩形 33"/>
              <p:cNvSpPr>
                <a:spLocks noRot="1" noChangeAspect="1" noMove="1" noResize="1" noEditPoints="1" noAdjustHandles="1" noChangeArrowheads="1" noChangeShapeType="1" noTextEdit="1"/>
              </p:cNvSpPr>
              <p:nvPr/>
            </p:nvSpPr>
            <p:spPr>
              <a:xfrm>
                <a:off x="4512136" y="5193888"/>
                <a:ext cx="2902911" cy="90178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CC3D11AD-84C5-4E6A-9282-589A59A404EA}"/>
                  </a:ext>
                </a:extLst>
              </p:cNvPr>
              <p:cNvSpPr/>
              <p:nvPr/>
            </p:nvSpPr>
            <p:spPr>
              <a:xfrm>
                <a:off x="3024570" y="4146407"/>
                <a:ext cx="15572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2496</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J</m:t>
                      </m:r>
                    </m:oMath>
                  </m:oMathPara>
                </a14:m>
                <a:endParaRPr lang="zh-CN" altLang="en-US" sz="2800" dirty="0"/>
              </a:p>
            </p:txBody>
          </p:sp>
        </mc:Choice>
        <mc:Fallback>
          <p:sp>
            <p:nvSpPr>
              <p:cNvPr id="14" name="矩形 13">
                <a:extLst>
                  <a:ext uri="{FF2B5EF4-FFF2-40B4-BE49-F238E27FC236}">
                    <a16:creationId xmlns:a16="http://schemas.microsoft.com/office/drawing/2014/main" id="{CC3D11AD-84C5-4E6A-9282-589A59A404EA}"/>
                  </a:ext>
                </a:extLst>
              </p:cNvPr>
              <p:cNvSpPr>
                <a:spLocks noRot="1" noChangeAspect="1" noMove="1" noResize="1" noEditPoints="1" noAdjustHandles="1" noChangeArrowheads="1" noChangeShapeType="1" noTextEdit="1"/>
              </p:cNvSpPr>
              <p:nvPr/>
            </p:nvSpPr>
            <p:spPr>
              <a:xfrm>
                <a:off x="3024570" y="4146407"/>
                <a:ext cx="1557221"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9589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wipe(left)">
                                      <p:cBhvr>
                                        <p:cTn id="6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8" grpId="0"/>
      <p:bldP spid="19" grpId="0"/>
      <p:bldP spid="20" grpId="0"/>
      <p:bldP spid="21" grpId="0"/>
      <p:bldP spid="22" grpId="0"/>
      <p:bldP spid="23" grpId="0"/>
      <p:bldP spid="24" grpId="0"/>
      <p:bldP spid="25" grpId="0"/>
      <p:bldP spid="26" grpId="0"/>
      <p:bldP spid="27" grpId="0"/>
      <p:bldP spid="34" grpId="0"/>
      <p:bldP spid="14"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81252" name="Text Box 4"/>
              <p:cNvSpPr txBox="1">
                <a:spLocks noChangeArrowheads="1"/>
              </p:cNvSpPr>
              <p:nvPr/>
            </p:nvSpPr>
            <p:spPr bwMode="auto">
              <a:xfrm>
                <a:off x="1985966" y="428626"/>
                <a:ext cx="9704286" cy="2246769"/>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例</a:t>
                </a: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9.7</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：有一卡诺制冷机，从</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的水中吸取热量，向</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的房间放热。假定将</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𝑘𝑔</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的水变成</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的冰，试问：</a:t>
                </a:r>
              </a:p>
              <a:p>
                <a:pPr algn="just" eaLnBrk="1" hangingPunct="1">
                  <a:spcBef>
                    <a:spcPts val="0"/>
                  </a:spcBef>
                  <a:defRPr/>
                </a:pP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、放于房间的热量有多少？</a:t>
                </a:r>
              </a:p>
              <a:p>
                <a:pPr algn="just" eaLnBrk="1" hangingPunct="1">
                  <a:spcBef>
                    <a:spcPts val="0"/>
                  </a:spcBef>
                  <a:defRPr/>
                </a:pP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、使制冷机运转所需的机械功是多少？如用此机从</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的冷藏库中吸取相等的一份热量，要多做多少机械功？</a:t>
                </a:r>
              </a:p>
            </p:txBody>
          </p:sp>
        </mc:Choice>
        <mc:Fallback>
          <p:sp>
            <p:nvSpPr>
              <p:cNvPr id="181252" name="Text Box 4"/>
              <p:cNvSpPr txBox="1">
                <a:spLocks noRot="1" noChangeAspect="1" noMove="1" noResize="1" noEditPoints="1" noAdjustHandles="1" noChangeArrowheads="1" noChangeShapeType="1" noTextEdit="1"/>
              </p:cNvSpPr>
              <p:nvPr/>
            </p:nvSpPr>
            <p:spPr bwMode="auto">
              <a:xfrm>
                <a:off x="1985966" y="428626"/>
                <a:ext cx="9704286" cy="2246769"/>
              </a:xfrm>
              <a:prstGeom prst="rect">
                <a:avLst/>
              </a:prstGeom>
              <a:blipFill>
                <a:blip r:embed="rId3"/>
                <a:stretch>
                  <a:fillRect l="-1319" t="-2710" r="-1256"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1254" name="Text Box 6"/>
              <p:cNvSpPr txBox="1">
                <a:spLocks noChangeArrowheads="1"/>
              </p:cNvSpPr>
              <p:nvPr/>
            </p:nvSpPr>
            <p:spPr bwMode="auto">
              <a:xfrm>
                <a:off x="1952624" y="2807967"/>
                <a:ext cx="9737628" cy="2246769"/>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解</a:t>
                </a:r>
                <a:r>
                  <a:rPr lang="zh-CN" altLang="en-US" dirty="0">
                    <a:sym typeface="Wingdings" pitchFamily="2" charset="2"/>
                  </a:rPr>
                  <a:t>：卡诺制冷机从</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𝑇</m:t>
                        </m:r>
                      </m:e>
                      <m:sub>
                        <m:r>
                          <a:rPr lang="en-US" altLang="zh-CN">
                            <a:latin typeface="Cambria Math" panose="02040503050406030204" pitchFamily="18" charset="0"/>
                          </a:rPr>
                          <m:t>2</m:t>
                        </m:r>
                      </m:sub>
                    </m:sSub>
                    <m:r>
                      <a:rPr lang="en-US" altLang="zh-CN">
                        <a:latin typeface="Cambria Math" panose="02040503050406030204" pitchFamily="18" charset="0"/>
                      </a:rPr>
                      <m:t>=273</m:t>
                    </m:r>
                    <m:r>
                      <a:rPr lang="en-US" altLang="zh-CN">
                        <a:latin typeface="Cambria Math" panose="02040503050406030204" pitchFamily="18" charset="0"/>
                      </a:rPr>
                      <m:t>𝐾</m:t>
                    </m:r>
                  </m:oMath>
                </a14:m>
                <a:r>
                  <a:rPr lang="zh-CN" altLang="en-US" dirty="0">
                    <a:sym typeface="Wingdings" pitchFamily="2" charset="2"/>
                  </a:rPr>
                  <a:t>的低温热源吸取热量</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2</m:t>
                        </m:r>
                      </m:sub>
                    </m:sSub>
                  </m:oMath>
                </a14:m>
                <a:r>
                  <a:rPr lang="zh-CN" altLang="en-US" dirty="0">
                    <a:sym typeface="Wingdings" pitchFamily="2" charset="2"/>
                  </a:rPr>
                  <a:t>，向</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𝑇</m:t>
                        </m:r>
                      </m:e>
                      <m:sub>
                        <m:r>
                          <a:rPr lang="en-US" altLang="zh-CN">
                            <a:latin typeface="Cambria Math" panose="02040503050406030204" pitchFamily="18" charset="0"/>
                          </a:rPr>
                          <m:t>1</m:t>
                        </m:r>
                      </m:sub>
                    </m:sSub>
                    <m:r>
                      <a:rPr lang="en-US" altLang="zh-CN">
                        <a:latin typeface="Cambria Math" panose="02040503050406030204" pitchFamily="18" charset="0"/>
                      </a:rPr>
                      <m:t>=300</m:t>
                    </m:r>
                    <m:r>
                      <a:rPr lang="en-US" altLang="zh-CN">
                        <a:latin typeface="Cambria Math" panose="02040503050406030204" pitchFamily="18" charset="0"/>
                      </a:rPr>
                      <m:t>𝐾</m:t>
                    </m:r>
                  </m:oMath>
                </a14:m>
                <a:r>
                  <a:rPr lang="zh-CN" altLang="en-US" dirty="0">
                    <a:sym typeface="Wingdings" pitchFamily="2" charset="2"/>
                  </a:rPr>
                  <a:t>的高温热源（房间）放热，需对卡诺机输入机械功</a:t>
                </a:r>
                <a14:m>
                  <m:oMath xmlns:m="http://schemas.openxmlformats.org/officeDocument/2006/math">
                    <m:r>
                      <a:rPr lang="en-US" altLang="zh-CN">
                        <a:latin typeface="Cambria Math" panose="02040503050406030204" pitchFamily="18" charset="0"/>
                      </a:rPr>
                      <m:t>𝐴</m:t>
                    </m:r>
                  </m:oMath>
                </a14:m>
                <a:r>
                  <a:rPr lang="zh-CN" altLang="en-US" dirty="0">
                    <a:sym typeface="Wingdings" pitchFamily="2" charset="2"/>
                  </a:rPr>
                  <a:t>，此时对高温热源的实际放热量是</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𝑄</m:t>
                        </m:r>
                      </m:e>
                      <m:sub>
                        <m:r>
                          <a:rPr lang="en-US" altLang="zh-CN">
                            <a:latin typeface="Cambria Math" panose="02040503050406030204" pitchFamily="18" charset="0"/>
                          </a:rPr>
                          <m:t>2</m:t>
                        </m:r>
                      </m:sub>
                    </m:sSub>
                    <m:r>
                      <a:rPr lang="en-US" altLang="zh-CN">
                        <a:latin typeface="Cambria Math" panose="02040503050406030204" pitchFamily="18" charset="0"/>
                      </a:rPr>
                      <m:t>+</m:t>
                    </m:r>
                    <m:r>
                      <a:rPr lang="en-US" altLang="zh-CN">
                        <a:latin typeface="Cambria Math" panose="02040503050406030204" pitchFamily="18" charset="0"/>
                      </a:rPr>
                      <m:t>𝐴</m:t>
                    </m:r>
                  </m:oMath>
                </a14:m>
                <a:r>
                  <a:rPr lang="zh-CN" altLang="en-US" dirty="0">
                    <a:sym typeface="Wingdings" pitchFamily="2" charset="2"/>
                  </a:rPr>
                  <a:t>。冰的熔解热为</a:t>
                </a:r>
                <a14:m>
                  <m:oMath xmlns:m="http://schemas.openxmlformats.org/officeDocument/2006/math">
                    <m:r>
                      <a:rPr lang="en-US" altLang="zh-CN" b="0" i="0" smtClean="0">
                        <a:latin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35</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5</m:t>
                        </m:r>
                      </m:sup>
                    </m:sSup>
                    <m:r>
                      <a:rPr lang="en-US" altLang="zh-CN" b="0" i="1" smtClean="0">
                        <a:latin typeface="Cambria Math" panose="02040503050406030204" pitchFamily="18" charset="0"/>
                        <a:ea typeface="Cambria Math" panose="02040503050406030204" pitchFamily="18" charset="0"/>
                      </a:rPr>
                      <m:t>𝐽</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𝑘𝑔</m:t>
                    </m:r>
                  </m:oMath>
                </a14:m>
                <a:r>
                  <a:rPr lang="zh-CN" altLang="en-US" dirty="0">
                    <a:sym typeface="Wingdings" pitchFamily="2" charset="2"/>
                  </a:rPr>
                  <a:t>，使</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50</m:t>
                    </m:r>
                    <m:r>
                      <a:rPr lang="en-US" altLang="zh-CN" i="1">
                        <a:latin typeface="Cambria Math" panose="02040503050406030204" pitchFamily="18" charset="0"/>
                        <a:ea typeface="Cambria Math" panose="02040503050406030204" pitchFamily="18" charset="0"/>
                      </a:rPr>
                      <m:t>𝑘𝑔</m:t>
                    </m:r>
                  </m:oMath>
                </a14:m>
                <a:r>
                  <a:rPr lang="zh-CN" altLang="en-US" dirty="0">
                    <a:sym typeface="Wingdings" pitchFamily="2" charset="2"/>
                  </a:rPr>
                  <a:t>的水变成冰，需卡诺制冷机吸取的热量为</a:t>
                </a:r>
              </a:p>
            </p:txBody>
          </p:sp>
        </mc:Choice>
        <mc:Fallback xmlns="">
          <p:sp>
            <p:nvSpPr>
              <p:cNvPr id="181254" name="Text Box 6"/>
              <p:cNvSpPr txBox="1">
                <a:spLocks noRot="1" noChangeAspect="1" noMove="1" noResize="1" noEditPoints="1" noAdjustHandles="1" noChangeArrowheads="1" noChangeShapeType="1" noTextEdit="1"/>
              </p:cNvSpPr>
              <p:nvPr/>
            </p:nvSpPr>
            <p:spPr bwMode="auto">
              <a:xfrm>
                <a:off x="1952624" y="2807967"/>
                <a:ext cx="9737628" cy="2246769"/>
              </a:xfrm>
              <a:prstGeom prst="rect">
                <a:avLst/>
              </a:prstGeom>
              <a:blipFill>
                <a:blip r:embed="rId4"/>
                <a:stretch>
                  <a:fillRect l="-1252" t="-2989" r="-1252" b="-706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142050" y="5316029"/>
                <a:ext cx="6075061"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.35×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50=1.675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142050" y="5316029"/>
                <a:ext cx="6075061" cy="52809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7011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wipe(left)">
                                      <p:cBhvr>
                                        <p:cTn id="12" dur="500"/>
                                        <p:tgtEl>
                                          <p:spTgt spid="1812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4" name="Text Box 6"/>
          <p:cNvSpPr txBox="1">
            <a:spLocks noChangeArrowheads="1"/>
          </p:cNvSpPr>
          <p:nvPr/>
        </p:nvSpPr>
        <p:spPr bwMode="auto">
          <a:xfrm>
            <a:off x="1952624" y="2807967"/>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另一方法：算出卡诺制冷机的制冷系数为</a:t>
            </a:r>
          </a:p>
        </p:txBody>
      </p:sp>
      <p:grpSp>
        <p:nvGrpSpPr>
          <p:cNvPr id="2" name="组合 1"/>
          <p:cNvGrpSpPr/>
          <p:nvPr/>
        </p:nvGrpSpPr>
        <p:grpSpPr>
          <a:xfrm>
            <a:off x="1985966" y="250275"/>
            <a:ext cx="9704286" cy="879921"/>
            <a:chOff x="1985966" y="250275"/>
            <a:chExt cx="9704286" cy="879921"/>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85966" y="428626"/>
                  <a:ext cx="9704286" cy="523220"/>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之间的关系              ，可计算出</a:t>
                  </a: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85966" y="428626"/>
                  <a:ext cx="9704286" cy="523220"/>
                </a:xfrm>
                <a:prstGeom prst="rect">
                  <a:avLst/>
                </a:prstGeom>
                <a:blipFill>
                  <a:blip r:embed="rId3"/>
                  <a:stretch>
                    <a:fillRect l="-1319" t="-11628"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5467478" y="250275"/>
                  <a:ext cx="1353960" cy="8799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5467478" y="250275"/>
                  <a:ext cx="1353960" cy="879921"/>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 name="文本框 5"/>
              <p:cNvSpPr txBox="1"/>
              <p:nvPr/>
            </p:nvSpPr>
            <p:spPr>
              <a:xfrm>
                <a:off x="3083511" y="1215147"/>
                <a:ext cx="1755544"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3083511" y="1215147"/>
                <a:ext cx="1755544" cy="8771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4839055" y="1248804"/>
                <a:ext cx="3328732"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300</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73</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oMath>
                  </m:oMathPara>
                </a14:m>
                <a:endParaRPr lang="zh-CN" altLang="en-US" sz="2800" dirty="0">
                  <a:solidFill>
                    <a:srgbClr val="0000FF"/>
                  </a:solidFill>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4839055" y="1248804"/>
                <a:ext cx="3328732" cy="809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8177577" y="1438086"/>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1.84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8177577" y="1438086"/>
                <a:ext cx="2262479"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083511" y="3485157"/>
                <a:ext cx="23912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083511" y="3485157"/>
                <a:ext cx="2391232" cy="96943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467478" y="3565147"/>
                <a:ext cx="208672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273</m:t>
                          </m:r>
                        </m:num>
                        <m:den>
                          <m:r>
                            <a:rPr lang="en-US" altLang="zh-CN" sz="2800" b="0" i="1"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73</m:t>
                          </m:r>
                        </m:den>
                      </m:f>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467478" y="3565147"/>
                <a:ext cx="2086725"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599330" y="3754429"/>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=10.1</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599330" y="3754429"/>
                <a:ext cx="113691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083511" y="4620165"/>
                <a:ext cx="1519903" cy="1091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083511" y="4620165"/>
                <a:ext cx="1519903" cy="10911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600290" y="4620165"/>
                <a:ext cx="2359236" cy="86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1.675×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rPr>
                            <m:t>10.1</m:t>
                          </m:r>
                        </m:den>
                      </m:f>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600290" y="4620165"/>
                <a:ext cx="2359236" cy="86215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959526" y="4835800"/>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1.6</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959526" y="4835800"/>
                <a:ext cx="2262479"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961283" y="5711298"/>
                <a:ext cx="201234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961283" y="5711298"/>
                <a:ext cx="2012346"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051634" y="5727888"/>
                <a:ext cx="22624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1.84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051634" y="5727888"/>
                <a:ext cx="2262479"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3083511" y="2205049"/>
                <a:ext cx="426559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=1.65×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6</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083511" y="2205049"/>
                <a:ext cx="4265591" cy="430887"/>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51272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1254"/>
                                        </p:tgtEl>
                                        <p:attrNameLst>
                                          <p:attrName>style.visibility</p:attrName>
                                        </p:attrNameLst>
                                      </p:cBhvr>
                                      <p:to>
                                        <p:strVal val="visible"/>
                                      </p:to>
                                    </p:set>
                                    <p:animEffect transition="in" filter="wipe(left)">
                                      <p:cBhvr>
                                        <p:cTn id="32" dur="500"/>
                                        <p:tgtEl>
                                          <p:spTgt spid="1812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wipe(left)">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left)">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wipe(left)">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4" grpId="0"/>
      <p:bldP spid="6" grpId="0"/>
      <p:bldP spid="7" grpId="0"/>
      <p:bldP spid="8" grpId="0"/>
      <p:bldP spid="10" grpId="0"/>
      <p:bldP spid="11" grpId="0"/>
      <p:bldP spid="12" grpId="0"/>
      <p:bldP spid="13" grpId="0"/>
      <p:bldP spid="15" grpId="0"/>
      <p:bldP spid="16" grpId="0"/>
      <p:bldP spid="17" grpId="0"/>
      <p:bldP spid="18" grpId="0"/>
      <p:bldP spid="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1252" name="Text Box 4"/>
              <p:cNvSpPr txBox="1">
                <a:spLocks noChangeArrowheads="1"/>
              </p:cNvSpPr>
              <p:nvPr/>
            </p:nvSpPr>
            <p:spPr bwMode="auto">
              <a:xfrm>
                <a:off x="1925426" y="428626"/>
                <a:ext cx="9704286" cy="954107"/>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如从</a:t>
                </a:r>
                <a14:m>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a:solidFill>
                              <a:srgbClr val="0000FF"/>
                            </a:solidFill>
                            <a:latin typeface="Cambria Math" panose="02040503050406030204" pitchFamily="18" charset="0"/>
                          </a:rPr>
                          <m:t>𝑇</m:t>
                        </m:r>
                        <m:r>
                          <a:rPr lang="en-US" altLang="zh-CN" sz="2800" b="0" i="0" smtClean="0">
                            <a:solidFill>
                              <a:srgbClr val="0000FF"/>
                            </a:solidFill>
                            <a:latin typeface="Cambria Math" panose="02040503050406030204" pitchFamily="18" charset="0"/>
                          </a:rPr>
                          <m:t>′</m:t>
                        </m:r>
                      </m:e>
                      <m:sub>
                        <m:r>
                          <a:rPr lang="en-US" altLang="zh-CN" sz="2800">
                            <a:solidFill>
                              <a:srgbClr val="0000FF"/>
                            </a:solidFill>
                            <a:latin typeface="Cambria Math" panose="02040503050406030204" pitchFamily="18" charset="0"/>
                          </a:rPr>
                          <m:t>2</m:t>
                        </m:r>
                      </m:sub>
                    </m:sSub>
                    <m:r>
                      <a:rPr lang="en-US" altLang="zh-CN" sz="2800">
                        <a:solidFill>
                          <a:srgbClr val="0000FF"/>
                        </a:solidFill>
                        <a:latin typeface="Cambria Math" panose="02040503050406030204" pitchFamily="18" charset="0"/>
                      </a:rPr>
                      <m:t>=2</m:t>
                    </m:r>
                    <m:r>
                      <a:rPr lang="en-US" altLang="zh-CN" sz="2800" b="0" i="0" smtClean="0">
                        <a:solidFill>
                          <a:srgbClr val="0000FF"/>
                        </a:solidFill>
                        <a:latin typeface="Cambria Math" panose="02040503050406030204" pitchFamily="18" charset="0"/>
                      </a:rPr>
                      <m:t>6</m:t>
                    </m:r>
                    <m:r>
                      <a:rPr lang="en-US" altLang="zh-CN" sz="2800">
                        <a:solidFill>
                          <a:srgbClr val="0000FF"/>
                        </a:solidFill>
                        <a:latin typeface="Cambria Math" panose="02040503050406030204" pitchFamily="18" charset="0"/>
                      </a:rPr>
                      <m:t>3</m:t>
                    </m:r>
                    <m:r>
                      <a:rPr lang="en-US" altLang="zh-CN" sz="2800">
                        <a:solidFill>
                          <a:srgbClr val="0000FF"/>
                        </a:solidFill>
                        <a:latin typeface="Cambria Math" panose="02040503050406030204" pitchFamily="18" charset="0"/>
                      </a:rPr>
                      <m:t>𝐾</m:t>
                    </m:r>
                    <m:d>
                      <m:dPr>
                        <m:ctrlPr>
                          <a:rPr lang="en-US" altLang="zh-CN" sz="2800" i="1" smtClean="0">
                            <a:solidFill>
                              <a:srgbClr val="0000FF"/>
                            </a:solidFill>
                            <a:latin typeface="Cambria Math" panose="02040503050406030204" pitchFamily="18" charset="0"/>
                          </a:rPr>
                        </m:ctrlPr>
                      </m:dPr>
                      <m:e>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e>
                    </m:d>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的冷藏库吸取相等的一份热量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，则这时制冷系数为</a:t>
                </a:r>
              </a:p>
            </p:txBody>
          </p:sp>
        </mc:Choice>
        <mc:Fallback xmlns="">
          <p:sp>
            <p:nvSpPr>
              <p:cNvPr id="181252" name="Text Box 4"/>
              <p:cNvSpPr txBox="1">
                <a:spLocks noRot="1" noChangeAspect="1" noMove="1" noResize="1" noEditPoints="1" noAdjustHandles="1" noChangeArrowheads="1" noChangeShapeType="1" noTextEdit="1"/>
              </p:cNvSpPr>
              <p:nvPr/>
            </p:nvSpPr>
            <p:spPr bwMode="auto">
              <a:xfrm>
                <a:off x="1925426" y="428626"/>
                <a:ext cx="9704286" cy="954107"/>
              </a:xfrm>
              <a:prstGeom prst="rect">
                <a:avLst/>
              </a:prstGeom>
              <a:blipFill>
                <a:blip r:embed="rId3"/>
                <a:stretch>
                  <a:fillRect l="-1319" t="-6369" r="-1256" b="-16561"/>
                </a:stretch>
              </a:blipFill>
              <a:ln w="9525">
                <a:noFill/>
                <a:miter lim="800000"/>
                <a:headEnd/>
                <a:tailEnd/>
              </a:ln>
            </p:spPr>
            <p:txBody>
              <a:bodyPr/>
              <a:lstStyle/>
              <a:p>
                <a:r>
                  <a:rPr lang="zh-CN" altLang="en-US">
                    <a:noFill/>
                  </a:rPr>
                  <a:t> </a:t>
                </a:r>
              </a:p>
            </p:txBody>
          </p:sp>
        </mc:Fallback>
      </mc:AlternateContent>
      <p:sp>
        <p:nvSpPr>
          <p:cNvPr id="181254" name="Text Box 6"/>
          <p:cNvSpPr txBox="1">
            <a:spLocks noChangeArrowheads="1"/>
          </p:cNvSpPr>
          <p:nvPr/>
        </p:nvSpPr>
        <p:spPr bwMode="auto">
          <a:xfrm>
            <a:off x="1925426" y="4476077"/>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由此可知，需要多做的功为</a:t>
            </a:r>
          </a:p>
        </p:txBody>
      </p:sp>
      <mc:AlternateContent xmlns:mc="http://schemas.openxmlformats.org/markup-compatibility/2006" xmlns:a14="http://schemas.microsoft.com/office/drawing/2010/main">
        <mc:Choice Requires="a14">
          <p:sp>
            <p:nvSpPr>
              <p:cNvPr id="10" name="矩形 9"/>
              <p:cNvSpPr/>
              <p:nvPr/>
            </p:nvSpPr>
            <p:spPr>
              <a:xfrm>
                <a:off x="2624304" y="1436068"/>
                <a:ext cx="2615781"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zh-CN" altLang="en-US" sz="2800" i="1">
                              <a:solidFill>
                                <a:srgbClr val="0000FF"/>
                              </a:solidFill>
                              <a:latin typeface="Cambria Math" panose="02040503050406030204" pitchFamily="18" charset="0"/>
                              <a:ea typeface="Cambria Math" panose="02040503050406030204" pitchFamily="18" charset="0"/>
                            </a:rPr>
                            <m:t>卡</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624304" y="1436068"/>
                <a:ext cx="2615781" cy="100508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5117999" y="1511971"/>
                <a:ext cx="208672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263</m:t>
                          </m:r>
                        </m:num>
                        <m:den>
                          <m:r>
                            <a:rPr lang="en-US" altLang="zh-CN" sz="2800" b="0" i="1"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63</m:t>
                          </m:r>
                        </m:den>
                      </m:f>
                    </m:oMath>
                  </m:oMathPara>
                </a14:m>
                <a:endParaRPr lang="zh-CN" altLang="en-US" sz="2800" dirty="0">
                  <a:solidFill>
                    <a:srgbClr val="0000FF"/>
                  </a:solidFill>
                </a:endParaRPr>
              </a:p>
            </p:txBody>
          </p:sp>
        </mc:Choice>
        <mc:Fallback xmlns="">
          <p:sp>
            <p:nvSpPr>
              <p:cNvPr id="11" name="文本框 10"/>
              <p:cNvSpPr txBox="1">
                <a:spLocks noRot="1" noChangeAspect="1" noMove="1" noResize="1" noEditPoints="1" noAdjustHandles="1" noChangeArrowheads="1" noChangeShapeType="1" noTextEdit="1"/>
              </p:cNvSpPr>
              <p:nvPr/>
            </p:nvSpPr>
            <p:spPr>
              <a:xfrm>
                <a:off x="5117999" y="1511971"/>
                <a:ext cx="2086725"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7249851" y="1725637"/>
                <a:ext cx="11369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=7.11</m:t>
                      </m:r>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7249851" y="1725637"/>
                <a:ext cx="113691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624304" y="3290769"/>
                <a:ext cx="1609351" cy="10939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卡</m:t>
                              </m:r>
                            </m:sub>
                          </m:sSub>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624304" y="3290769"/>
                <a:ext cx="1609351" cy="10939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141083" y="3290769"/>
                <a:ext cx="2359236" cy="86215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1.675×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7</m:t>
                              </m:r>
                            </m:sup>
                          </m:sSup>
                        </m:num>
                        <m:den>
                          <m:r>
                            <a:rPr lang="en-US" altLang="zh-CN" sz="2800" b="0" i="1" smtClean="0">
                              <a:solidFill>
                                <a:srgbClr val="0000FF"/>
                              </a:solidFill>
                              <a:latin typeface="Cambria Math" panose="02040503050406030204" pitchFamily="18" charset="0"/>
                            </a:rPr>
                            <m:t>7.11</m:t>
                          </m:r>
                        </m:den>
                      </m:f>
                    </m:oMath>
                  </m:oMathPara>
                </a14:m>
                <a:endParaRPr lang="zh-CN" altLang="en-US" sz="2800" dirty="0">
                  <a:solidFill>
                    <a:srgbClr val="0000FF"/>
                  </a:solidFill>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4141083" y="3290769"/>
                <a:ext cx="2359236" cy="86215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500319" y="3555172"/>
                <a:ext cx="226247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6500319" y="3555172"/>
                <a:ext cx="226247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743762" y="5259928"/>
                <a:ext cx="3153877"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𝐴</m:t>
                          </m:r>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=6.9×</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i="1">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endParaRPr>
              </a:p>
            </p:txBody>
          </p:sp>
        </mc:Choice>
        <mc:Fallback xmlns="">
          <p:sp>
            <p:nvSpPr>
              <p:cNvPr id="17" name="文本框 16"/>
              <p:cNvSpPr txBox="1">
                <a:spLocks noRot="1" noChangeAspect="1" noMove="1" noResize="1" noEditPoints="1" noAdjustHandles="1" noChangeArrowheads="1" noChangeShapeType="1" noTextEdit="1"/>
              </p:cNvSpPr>
              <p:nvPr/>
            </p:nvSpPr>
            <p:spPr>
              <a:xfrm>
                <a:off x="3743762" y="5259928"/>
                <a:ext cx="3153877" cy="43576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6"/>
              <p:cNvSpPr txBox="1">
                <a:spLocks noChangeArrowheads="1"/>
              </p:cNvSpPr>
              <p:nvPr/>
            </p:nvSpPr>
            <p:spPr bwMode="auto">
              <a:xfrm>
                <a:off x="1925426" y="2678988"/>
                <a:ext cx="9737628" cy="523220"/>
              </a:xfrm>
              <a:prstGeom prst="rect">
                <a:avLst/>
              </a:prstGeom>
              <a:noFill/>
              <a:ln w="9525">
                <a:noFill/>
                <a:miter lim="800000"/>
                <a:headEnd/>
                <a:tailEnd/>
              </a:ln>
            </p:spPr>
            <p:txBody>
              <a:bodyPr wrap="square">
                <a:spAutoFit/>
              </a:bodyPr>
              <a:lstStyle>
                <a:defPPr>
                  <a:defRPr lang="zh-CN"/>
                </a:defPPr>
                <a:lvl1pPr algn="just" eaLnBrk="1" hangingPunct="1">
                  <a:spcBef>
                    <a:spcPts val="0"/>
                  </a:spcBef>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所需要多做的功</a:t>
                </a:r>
                <a14:m>
                  <m:oMath xmlns:m="http://schemas.openxmlformats.org/officeDocument/2006/math">
                    <m:r>
                      <a:rPr lang="en-US" altLang="zh-CN" i="1">
                        <a:latin typeface="Cambria Math" panose="02040503050406030204" pitchFamily="18" charset="0"/>
                        <a:ea typeface="Cambria Math" panose="02040503050406030204" pitchFamily="18" charset="0"/>
                      </a:rPr>
                      <m:t>𝐴</m:t>
                    </m:r>
                    <m:r>
                      <a:rPr lang="en-US" altLang="zh-CN" i="1">
                        <a:latin typeface="Cambria Math" panose="02040503050406030204" pitchFamily="18" charset="0"/>
                        <a:ea typeface="Cambria Math" panose="02040503050406030204" pitchFamily="18" charset="0"/>
                      </a:rPr>
                      <m:t>′</m:t>
                    </m:r>
                  </m:oMath>
                </a14:m>
                <a:r>
                  <a:rPr lang="zh-CN" altLang="en-US" dirty="0"/>
                  <a:t>为</a:t>
                </a:r>
              </a:p>
            </p:txBody>
          </p:sp>
        </mc:Choice>
        <mc:Fallback xmlns="">
          <p:sp>
            <p:nvSpPr>
              <p:cNvPr id="19" name="Text Box 6"/>
              <p:cNvSpPr txBox="1">
                <a:spLocks noRot="1" noChangeAspect="1" noMove="1" noResize="1" noEditPoints="1" noAdjustHandles="1" noChangeArrowheads="1" noChangeShapeType="1" noTextEdit="1"/>
              </p:cNvSpPr>
              <p:nvPr/>
            </p:nvSpPr>
            <p:spPr bwMode="auto">
              <a:xfrm>
                <a:off x="1925426" y="2678988"/>
                <a:ext cx="9737628" cy="523220"/>
              </a:xfrm>
              <a:prstGeom prst="rect">
                <a:avLst/>
              </a:prstGeom>
              <a:blipFill>
                <a:blip r:embed="rId11"/>
                <a:stretch>
                  <a:fillRect l="-1315" t="-11628" b="-31395"/>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3988473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1254"/>
                                        </p:tgtEl>
                                        <p:attrNameLst>
                                          <p:attrName>style.visibility</p:attrName>
                                        </p:attrNameLst>
                                      </p:cBhvr>
                                      <p:to>
                                        <p:strVal val="visible"/>
                                      </p:to>
                                    </p:set>
                                    <p:animEffect transition="in" filter="wipe(left)">
                                      <p:cBhvr>
                                        <p:cTn id="47" dur="500"/>
                                        <p:tgtEl>
                                          <p:spTgt spid="1812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0" grpId="0"/>
      <p:bldP spid="11" grpId="0"/>
      <p:bldP spid="12" grpId="0"/>
      <p:bldP spid="13" grpId="0"/>
      <p:bldP spid="15" grpId="0"/>
      <p:bldP spid="16" grpId="0"/>
      <p:bldP spid="17"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Text Box 4"/>
          <p:cNvSpPr txBox="1">
            <a:spLocks noChangeArrowheads="1"/>
          </p:cNvSpPr>
          <p:nvPr/>
        </p:nvSpPr>
        <p:spPr bwMode="auto">
          <a:xfrm>
            <a:off x="1985966" y="428626"/>
            <a:ext cx="9457482" cy="2246769"/>
          </a:xfrm>
          <a:prstGeom prst="rect">
            <a:avLst/>
          </a:prstGeom>
          <a:noFill/>
          <a:ln w="9525">
            <a:noFill/>
            <a:miter lim="800000"/>
            <a:headEnd/>
            <a:tailEnd/>
          </a:ln>
        </p:spPr>
        <p:txBody>
          <a:bodyPr wrap="square">
            <a:spAutoFit/>
          </a:bodyPr>
          <a:lstStyle/>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例：理想气体作准静态卡诺循环，当热源温度为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，冷却器的温度是</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0℃</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时，作净功为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800J</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，如果维持冷却器温度不变，提高热源的温度，使净功增加到</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1600J</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，设该两个循环都在相同的两条绝热线之间工作。</a:t>
            </a:r>
            <a:endPar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p>
            <a:pPr algn="just" eaLnBrk="1" hangingPunct="1">
              <a:spcBef>
                <a:spcPts val="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求</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热源的温度是多少？</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效率增加到多少？</a:t>
            </a:r>
          </a:p>
        </p:txBody>
      </p:sp>
      <p:sp>
        <p:nvSpPr>
          <p:cNvPr id="181254" name="Text Box 6"/>
          <p:cNvSpPr txBox="1">
            <a:spLocks noChangeArrowheads="1"/>
          </p:cNvSpPr>
          <p:nvPr/>
        </p:nvSpPr>
        <p:spPr bwMode="auto">
          <a:xfrm>
            <a:off x="1952625" y="2990851"/>
            <a:ext cx="1735138" cy="523220"/>
          </a:xfrm>
          <a:prstGeom prst="rect">
            <a:avLst/>
          </a:prstGeom>
          <a:noFill/>
          <a:ln w="9525">
            <a:noFill/>
            <a:miter lim="800000"/>
            <a:headEnd/>
            <a:tailEnd/>
          </a:ln>
        </p:spPr>
        <p:txBody>
          <a:bodyPr>
            <a:spAutoFit/>
          </a:bodyPr>
          <a:lstStyle/>
          <a:p>
            <a:pPr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解</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sym typeface="Wingdings" pitchFamily="2" charset="2"/>
              </a:rPr>
              <a:t>(1)</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57" name="Rectangle 9"/>
          <p:cNvSpPr>
            <a:spLocks noChangeArrowheads="1"/>
          </p:cNvSpPr>
          <p:nvPr/>
        </p:nvSpPr>
        <p:spPr bwMode="auto">
          <a:xfrm>
            <a:off x="1985966" y="4814612"/>
            <a:ext cx="9457484" cy="954088"/>
          </a:xfrm>
          <a:prstGeom prst="rect">
            <a:avLst/>
          </a:prstGeom>
          <a:noFill/>
          <a:ln w="9525">
            <a:noFill/>
            <a:miter lim="800000"/>
            <a:headEnd/>
            <a:tailEnd/>
          </a:ln>
        </p:spPr>
        <p:txBody>
          <a:bodyPr wrap="square">
            <a:spAutoFit/>
          </a:bodyPr>
          <a:lstStyle/>
          <a:p>
            <a:pPr algn="just" eaLnBrk="1" hangingPunct="1">
              <a:spcBef>
                <a:spcPct val="50000"/>
              </a:spcBef>
              <a:defRPr/>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因为该两个循环都在相同的两条绝热线之间工作，且冷却器温度不变</a:t>
            </a:r>
          </a:p>
        </p:txBody>
      </p:sp>
      <mc:AlternateContent xmlns:mc="http://schemas.openxmlformats.org/markup-compatibility/2006" xmlns:a14="http://schemas.microsoft.com/office/drawing/2010/main">
        <mc:Choice Requires="a14">
          <p:sp>
            <p:nvSpPr>
              <p:cNvPr id="10" name="矩形 9"/>
              <p:cNvSpPr/>
              <p:nvPr/>
            </p:nvSpPr>
            <p:spPr>
              <a:xfrm>
                <a:off x="3086575" y="2749644"/>
                <a:ext cx="3089564"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num>
                        <m:den>
                          <m:d>
                            <m:dPr>
                              <m:begChr m:val="|"/>
                              <m:endChr m:val="|"/>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den>
                      </m:f>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3086575" y="2749644"/>
                <a:ext cx="3089564" cy="9722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6065593" y="2758695"/>
                <a:ext cx="1619289"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6065593" y="2758695"/>
                <a:ext cx="1619289" cy="9694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614118" y="3781719"/>
                <a:ext cx="2478820"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2614118" y="3781719"/>
                <a:ext cx="2478820" cy="969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5440541" y="3763893"/>
                <a:ext cx="2664767"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5440541" y="3763893"/>
                <a:ext cx="2664767" cy="10050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620351" y="5836534"/>
                <a:ext cx="2094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e>
                      </m:d>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4620351" y="5836534"/>
                <a:ext cx="20943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203520" y="5475535"/>
                <a:ext cx="3049233" cy="10050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7203520" y="5475535"/>
                <a:ext cx="3049233" cy="1005083"/>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46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52"/>
                                        </p:tgtEl>
                                        <p:attrNameLst>
                                          <p:attrName>style.visibility</p:attrName>
                                        </p:attrNameLst>
                                      </p:cBhvr>
                                      <p:to>
                                        <p:strVal val="visible"/>
                                      </p:to>
                                    </p:set>
                                    <p:animEffect transition="in" filter="wipe(left)">
                                      <p:cBhvr>
                                        <p:cTn id="7" dur="500"/>
                                        <p:tgtEl>
                                          <p:spTgt spid="1812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254"/>
                                        </p:tgtEl>
                                        <p:attrNameLst>
                                          <p:attrName>style.visibility</p:attrName>
                                        </p:attrNameLst>
                                      </p:cBhvr>
                                      <p:to>
                                        <p:strVal val="visible"/>
                                      </p:to>
                                    </p:set>
                                    <p:animEffect transition="in" filter="wipe(left)">
                                      <p:cBhvr>
                                        <p:cTn id="12" dur="500"/>
                                        <p:tgtEl>
                                          <p:spTgt spid="1812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1257"/>
                                        </p:tgtEl>
                                        <p:attrNameLst>
                                          <p:attrName>style.visibility</p:attrName>
                                        </p:attrNameLst>
                                      </p:cBhvr>
                                      <p:to>
                                        <p:strVal val="visible"/>
                                      </p:to>
                                    </p:set>
                                    <p:animEffect transition="in" filter="wipe(left)">
                                      <p:cBhvr>
                                        <p:cTn id="37" dur="500"/>
                                        <p:tgtEl>
                                          <p:spTgt spid="18125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52" grpId="0"/>
      <p:bldP spid="181254" grpId="0"/>
      <p:bldP spid="181257" grpId="0"/>
      <p:bldP spid="10" grpId="0"/>
      <p:bldP spid="11" grpId="0"/>
      <p:bldP spid="12" grpId="0"/>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p:cNvSpPr>
            <a:spLocks noChangeArrowheads="1"/>
          </p:cNvSpPr>
          <p:nvPr/>
        </p:nvSpPr>
        <p:spPr bwMode="auto">
          <a:xfrm>
            <a:off x="2654300" y="1867489"/>
            <a:ext cx="87757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热量是通过传热方式传递能量的量度，传递热量是指传递热能。</a:t>
            </a:r>
          </a:p>
        </p:txBody>
      </p:sp>
      <p:grpSp>
        <p:nvGrpSpPr>
          <p:cNvPr id="2" name="Group 5"/>
          <p:cNvGrpSpPr>
            <a:grpSpLocks/>
          </p:cNvGrpSpPr>
          <p:nvPr/>
        </p:nvGrpSpPr>
        <p:grpSpPr bwMode="auto">
          <a:xfrm>
            <a:off x="2654300" y="3136426"/>
            <a:ext cx="3429000" cy="609600"/>
            <a:chOff x="336" y="1536"/>
            <a:chExt cx="2160" cy="384"/>
          </a:xfrm>
        </p:grpSpPr>
        <p:sp>
          <p:nvSpPr>
            <p:cNvPr id="39945" name="Oval 6"/>
            <p:cNvSpPr>
              <a:spLocks noChangeArrowheads="1"/>
            </p:cNvSpPr>
            <p:nvPr/>
          </p:nvSpPr>
          <p:spPr bwMode="auto">
            <a:xfrm>
              <a:off x="336" y="1536"/>
              <a:ext cx="2112" cy="384"/>
            </a:xfrm>
            <a:prstGeom prst="ellipse">
              <a:avLst/>
            </a:prstGeom>
            <a:solidFill>
              <a:srgbClr val="FFFFDD"/>
            </a:solidFill>
            <a:ln w="19050">
              <a:solidFill>
                <a:srgbClr val="CC6600"/>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46" name="Rectangle 7"/>
            <p:cNvSpPr>
              <a:spLocks noChangeArrowheads="1"/>
            </p:cNvSpPr>
            <p:nvPr/>
          </p:nvSpPr>
          <p:spPr bwMode="auto">
            <a:xfrm>
              <a:off x="480" y="1584"/>
              <a:ext cx="201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lnSpc>
                  <a:spcPct val="80000"/>
                </a:lnSpc>
                <a:spcBef>
                  <a:spcPct val="50000"/>
                </a:spcBef>
              </a:pPr>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功与热量的异同</a:t>
              </a:r>
            </a:p>
          </p:txBody>
        </p:sp>
      </p:grpSp>
      <p:grpSp>
        <p:nvGrpSpPr>
          <p:cNvPr id="3" name="Group 11"/>
          <p:cNvGrpSpPr>
            <a:grpSpLocks/>
          </p:cNvGrpSpPr>
          <p:nvPr/>
        </p:nvGrpSpPr>
        <p:grpSpPr bwMode="auto">
          <a:xfrm>
            <a:off x="2578100" y="4215398"/>
            <a:ext cx="8851900" cy="523875"/>
            <a:chOff x="768" y="2535"/>
            <a:chExt cx="5576" cy="330"/>
          </a:xfrm>
        </p:grpSpPr>
        <p:sp>
          <p:nvSpPr>
            <p:cNvPr id="39943" name="Rectangle 8"/>
            <p:cNvSpPr>
              <a:spLocks noChangeArrowheads="1"/>
            </p:cNvSpPr>
            <p:nvPr/>
          </p:nvSpPr>
          <p:spPr bwMode="auto">
            <a:xfrm>
              <a:off x="1104" y="2535"/>
              <a:ext cx="524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等效性：传热和做功均能使系统内能发生改变。</a:t>
              </a:r>
            </a:p>
          </p:txBody>
        </p:sp>
        <p:pic>
          <p:nvPicPr>
            <p:cNvPr id="39944"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544"/>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514" name="Rectangle 10" descr="棕色大理石"/>
          <p:cNvSpPr>
            <a:spLocks noChangeArrowheads="1"/>
          </p:cNvSpPr>
          <p:nvPr/>
        </p:nvSpPr>
        <p:spPr bwMode="auto">
          <a:xfrm>
            <a:off x="4864100" y="4953001"/>
            <a:ext cx="228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 </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4.18 J</a:t>
            </a:r>
          </a:p>
        </p:txBody>
      </p:sp>
      <p:sp>
        <p:nvSpPr>
          <p:cNvPr id="11" name="Rectangle 3"/>
          <p:cNvSpPr>
            <a:spLocks noChangeArrowheads="1"/>
          </p:cNvSpPr>
          <p:nvPr/>
        </p:nvSpPr>
        <p:spPr bwMode="auto">
          <a:xfrm>
            <a:off x="1795463" y="500063"/>
            <a:ext cx="7467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一、功、热量和内能</a:t>
            </a:r>
          </a:p>
        </p:txBody>
      </p:sp>
      <p:sp>
        <p:nvSpPr>
          <p:cNvPr id="12" name="Text Box 9"/>
          <p:cNvSpPr txBox="1">
            <a:spLocks noChangeArrowheads="1"/>
          </p:cNvSpPr>
          <p:nvPr/>
        </p:nvSpPr>
        <p:spPr bwMode="auto">
          <a:xfrm>
            <a:off x="1795463" y="1200944"/>
            <a:ext cx="3505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、热量</a:t>
            </a:r>
          </a:p>
        </p:txBody>
      </p:sp>
    </p:spTree>
    <p:extLst>
      <p:ext uri="{BB962C8B-B14F-4D97-AF65-F5344CB8AC3E}">
        <p14:creationId xmlns:p14="http://schemas.microsoft.com/office/powerpoint/2010/main" val="191036889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508"/>
                                        </p:tgtEl>
                                        <p:attrNameLst>
                                          <p:attrName>style.visibility</p:attrName>
                                        </p:attrNameLst>
                                      </p:cBhvr>
                                      <p:to>
                                        <p:strVal val="visible"/>
                                      </p:to>
                                    </p:set>
                                    <p:animEffect transition="in" filter="wipe(left)">
                                      <p:cBhvr>
                                        <p:cTn id="7" dur="500"/>
                                        <p:tgtEl>
                                          <p:spTgt spid="21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514"/>
                                        </p:tgtEl>
                                        <p:attrNameLst>
                                          <p:attrName>style.visibility</p:attrName>
                                        </p:attrNameLst>
                                      </p:cBhvr>
                                      <p:to>
                                        <p:strVal val="visible"/>
                                      </p:to>
                                    </p:set>
                                    <p:animEffect transition="in" filter="wipe(left)">
                                      <p:cBhvr>
                                        <p:cTn id="22" dur="500"/>
                                        <p:tgtEl>
                                          <p:spTgt spid="215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8" grpId="0"/>
      <p:bldP spid="21514"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6" name="Rectangle 4"/>
          <p:cNvSpPr>
            <a:spLocks noChangeArrowheads="1"/>
          </p:cNvSpPr>
          <p:nvPr/>
        </p:nvSpPr>
        <p:spPr bwMode="auto">
          <a:xfrm>
            <a:off x="2322307" y="2998499"/>
            <a:ext cx="3062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(2)</a:t>
            </a:r>
            <a:r>
              <a:rPr lang="zh-CN" altLang="en-US" sz="2800">
                <a:solidFill>
                  <a:srgbClr val="0000FF"/>
                </a:solidFill>
                <a:ea typeface="微软雅黑" panose="020B0503020204020204" pitchFamily="34" charset="-122"/>
                <a:cs typeface="Times New Roman" panose="02020603050405020304" pitchFamily="18" charset="0"/>
              </a:rPr>
              <a:t>效率增加到</a:t>
            </a:r>
          </a:p>
        </p:txBody>
      </p:sp>
      <mc:AlternateContent xmlns:mc="http://schemas.openxmlformats.org/markup-compatibility/2006" xmlns:a14="http://schemas.microsoft.com/office/drawing/2010/main">
        <mc:Choice Requires="a14">
          <p:sp>
            <p:nvSpPr>
              <p:cNvPr id="2" name="矩形 1"/>
              <p:cNvSpPr/>
              <p:nvPr/>
            </p:nvSpPr>
            <p:spPr>
              <a:xfrm>
                <a:off x="3726301" y="883965"/>
                <a:ext cx="3762568" cy="9341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𝐴</m:t>
                          </m:r>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726301" y="883965"/>
                <a:ext cx="3762568" cy="93410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50160" y="2145519"/>
                <a:ext cx="1473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473</m:t>
                      </m:r>
                      <m:r>
                        <m:rPr>
                          <m:sty m:val="p"/>
                        </m:rPr>
                        <a:rPr lang="en-US" altLang="zh-CN" sz="2800" b="0" i="0" smtClean="0">
                          <a:solidFill>
                            <a:srgbClr val="0000FF"/>
                          </a:solidFill>
                          <a:latin typeface="Cambria Math" panose="02040503050406030204" pitchFamily="18" charset="0"/>
                          <a:ea typeface="Cambria Math" panose="02040503050406030204" pitchFamily="18" charset="0"/>
                        </a:rPr>
                        <m:t>K</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250160" y="2145519"/>
                <a:ext cx="147386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726301" y="3851479"/>
                <a:ext cx="2084289"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3726301" y="3851479"/>
                <a:ext cx="2084289" cy="96943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810590" y="3851479"/>
                <a:ext cx="301114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273</m:t>
                          </m:r>
                        </m:num>
                        <m:den>
                          <m:r>
                            <a:rPr lang="en-US" altLang="zh-CN" sz="2800" b="0" i="1" smtClean="0">
                              <a:solidFill>
                                <a:srgbClr val="0000FF"/>
                              </a:solidFill>
                              <a:latin typeface="Cambria Math" panose="02040503050406030204" pitchFamily="18" charset="0"/>
                              <a:ea typeface="Cambria Math" panose="02040503050406030204" pitchFamily="18" charset="0"/>
                            </a:rPr>
                            <m:t>473</m:t>
                          </m:r>
                        </m:den>
                      </m:f>
                      <m:r>
                        <a:rPr lang="en-US" altLang="zh-CN" sz="2800" b="0" i="1" smtClean="0">
                          <a:solidFill>
                            <a:srgbClr val="0000FF"/>
                          </a:solidFill>
                          <a:latin typeface="Cambria Math" panose="02040503050406030204" pitchFamily="18" charset="0"/>
                          <a:ea typeface="Cambria Math" panose="02040503050406030204" pitchFamily="18" charset="0"/>
                        </a:rPr>
                        <m:t>=0.42</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5810590" y="3851479"/>
                <a:ext cx="3011145" cy="90178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58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2276"/>
                                        </p:tgtEl>
                                        <p:attrNameLst>
                                          <p:attrName>style.visibility</p:attrName>
                                        </p:attrNameLst>
                                      </p:cBhvr>
                                      <p:to>
                                        <p:strVal val="visible"/>
                                      </p:to>
                                    </p:set>
                                    <p:animEffect transition="in" filter="wipe(left)">
                                      <p:cBhvr>
                                        <p:cTn id="17" dur="500"/>
                                        <p:tgtEl>
                                          <p:spTgt spid="1822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6" grpId="0"/>
      <p:bldP spid="2" grpId="0"/>
      <p:bldP spid="6" grpId="0"/>
      <p:bldP spid="7" grpId="0"/>
      <p:bldP spid="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7</a:t>
              </a:r>
              <a:endParaRPr lang="zh-CN" altLang="en-US" sz="6000" dirty="0"/>
            </a:p>
          </p:txBody>
        </p:sp>
        <p:sp>
          <p:nvSpPr>
            <p:cNvPr id="51" name="文本框 50"/>
            <p:cNvSpPr txBox="1"/>
            <p:nvPr/>
          </p:nvSpPr>
          <p:spPr>
            <a:xfrm>
              <a:off x="7159030" y="3076002"/>
              <a:ext cx="5032143"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热力学第二定律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25052156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Text Box 2"/>
          <p:cNvSpPr txBox="1">
            <a:spLocks noChangeArrowheads="1"/>
          </p:cNvSpPr>
          <p:nvPr/>
        </p:nvSpPr>
        <p:spPr bwMode="auto">
          <a:xfrm>
            <a:off x="2063750" y="404814"/>
            <a:ext cx="2528888"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问题的提出</a:t>
            </a:r>
          </a:p>
        </p:txBody>
      </p:sp>
      <p:sp>
        <p:nvSpPr>
          <p:cNvPr id="3" name="Text Box 3"/>
          <p:cNvSpPr txBox="1">
            <a:spLocks noChangeArrowheads="1"/>
          </p:cNvSpPr>
          <p:nvPr/>
        </p:nvSpPr>
        <p:spPr bwMode="auto">
          <a:xfrm>
            <a:off x="2249488" y="1577975"/>
            <a:ext cx="853440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r>
              <a:rPr lang="en-US" altLang="zh-CN" sz="2800">
                <a:solidFill>
                  <a:srgbClr val="0000FF"/>
                </a:solidFill>
                <a:latin typeface="微软雅黑" panose="020B0503020204020204" pitchFamily="34" charset="-122"/>
                <a:ea typeface="微软雅黑" panose="020B0503020204020204" pitchFamily="34" charset="-122"/>
              </a:rPr>
              <a:t> </a:t>
            </a:r>
            <a:r>
              <a:rPr lang="zh-CN" altLang="en-US" sz="2800">
                <a:solidFill>
                  <a:srgbClr val="0000FF"/>
                </a:solidFill>
                <a:latin typeface="微软雅黑" panose="020B0503020204020204" pitchFamily="34" charset="-122"/>
                <a:ea typeface="微软雅黑" panose="020B0503020204020204" pitchFamily="34" charset="-122"/>
              </a:rPr>
              <a:t>是否满足热力学第一定律的过程就一定会发生？</a:t>
            </a:r>
          </a:p>
        </p:txBody>
      </p:sp>
      <p:sp>
        <p:nvSpPr>
          <p:cNvPr id="4" name="Text Box 4"/>
          <p:cNvSpPr txBox="1">
            <a:spLocks noChangeArrowheads="1"/>
          </p:cNvSpPr>
          <p:nvPr/>
        </p:nvSpPr>
        <p:spPr bwMode="auto">
          <a:xfrm>
            <a:off x="2284413" y="979489"/>
            <a:ext cx="734695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ClrTx/>
              <a:buSzTx/>
              <a:buFont typeface="Wingdings" panose="05000000000000000000" pitchFamily="2" charset="2"/>
              <a:buChar char="Ø"/>
            </a:pP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热力学过程必须满足热力学第一定律。</a:t>
            </a:r>
          </a:p>
        </p:txBody>
      </p:sp>
      <p:grpSp>
        <p:nvGrpSpPr>
          <p:cNvPr id="5" name="Group 5"/>
          <p:cNvGrpSpPr>
            <a:grpSpLocks/>
          </p:cNvGrpSpPr>
          <p:nvPr/>
        </p:nvGrpSpPr>
        <p:grpSpPr bwMode="auto">
          <a:xfrm>
            <a:off x="2927351" y="2851151"/>
            <a:ext cx="2386013" cy="2890838"/>
            <a:chOff x="884" y="1796"/>
            <a:chExt cx="1503" cy="1821"/>
          </a:xfrm>
        </p:grpSpPr>
        <p:sp>
          <p:nvSpPr>
            <p:cNvPr id="156692" name="AutoShape 6" descr="球体"/>
            <p:cNvSpPr>
              <a:spLocks noChangeArrowheads="1"/>
            </p:cNvSpPr>
            <p:nvPr/>
          </p:nvSpPr>
          <p:spPr bwMode="auto">
            <a:xfrm rot="5400000" flipV="1">
              <a:off x="1224" y="2228"/>
              <a:ext cx="635" cy="31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68 w 21600"/>
                <a:gd name="T13" fmla="*/ 5434 h 21600"/>
                <a:gd name="T14" fmla="*/ 18913 w 21600"/>
                <a:gd name="T15" fmla="*/ 16234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3"/>
              <a:srcRect/>
              <a:tile tx="0" ty="0" sx="100000" sy="100000" flip="none" algn="tl"/>
            </a:blip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3" name="Rectangle 7"/>
                <p:cNvSpPr>
                  <a:spLocks noChangeArrowheads="1"/>
                </p:cNvSpPr>
                <p:nvPr/>
              </p:nvSpPr>
              <p:spPr bwMode="auto">
                <a:xfrm>
                  <a:off x="884" y="1796"/>
                  <a:ext cx="1313" cy="418"/>
                </a:xfrm>
                <a:prstGeom prst="rect">
                  <a:avLst/>
                </a:prstGeom>
                <a:gradFill rotWithShape="0">
                  <a:gsLst>
                    <a:gs pos="0">
                      <a:srgbClr val="FF3300"/>
                    </a:gs>
                    <a:gs pos="100000">
                      <a:schemeClr val="bg1"/>
                    </a:gs>
                  </a:gsLst>
                  <a:lin ang="5400000" scaled="1"/>
                </a:gradFill>
                <a:ln w="9525">
                  <a:solidFill>
                    <a:srgbClr val="FF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𝑇</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en-US" altLang="zh-CN" sz="2800" b="1" baseline="-25000" dirty="0">
                    <a:solidFill>
                      <a:srgbClr val="990033"/>
                    </a:solidFill>
                  </a:endParaRPr>
                </a:p>
              </p:txBody>
            </p:sp>
          </mc:Choice>
          <mc:Fallback xmlns="">
            <p:sp>
              <p:nvSpPr>
                <p:cNvPr id="156693" name="Rectangle 7"/>
                <p:cNvSpPr>
                  <a:spLocks noRot="1" noChangeAspect="1" noMove="1" noResize="1" noEditPoints="1" noAdjustHandles="1" noChangeArrowheads="1" noChangeShapeType="1" noTextEdit="1"/>
                </p:cNvSpPr>
                <p:nvPr/>
              </p:nvSpPr>
              <p:spPr bwMode="auto">
                <a:xfrm>
                  <a:off x="884" y="1796"/>
                  <a:ext cx="1313" cy="418"/>
                </a:xfrm>
                <a:prstGeom prst="rect">
                  <a:avLst/>
                </a:prstGeom>
                <a:blipFill>
                  <a:blip r:embed="rId4"/>
                  <a:stretch>
                    <a:fillRect/>
                  </a:stretch>
                </a:blipFill>
                <a:ln w="952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6694" name="AutoShape 8" descr="球体"/>
            <p:cNvSpPr>
              <a:spLocks noChangeArrowheads="1"/>
            </p:cNvSpPr>
            <p:nvPr/>
          </p:nvSpPr>
          <p:spPr bwMode="auto">
            <a:xfrm>
              <a:off x="1746" y="2865"/>
              <a:ext cx="641" cy="338"/>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70 w 21600"/>
                <a:gd name="T13" fmla="*/ 5432 h 21600"/>
                <a:gd name="T14" fmla="*/ 18904 w 21600"/>
                <a:gd name="T15" fmla="*/ 16168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5"/>
              <a:srcRect/>
              <a:tile tx="0" ty="0" sx="100000" sy="100000" flip="none" algn="tl"/>
            </a:blipFill>
            <a:ln w="9525" algn="ctr">
              <a:solidFill>
                <a:srgbClr val="0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5" name="Rectangle 9"/>
                <p:cNvSpPr>
                  <a:spLocks noChangeArrowheads="1"/>
                </p:cNvSpPr>
                <p:nvPr/>
              </p:nvSpPr>
              <p:spPr bwMode="auto">
                <a:xfrm>
                  <a:off x="1354" y="3294"/>
                  <a:ext cx="753" cy="323"/>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baseline="-25000" dirty="0">
                    <a:solidFill>
                      <a:srgbClr val="008080"/>
                    </a:solidFill>
                  </a:endParaRPr>
                </a:p>
              </p:txBody>
            </p:sp>
          </mc:Choice>
          <mc:Fallback xmlns="">
            <p:sp>
              <p:nvSpPr>
                <p:cNvPr id="156695" name="Rectangle 9"/>
                <p:cNvSpPr>
                  <a:spLocks noRot="1" noChangeAspect="1" noMove="1" noResize="1" noEditPoints="1" noAdjustHandles="1" noChangeArrowheads="1" noChangeShapeType="1" noTextEdit="1"/>
                </p:cNvSpPr>
                <p:nvPr/>
              </p:nvSpPr>
              <p:spPr bwMode="auto">
                <a:xfrm>
                  <a:off x="1354" y="3294"/>
                  <a:ext cx="753" cy="323"/>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6" name="Rectangle 10"/>
                <p:cNvSpPr>
                  <a:spLocks noChangeArrowheads="1"/>
                </p:cNvSpPr>
                <p:nvPr/>
              </p:nvSpPr>
              <p:spPr bwMode="auto">
                <a:xfrm>
                  <a:off x="1585" y="2159"/>
                  <a:ext cx="332"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i="1" dirty="0">
                    <a:solidFill>
                      <a:srgbClr val="FF0000"/>
                    </a:solidFill>
                  </a:endParaRPr>
                </a:p>
              </p:txBody>
            </p:sp>
          </mc:Choice>
          <mc:Fallback xmlns="">
            <p:sp>
              <p:nvSpPr>
                <p:cNvPr id="156696" name="Rectangle 10"/>
                <p:cNvSpPr>
                  <a:spLocks noRot="1" noChangeAspect="1" noMove="1" noResize="1" noEditPoints="1" noAdjustHandles="1" noChangeArrowheads="1" noChangeShapeType="1" noTextEdit="1"/>
                </p:cNvSpPr>
                <p:nvPr/>
              </p:nvSpPr>
              <p:spPr bwMode="auto">
                <a:xfrm>
                  <a:off x="1585" y="2159"/>
                  <a:ext cx="332" cy="330"/>
                </a:xfrm>
                <a:prstGeom prst="rect">
                  <a:avLst/>
                </a:prstGeom>
                <a:blipFill>
                  <a:blip r:embed="rId7"/>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7" name="Oval 11"/>
                <p:cNvSpPr>
                  <a:spLocks noChangeArrowheads="1"/>
                </p:cNvSpPr>
                <p:nvPr/>
              </p:nvSpPr>
              <p:spPr bwMode="auto">
                <a:xfrm>
                  <a:off x="1202" y="2714"/>
                  <a:ext cx="656" cy="625"/>
                </a:xfrm>
                <a:prstGeom prst="ellipse">
                  <a:avLst/>
                </a:prstGeom>
                <a:solidFill>
                  <a:schemeClr val="bg1"/>
                </a:solidFill>
                <a:ln w="28575">
                  <a:solidFill>
                    <a:srgbClr val="993366"/>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𝐸</m:t>
                        </m:r>
                      </m:oMath>
                    </m:oMathPara>
                  </a14:m>
                  <a:endParaRPr lang="zh-CN" altLang="en-US" sz="3600" i="1" dirty="0"/>
                </a:p>
              </p:txBody>
            </p:sp>
          </mc:Choice>
          <mc:Fallback xmlns="">
            <p:sp>
              <p:nvSpPr>
                <p:cNvPr id="156697" name="Oval 11"/>
                <p:cNvSpPr>
                  <a:spLocks noRot="1" noChangeAspect="1" noMove="1" noResize="1" noEditPoints="1" noAdjustHandles="1" noChangeArrowheads="1" noChangeShapeType="1" noTextEdit="1"/>
                </p:cNvSpPr>
                <p:nvPr/>
              </p:nvSpPr>
              <p:spPr bwMode="auto">
                <a:xfrm>
                  <a:off x="1202" y="2714"/>
                  <a:ext cx="656" cy="625"/>
                </a:xfrm>
                <a:prstGeom prst="ellipse">
                  <a:avLst/>
                </a:prstGeom>
                <a:blipFill>
                  <a:blip r:embed="rId8"/>
                  <a:stretch>
                    <a:fillRect/>
                  </a:stretch>
                </a:blipFill>
                <a:ln w="28575">
                  <a:solidFill>
                    <a:srgbClr val="99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12" name="Group 12"/>
          <p:cNvGrpSpPr>
            <a:grpSpLocks/>
          </p:cNvGrpSpPr>
          <p:nvPr/>
        </p:nvGrpSpPr>
        <p:grpSpPr bwMode="auto">
          <a:xfrm>
            <a:off x="6743700" y="2400300"/>
            <a:ext cx="2089150" cy="3405188"/>
            <a:chOff x="3288" y="1512"/>
            <a:chExt cx="1316" cy="2145"/>
          </a:xfrm>
        </p:grpSpPr>
        <p:sp>
          <p:nvSpPr>
            <p:cNvPr id="156685" name="AutoShape 13" descr="球体"/>
            <p:cNvSpPr>
              <a:spLocks noChangeArrowheads="1"/>
            </p:cNvSpPr>
            <p:nvPr/>
          </p:nvSpPr>
          <p:spPr bwMode="auto">
            <a:xfrm rot="-5400000">
              <a:off x="3693" y="2007"/>
              <a:ext cx="439" cy="2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89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3"/>
              <a:srcRect/>
              <a:tile tx="0" ty="0" sx="100000" sy="100000" flip="none" algn="tl"/>
            </a:blip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86" name="Rectangle 14"/>
                <p:cNvSpPr>
                  <a:spLocks noChangeArrowheads="1"/>
                </p:cNvSpPr>
                <p:nvPr/>
              </p:nvSpPr>
              <p:spPr bwMode="auto">
                <a:xfrm>
                  <a:off x="3961" y="2906"/>
                  <a:ext cx="380" cy="32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dirty="0">
                    <a:solidFill>
                      <a:srgbClr val="0000FF"/>
                    </a:solidFill>
                  </a:endParaRPr>
                </a:p>
              </p:txBody>
            </p:sp>
          </mc:Choice>
          <mc:Fallback xmlns="">
            <p:sp>
              <p:nvSpPr>
                <p:cNvPr id="156686" name="Rectangle 14"/>
                <p:cNvSpPr>
                  <a:spLocks noRot="1" noChangeAspect="1" noMove="1" noResize="1" noEditPoints="1" noAdjustHandles="1" noChangeArrowheads="1" noChangeShapeType="1" noTextEdit="1"/>
                </p:cNvSpPr>
                <p:nvPr/>
              </p:nvSpPr>
              <p:spPr bwMode="auto">
                <a:xfrm>
                  <a:off x="3961" y="2906"/>
                  <a:ext cx="380" cy="327"/>
                </a:xfrm>
                <a:prstGeom prst="rect">
                  <a:avLst/>
                </a:prstGeom>
                <a:blipFill>
                  <a:blip r:embed="rId9"/>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87" name="Rectangle 15"/>
                <p:cNvSpPr>
                  <a:spLocks noChangeArrowheads="1"/>
                </p:cNvSpPr>
                <p:nvPr/>
              </p:nvSpPr>
              <p:spPr bwMode="auto">
                <a:xfrm>
                  <a:off x="3288" y="1512"/>
                  <a:ext cx="1218" cy="420"/>
                </a:xfrm>
                <a:prstGeom prst="rect">
                  <a:avLst/>
                </a:prstGeom>
                <a:gradFill rotWithShape="0">
                  <a:gsLst>
                    <a:gs pos="0">
                      <a:srgbClr val="FF3300"/>
                    </a:gs>
                    <a:gs pos="100000">
                      <a:schemeClr val="bg1"/>
                    </a:gs>
                  </a:gsLst>
                  <a:lin ang="5400000" scaled="1"/>
                </a:gradFill>
                <a:ln w="9525" algn="ctr">
                  <a:solidFill>
                    <a:srgbClr val="FF0000"/>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en-US" altLang="zh-CN" sz="2800" b="1" baseline="-25000" dirty="0">
                    <a:solidFill>
                      <a:srgbClr val="990033"/>
                    </a:solidFill>
                  </a:endParaRPr>
                </a:p>
              </p:txBody>
            </p:sp>
          </mc:Choice>
          <mc:Fallback xmlns="">
            <p:sp>
              <p:nvSpPr>
                <p:cNvPr id="156687" name="Rectangle 15"/>
                <p:cNvSpPr>
                  <a:spLocks noRot="1" noChangeAspect="1" noMove="1" noResize="1" noEditPoints="1" noAdjustHandles="1" noChangeArrowheads="1" noChangeShapeType="1" noTextEdit="1"/>
                </p:cNvSpPr>
                <p:nvPr/>
              </p:nvSpPr>
              <p:spPr bwMode="auto">
                <a:xfrm>
                  <a:off x="3288" y="1512"/>
                  <a:ext cx="1218" cy="420"/>
                </a:xfrm>
                <a:prstGeom prst="rect">
                  <a:avLst/>
                </a:prstGeom>
                <a:blipFill>
                  <a:blip r:embed="rId10"/>
                  <a:stretch>
                    <a:fillRect/>
                  </a:stretch>
                </a:blip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88" name="Oval 16"/>
                <p:cNvSpPr>
                  <a:spLocks noChangeArrowheads="1"/>
                </p:cNvSpPr>
                <p:nvPr/>
              </p:nvSpPr>
              <p:spPr bwMode="auto">
                <a:xfrm>
                  <a:off x="3637" y="2290"/>
                  <a:ext cx="585" cy="550"/>
                </a:xfrm>
                <a:prstGeom prst="ellipse">
                  <a:avLst/>
                </a:prstGeom>
                <a:solidFill>
                  <a:schemeClr val="bg1"/>
                </a:solidFill>
                <a:ln w="28575" algn="ctr">
                  <a:solidFill>
                    <a:srgbClr val="993366"/>
                  </a:solidFill>
                  <a:round/>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𝐸</m:t>
                        </m:r>
                      </m:oMath>
                    </m:oMathPara>
                  </a14:m>
                  <a:endParaRPr lang="en-US" altLang="zh-CN" sz="3600" b="1" i="1" dirty="0">
                    <a:solidFill>
                      <a:srgbClr val="993366"/>
                    </a:solidFill>
                  </a:endParaRPr>
                </a:p>
              </p:txBody>
            </p:sp>
          </mc:Choice>
          <mc:Fallback xmlns="">
            <p:sp>
              <p:nvSpPr>
                <p:cNvPr id="156688" name="Oval 16"/>
                <p:cNvSpPr>
                  <a:spLocks noRot="1" noChangeAspect="1" noMove="1" noResize="1" noEditPoints="1" noAdjustHandles="1" noChangeArrowheads="1" noChangeShapeType="1" noTextEdit="1"/>
                </p:cNvSpPr>
                <p:nvPr/>
              </p:nvSpPr>
              <p:spPr bwMode="auto">
                <a:xfrm>
                  <a:off x="3637" y="2290"/>
                  <a:ext cx="585" cy="550"/>
                </a:xfrm>
                <a:prstGeom prst="ellipse">
                  <a:avLst/>
                </a:prstGeom>
                <a:blipFill>
                  <a:blip r:embed="rId11"/>
                  <a:stretch>
                    <a:fillRect/>
                  </a:stretch>
                </a:blipFill>
                <a:ln w="28575" algn="ctr">
                  <a:solidFill>
                    <a:srgbClr val="9933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56689" name="AutoShape 17" descr="球体"/>
            <p:cNvSpPr>
              <a:spLocks noChangeArrowheads="1"/>
            </p:cNvSpPr>
            <p:nvPr/>
          </p:nvSpPr>
          <p:spPr bwMode="auto">
            <a:xfrm rot="-5400000">
              <a:off x="3713" y="2929"/>
              <a:ext cx="439" cy="292"/>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95 w 21600"/>
                <a:gd name="T13" fmla="*/ 5400 h 21600"/>
                <a:gd name="T14" fmla="*/ 18894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blipFill dpi="0" rotWithShape="0">
              <a:blip r:embed="rId12"/>
              <a:srcRect/>
              <a:tile tx="0" ty="0" sx="100000" sy="100000" flip="none" algn="tl"/>
            </a:blip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6690" name="Rectangle 18"/>
                <p:cNvSpPr>
                  <a:spLocks noChangeArrowheads="1"/>
                </p:cNvSpPr>
                <p:nvPr/>
              </p:nvSpPr>
              <p:spPr bwMode="auto">
                <a:xfrm>
                  <a:off x="3337" y="3236"/>
                  <a:ext cx="1267" cy="421"/>
                </a:xfrm>
                <a:prstGeom prst="rect">
                  <a:avLst/>
                </a:prstGeom>
                <a:gradFill rotWithShape="0">
                  <a:gsLst>
                    <a:gs pos="0">
                      <a:srgbClr val="0066FF"/>
                    </a:gs>
                    <a:gs pos="100000">
                      <a:schemeClr val="bg1"/>
                    </a:gs>
                  </a:gsLst>
                  <a:lin ang="5400000" scaled="1"/>
                </a:gradFill>
                <a:ln w="9525">
                  <a:solidFill>
                    <a:srgbClr val="0000FF"/>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𝑇</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en-US" altLang="zh-CN" sz="2800" b="1" baseline="-25000" dirty="0">
                    <a:solidFill>
                      <a:srgbClr val="000066"/>
                    </a:solidFill>
                  </a:endParaRPr>
                </a:p>
              </p:txBody>
            </p:sp>
          </mc:Choice>
          <mc:Fallback xmlns="">
            <p:sp>
              <p:nvSpPr>
                <p:cNvPr id="156690" name="Rectangle 18"/>
                <p:cNvSpPr>
                  <a:spLocks noRot="1" noChangeAspect="1" noMove="1" noResize="1" noEditPoints="1" noAdjustHandles="1" noChangeArrowheads="1" noChangeShapeType="1" noTextEdit="1"/>
                </p:cNvSpPr>
                <p:nvPr/>
              </p:nvSpPr>
              <p:spPr bwMode="auto">
                <a:xfrm>
                  <a:off x="3337" y="3236"/>
                  <a:ext cx="1267" cy="421"/>
                </a:xfrm>
                <a:prstGeom prst="rect">
                  <a:avLst/>
                </a:prstGeom>
                <a:blipFill>
                  <a:blip r:embed="rId13"/>
                  <a:stretch>
                    <a:fillRect/>
                  </a:stretch>
                </a:blip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1" name="Rectangle 19"/>
                <p:cNvSpPr>
                  <a:spLocks noChangeArrowheads="1"/>
                </p:cNvSpPr>
                <p:nvPr/>
              </p:nvSpPr>
              <p:spPr bwMode="auto">
                <a:xfrm>
                  <a:off x="3943" y="1976"/>
                  <a:ext cx="380" cy="327"/>
                </a:xfrm>
                <a:prstGeom prst="rect">
                  <a:avLst/>
                </a:prstGeom>
                <a:noFill/>
                <a:ln>
                  <a:noFill/>
                </a:ln>
                <a:effectLst/>
                <a:extLst>
                  <a:ext uri="{909E8E84-426E-40DD-AFC4-6F175D3DCCD1}">
                    <a14:hiddenFill>
                      <a:solidFill>
                        <a:srgbClr val="FFFFFF"/>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m:oMathPara>
                  </a14:m>
                  <a:endParaRPr lang="en-US" altLang="zh-CN" sz="2800" b="1" dirty="0">
                    <a:solidFill>
                      <a:srgbClr val="FF0000"/>
                    </a:solidFill>
                  </a:endParaRPr>
                </a:p>
              </p:txBody>
            </p:sp>
          </mc:Choice>
          <mc:Fallback xmlns="">
            <p:sp>
              <p:nvSpPr>
                <p:cNvPr id="156691" name="Rectangle 19"/>
                <p:cNvSpPr>
                  <a:spLocks noRot="1" noChangeAspect="1" noMove="1" noResize="1" noEditPoints="1" noAdjustHandles="1" noChangeArrowheads="1" noChangeShapeType="1" noTextEdit="1"/>
                </p:cNvSpPr>
                <p:nvPr/>
              </p:nvSpPr>
              <p:spPr bwMode="auto">
                <a:xfrm>
                  <a:off x="3943" y="1976"/>
                  <a:ext cx="380" cy="327"/>
                </a:xfrm>
                <a:prstGeom prst="rect">
                  <a:avLst/>
                </a:prstGeom>
                <a:blipFill>
                  <a:blip r:embed="rId14"/>
                  <a:stretch>
                    <a:fillRect/>
                  </a:stretch>
                </a:blip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grpSp>
        <p:nvGrpSpPr>
          <p:cNvPr id="20" name="Group 20"/>
          <p:cNvGrpSpPr>
            <a:grpSpLocks/>
          </p:cNvGrpSpPr>
          <p:nvPr/>
        </p:nvGrpSpPr>
        <p:grpSpPr bwMode="auto">
          <a:xfrm>
            <a:off x="2855913" y="2781300"/>
            <a:ext cx="2303462" cy="3024188"/>
            <a:chOff x="839" y="1752"/>
            <a:chExt cx="1451" cy="1905"/>
          </a:xfrm>
        </p:grpSpPr>
        <p:sp>
          <p:nvSpPr>
            <p:cNvPr id="156683" name="Line 21"/>
            <p:cNvSpPr>
              <a:spLocks noChangeShapeType="1"/>
            </p:cNvSpPr>
            <p:nvPr/>
          </p:nvSpPr>
          <p:spPr bwMode="auto">
            <a:xfrm flipH="1">
              <a:off x="839" y="1752"/>
              <a:ext cx="1451" cy="1860"/>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6684" name="Line 22"/>
            <p:cNvSpPr>
              <a:spLocks noChangeShapeType="1"/>
            </p:cNvSpPr>
            <p:nvPr/>
          </p:nvSpPr>
          <p:spPr bwMode="auto">
            <a:xfrm>
              <a:off x="930" y="1752"/>
              <a:ext cx="1315" cy="1905"/>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grpSp>
        <p:nvGrpSpPr>
          <p:cNvPr id="23" name="Group 23"/>
          <p:cNvGrpSpPr>
            <a:grpSpLocks/>
          </p:cNvGrpSpPr>
          <p:nvPr/>
        </p:nvGrpSpPr>
        <p:grpSpPr bwMode="auto">
          <a:xfrm>
            <a:off x="6672263" y="2636839"/>
            <a:ext cx="2303462" cy="3024187"/>
            <a:chOff x="839" y="1752"/>
            <a:chExt cx="1451" cy="1905"/>
          </a:xfrm>
        </p:grpSpPr>
        <p:sp>
          <p:nvSpPr>
            <p:cNvPr id="156681" name="Line 24"/>
            <p:cNvSpPr>
              <a:spLocks noChangeShapeType="1"/>
            </p:cNvSpPr>
            <p:nvPr/>
          </p:nvSpPr>
          <p:spPr bwMode="auto">
            <a:xfrm flipH="1">
              <a:off x="839" y="1752"/>
              <a:ext cx="1451" cy="1860"/>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156682" name="Line 25"/>
            <p:cNvSpPr>
              <a:spLocks noChangeShapeType="1"/>
            </p:cNvSpPr>
            <p:nvPr/>
          </p:nvSpPr>
          <p:spPr bwMode="auto">
            <a:xfrm>
              <a:off x="930" y="1752"/>
              <a:ext cx="1315" cy="1905"/>
            </a:xfrm>
            <a:prstGeom prst="line">
              <a:avLst/>
            </a:prstGeom>
            <a:noFill/>
            <a:ln w="38100">
              <a:solidFill>
                <a:srgbClr val="FF0000"/>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26" name="Text Box 12"/>
          <p:cNvSpPr txBox="1">
            <a:spLocks noChangeArrowheads="1"/>
          </p:cNvSpPr>
          <p:nvPr/>
        </p:nvSpPr>
        <p:spPr bwMode="auto">
          <a:xfrm>
            <a:off x="2631686" y="6022299"/>
            <a:ext cx="4133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单热源循环热机能否制成？</a:t>
            </a:r>
          </a:p>
        </p:txBody>
      </p:sp>
    </p:spTree>
    <p:extLst>
      <p:ext uri="{BB962C8B-B14F-4D97-AF65-F5344CB8AC3E}">
        <p14:creationId xmlns:p14="http://schemas.microsoft.com/office/powerpoint/2010/main" val="28270040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8" presetClass="entr" presetSubtype="16"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diamond(in)">
                                      <p:cBhvr>
                                        <p:cTn id="19" dur="500"/>
                                        <p:tgtEl>
                                          <p:spTgt spid="5"/>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6" presetClass="entr" presetSubtype="42"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barn(outHorizontal)">
                                      <p:cBhvr>
                                        <p:cTn id="29" dur="500"/>
                                        <p:tgtEl>
                                          <p:spTgt spid="20"/>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6" presetClass="entr" presetSubtype="42"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barn(outHorizontal)">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wipe(left)">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2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一、热力学第二定律</a:t>
            </a:r>
          </a:p>
        </p:txBody>
      </p:sp>
      <p:sp>
        <p:nvSpPr>
          <p:cNvPr id="65539" name="Rectangle 4"/>
          <p:cNvSpPr>
            <a:spLocks noChangeArrowheads="1"/>
          </p:cNvSpPr>
          <p:nvPr/>
        </p:nvSpPr>
        <p:spPr bwMode="auto">
          <a:xfrm>
            <a:off x="2024063" y="13382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两种宏观表述：</a:t>
            </a:r>
          </a:p>
        </p:txBody>
      </p:sp>
      <p:pic>
        <p:nvPicPr>
          <p:cNvPr id="65542" name="Picture 8" descr="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1855" y="404813"/>
            <a:ext cx="1901825"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85"/>
          <p:cNvSpPr txBox="1">
            <a:spLocks noChangeArrowheads="1"/>
          </p:cNvSpPr>
          <p:nvPr/>
        </p:nvSpPr>
        <p:spPr bwMode="auto">
          <a:xfrm>
            <a:off x="2024063" y="2060435"/>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6600CC"/>
                </a:solidFill>
                <a:ea typeface="微软雅黑" panose="020B0503020204020204" pitchFamily="34" charset="-122"/>
                <a:cs typeface="Times New Roman" panose="02020603050405020304" pitchFamily="18" charset="0"/>
              </a:rPr>
              <a:t>1</a:t>
            </a:r>
            <a:r>
              <a:rPr kumimoji="0" lang="zh-CN" altLang="en-US" sz="2800" dirty="0">
                <a:solidFill>
                  <a:srgbClr val="6600CC"/>
                </a:solidFill>
                <a:ea typeface="微软雅黑" panose="020B0503020204020204" pitchFamily="34" charset="-122"/>
                <a:cs typeface="Times New Roman" panose="02020603050405020304" pitchFamily="18" charset="0"/>
              </a:rPr>
              <a:t>、开尔文表述 </a:t>
            </a:r>
          </a:p>
        </p:txBody>
      </p:sp>
      <p:sp>
        <p:nvSpPr>
          <p:cNvPr id="13" name="Text Box 86"/>
          <p:cNvSpPr txBox="1">
            <a:spLocks noChangeArrowheads="1"/>
          </p:cNvSpPr>
          <p:nvPr/>
        </p:nvSpPr>
        <p:spPr bwMode="auto">
          <a:xfrm>
            <a:off x="2579688" y="2761080"/>
            <a:ext cx="886609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不可能从单一热源吸取热量，使之完全变为有用的功而不产生其它影响 </a:t>
            </a:r>
          </a:p>
        </p:txBody>
      </p:sp>
      <p:sp>
        <p:nvSpPr>
          <p:cNvPr id="14" name="Text Box 87"/>
          <p:cNvSpPr txBox="1">
            <a:spLocks noChangeArrowheads="1"/>
          </p:cNvSpPr>
          <p:nvPr/>
        </p:nvSpPr>
        <p:spPr bwMode="auto">
          <a:xfrm>
            <a:off x="2579688" y="4005681"/>
            <a:ext cx="579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第二种永动机是不可能造成的 </a:t>
            </a:r>
          </a:p>
        </p:txBody>
      </p:sp>
      <p:pic>
        <p:nvPicPr>
          <p:cNvPr id="15" name="Picture 88"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3991393"/>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89" descr="No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4063" y="2870618"/>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90"/>
          <p:cNvSpPr txBox="1">
            <a:spLocks noChangeArrowheads="1"/>
          </p:cNvSpPr>
          <p:nvPr/>
        </p:nvSpPr>
        <p:spPr bwMode="auto">
          <a:xfrm>
            <a:off x="2095502" y="4855736"/>
            <a:ext cx="935028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“其它影响”是指除了由单一热源吸热，把所吸收的热用来作功以外的任何其他变化，当有其它影响产生时，把由单一热源吸来的热量全部用来对外作功是可能的。</a:t>
            </a:r>
          </a:p>
        </p:txBody>
      </p:sp>
    </p:spTree>
    <p:extLst>
      <p:ext uri="{BB962C8B-B14F-4D97-AF65-F5344CB8AC3E}">
        <p14:creationId xmlns:p14="http://schemas.microsoft.com/office/powerpoint/2010/main" val="12581953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gtEl>
                                        <p:attrNameLst>
                                          <p:attrName>style.visibility</p:attrName>
                                        </p:attrNameLst>
                                      </p:cBhvr>
                                      <p:to>
                                        <p:strVal val="visible"/>
                                      </p:to>
                                    </p:set>
                                    <p:animEffect transition="in" filter="wipe(left)">
                                      <p:cBhvr>
                                        <p:cTn id="12" dur="500"/>
                                        <p:tgtEl>
                                          <p:spTgt spid="655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5542"/>
                                        </p:tgtEl>
                                        <p:attrNameLst>
                                          <p:attrName>style.visibility</p:attrName>
                                        </p:attrNameLst>
                                      </p:cBhvr>
                                      <p:to>
                                        <p:strVal val="visible"/>
                                      </p:to>
                                    </p:set>
                                    <p:animEffect transition="in" filter="wipe(left)">
                                      <p:cBhvr>
                                        <p:cTn id="17" dur="500"/>
                                        <p:tgtEl>
                                          <p:spTgt spid="6554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left)">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left)">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wipe(left)">
                                      <p:cBhvr>
                                        <p:cTn id="4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P spid="12" grpId="0"/>
      <p:bldP spid="13" grpId="0"/>
      <p:bldP spid="14" grpId="0"/>
      <p:bldP spid="1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88" name="Text Box 32"/>
          <p:cNvSpPr txBox="1">
            <a:spLocks noChangeArrowheads="1"/>
          </p:cNvSpPr>
          <p:nvPr/>
        </p:nvSpPr>
        <p:spPr bwMode="auto">
          <a:xfrm>
            <a:off x="7066336" y="1246375"/>
            <a:ext cx="4627409" cy="138499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等温膨胀过程是从单一热源吸热作功，而不放出热量给其它物体，但它非循环过程。</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0767" name="Rectangle 111"/>
          <p:cNvSpPr>
            <a:spLocks noChangeArrowheads="1"/>
          </p:cNvSpPr>
          <p:nvPr/>
        </p:nvSpPr>
        <p:spPr bwMode="auto">
          <a:xfrm>
            <a:off x="9354078" y="3598013"/>
            <a:ext cx="2339667" cy="2246769"/>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卡诺循环是循环过程，但需两个热源，且使外界发生变化。</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4" name="Oval 42"/>
              <p:cNvSpPr>
                <a:spLocks noChangeArrowheads="1"/>
              </p:cNvSpPr>
              <p:nvPr/>
            </p:nvSpPr>
            <p:spPr bwMode="auto">
              <a:xfrm>
                <a:off x="8708098" y="322879"/>
                <a:ext cx="685800" cy="685800"/>
              </a:xfrm>
              <a:prstGeom prst="ellipse">
                <a:avLst/>
              </a:prstGeom>
              <a:solidFill>
                <a:srgbClr val="FFCCFF"/>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3333CC"/>
                  </a:solidFill>
                  <a:ea typeface="微软雅黑" panose="020B0503020204020204" pitchFamily="34" charset="-122"/>
                  <a:cs typeface="Times New Roman" panose="02020603050405020304" pitchFamily="18" charset="0"/>
                </a:endParaRPr>
              </a:p>
            </p:txBody>
          </p:sp>
        </mc:Choice>
        <mc:Fallback xmlns="">
          <p:sp>
            <p:nvSpPr>
              <p:cNvPr id="114" name="Oval 42"/>
              <p:cNvSpPr>
                <a:spLocks noRot="1" noChangeAspect="1" noMove="1" noResize="1" noEditPoints="1" noAdjustHandles="1" noChangeArrowheads="1" noChangeShapeType="1" noTextEdit="1"/>
              </p:cNvSpPr>
              <p:nvPr/>
            </p:nvSpPr>
            <p:spPr bwMode="auto">
              <a:xfrm>
                <a:off x="8708098" y="322879"/>
                <a:ext cx="685800" cy="685800"/>
              </a:xfrm>
              <a:prstGeom prst="ellipse">
                <a:avLst/>
              </a:prstGeom>
              <a:blipFill>
                <a:blip r:embed="rId3"/>
                <a:stretch>
                  <a:fillRect/>
                </a:stretch>
              </a:blipFill>
              <a:ln w="9525">
                <a:solidFill>
                  <a:schemeClr val="tx1"/>
                </a:solidFill>
                <a:round/>
                <a:headEnd/>
                <a:tailEnd/>
              </a:ln>
            </p:spPr>
            <p:txBody>
              <a:bodyPr/>
              <a:lstStyle/>
              <a:p>
                <a:r>
                  <a:rPr lang="zh-CN" altLang="en-US">
                    <a:noFill/>
                  </a:rPr>
                  <a:t> </a:t>
                </a:r>
              </a:p>
            </p:txBody>
          </p:sp>
        </mc:Fallback>
      </mc:AlternateContent>
      <p:sp>
        <p:nvSpPr>
          <p:cNvPr id="131" name="AutoShape 97"/>
          <p:cNvSpPr>
            <a:spLocks noChangeArrowheads="1"/>
          </p:cNvSpPr>
          <p:nvPr/>
        </p:nvSpPr>
        <p:spPr bwMode="auto">
          <a:xfrm>
            <a:off x="7869898" y="551475"/>
            <a:ext cx="990600" cy="228600"/>
          </a:xfrm>
          <a:prstGeom prst="rightArrow">
            <a:avLst>
              <a:gd name="adj1" fmla="val 50000"/>
              <a:gd name="adj2" fmla="val 150704"/>
            </a:avLst>
          </a:prstGeom>
          <a:solidFill>
            <a:srgbClr val="FFCCFF"/>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nvGrpSpPr>
          <p:cNvPr id="132" name="Group 102"/>
          <p:cNvGrpSpPr>
            <a:grpSpLocks/>
          </p:cNvGrpSpPr>
          <p:nvPr/>
        </p:nvGrpSpPr>
        <p:grpSpPr bwMode="auto">
          <a:xfrm>
            <a:off x="9433982" y="489138"/>
            <a:ext cx="1828800" cy="523875"/>
            <a:chOff x="1632" y="2784"/>
            <a:chExt cx="1152" cy="330"/>
          </a:xfrm>
        </p:grpSpPr>
        <mc:AlternateContent xmlns:mc="http://schemas.openxmlformats.org/markup-compatibility/2006" xmlns:a14="http://schemas.microsoft.com/office/drawing/2010/main">
          <mc:Choice Requires="a14">
            <p:sp>
              <p:nvSpPr>
                <p:cNvPr id="133" name="Text Box 103"/>
                <p:cNvSpPr txBox="1">
                  <a:spLocks noChangeArrowheads="1"/>
                </p:cNvSpPr>
                <p:nvPr/>
              </p:nvSpPr>
              <p:spPr bwMode="auto">
                <a:xfrm>
                  <a:off x="2304" y="2784"/>
                  <a:ext cx="480" cy="330"/>
                </a:xfrm>
                <a:prstGeom prst="rect">
                  <a:avLst/>
                </a:prstGeom>
                <a:solidFill>
                  <a:srgbClr val="FFFFCC"/>
                </a:solidFill>
                <a:ln w="9525">
                  <a:solidFill>
                    <a:srgbClr val="996600"/>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en-US" altLang="zh-CN" sz="2800" i="1" dirty="0">
                      <a:solidFill>
                        <a:srgbClr val="1C1C1C"/>
                      </a:solidFill>
                      <a:ea typeface="微软雅黑" panose="020B0503020204020204" pitchFamily="34" charset="-122"/>
                      <a:cs typeface="Times New Roman" panose="020206030504050203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a14:m>
                  <a:endParaRPr kumimoji="0"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33" name="Text Box 103"/>
                <p:cNvSpPr txBox="1">
                  <a:spLocks noRot="1" noChangeAspect="1" noMove="1" noResize="1" noEditPoints="1" noAdjustHandles="1" noChangeArrowheads="1" noChangeShapeType="1" noTextEdit="1"/>
                </p:cNvSpPr>
                <p:nvPr/>
              </p:nvSpPr>
              <p:spPr bwMode="auto">
                <a:xfrm>
                  <a:off x="2304" y="2784"/>
                  <a:ext cx="480" cy="330"/>
                </a:xfrm>
                <a:prstGeom prst="rect">
                  <a:avLst/>
                </a:prstGeom>
                <a:blipFill>
                  <a:blip r:embed="rId4"/>
                  <a:stretch>
                    <a:fillRect/>
                  </a:stretch>
                </a:blipFill>
                <a:ln w="9525">
                  <a:solidFill>
                    <a:srgbClr val="996600"/>
                  </a:solidFill>
                  <a:miter lim="800000"/>
                  <a:headEnd/>
                  <a:tailEnd/>
                </a:ln>
              </p:spPr>
              <p:txBody>
                <a:bodyPr/>
                <a:lstStyle/>
                <a:p>
                  <a:r>
                    <a:rPr lang="zh-CN" altLang="en-US">
                      <a:noFill/>
                    </a:rPr>
                    <a:t> </a:t>
                  </a:r>
                </a:p>
              </p:txBody>
            </p:sp>
          </mc:Fallback>
        </mc:AlternateContent>
        <p:sp>
          <p:nvSpPr>
            <p:cNvPr id="134" name="AutoShape 104"/>
            <p:cNvSpPr>
              <a:spLocks noChangeArrowheads="1"/>
            </p:cNvSpPr>
            <p:nvPr/>
          </p:nvSpPr>
          <p:spPr bwMode="auto">
            <a:xfrm rot="-26979">
              <a:off x="1632" y="2832"/>
              <a:ext cx="720" cy="144"/>
            </a:xfrm>
            <a:prstGeom prst="rightArrow">
              <a:avLst>
                <a:gd name="adj1" fmla="val 50000"/>
                <a:gd name="adj2" fmla="val 125000"/>
              </a:avLst>
            </a:prstGeom>
            <a:solidFill>
              <a:srgbClr val="FFFFCC"/>
            </a:solidFill>
            <a:ln w="28575">
              <a:solidFill>
                <a:srgbClr val="99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p:grpSp>
        <p:nvGrpSpPr>
          <p:cNvPr id="2" name="组合 1"/>
          <p:cNvGrpSpPr/>
          <p:nvPr/>
        </p:nvGrpSpPr>
        <p:grpSpPr>
          <a:xfrm>
            <a:off x="2855053" y="409554"/>
            <a:ext cx="3697287" cy="2857500"/>
            <a:chOff x="2855053" y="409554"/>
            <a:chExt cx="3697287" cy="2857500"/>
          </a:xfrm>
        </p:grpSpPr>
        <p:grpSp>
          <p:nvGrpSpPr>
            <p:cNvPr id="115" name="Group 46"/>
            <p:cNvGrpSpPr>
              <a:grpSpLocks/>
            </p:cNvGrpSpPr>
            <p:nvPr/>
          </p:nvGrpSpPr>
          <p:grpSpPr bwMode="auto">
            <a:xfrm>
              <a:off x="2855053" y="409554"/>
              <a:ext cx="3657600" cy="2857500"/>
              <a:chOff x="432" y="1560"/>
              <a:chExt cx="2304" cy="1800"/>
            </a:xfrm>
          </p:grpSpPr>
          <p:sp>
            <p:nvSpPr>
              <p:cNvPr id="116" name="Rectangle 47"/>
              <p:cNvSpPr>
                <a:spLocks noChangeArrowheads="1"/>
              </p:cNvSpPr>
              <p:nvPr/>
            </p:nvSpPr>
            <p:spPr bwMode="auto">
              <a:xfrm>
                <a:off x="432" y="1560"/>
                <a:ext cx="2304" cy="1800"/>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117" name="Arc 48"/>
              <p:cNvSpPr>
                <a:spLocks/>
              </p:cNvSpPr>
              <p:nvPr/>
            </p:nvSpPr>
            <p:spPr bwMode="auto">
              <a:xfrm flipH="1" flipV="1">
                <a:off x="1169" y="1942"/>
                <a:ext cx="1235" cy="764"/>
              </a:xfrm>
              <a:custGeom>
                <a:avLst/>
                <a:gdLst>
                  <a:gd name="T0" fmla="*/ 0 w 21378"/>
                  <a:gd name="T1" fmla="*/ 0 h 21281"/>
                  <a:gd name="T2" fmla="*/ 0 w 21378"/>
                  <a:gd name="T3" fmla="*/ 0 h 21281"/>
                  <a:gd name="T4" fmla="*/ 0 w 21378"/>
                  <a:gd name="T5" fmla="*/ 0 h 21281"/>
                  <a:gd name="T6" fmla="*/ 0 60000 65536"/>
                  <a:gd name="T7" fmla="*/ 0 60000 65536"/>
                  <a:gd name="T8" fmla="*/ 0 60000 65536"/>
                  <a:gd name="T9" fmla="*/ 0 w 21378"/>
                  <a:gd name="T10" fmla="*/ 0 h 21281"/>
                  <a:gd name="T11" fmla="*/ 21378 w 21378"/>
                  <a:gd name="T12" fmla="*/ 21281 h 21281"/>
                </a:gdLst>
                <a:ahLst/>
                <a:cxnLst>
                  <a:cxn ang="T6">
                    <a:pos x="T0" y="T1"/>
                  </a:cxn>
                  <a:cxn ang="T7">
                    <a:pos x="T2" y="T3"/>
                  </a:cxn>
                  <a:cxn ang="T8">
                    <a:pos x="T4" y="T5"/>
                  </a:cxn>
                </a:cxnLst>
                <a:rect l="T9" t="T10" r="T11" b="T12"/>
                <a:pathLst>
                  <a:path w="21378" h="21281" fill="none" extrusionOk="0">
                    <a:moveTo>
                      <a:pt x="3698" y="0"/>
                    </a:moveTo>
                    <a:cubicBezTo>
                      <a:pt x="12906" y="1600"/>
                      <a:pt x="20040" y="8941"/>
                      <a:pt x="21377" y="18191"/>
                    </a:cubicBezTo>
                  </a:path>
                  <a:path w="21378" h="21281" stroke="0" extrusionOk="0">
                    <a:moveTo>
                      <a:pt x="3698" y="0"/>
                    </a:moveTo>
                    <a:cubicBezTo>
                      <a:pt x="12906" y="1600"/>
                      <a:pt x="20040" y="8941"/>
                      <a:pt x="21377" y="18191"/>
                    </a:cubicBezTo>
                    <a:lnTo>
                      <a:pt x="0" y="21281"/>
                    </a:lnTo>
                    <a:lnTo>
                      <a:pt x="3698" y="0"/>
                    </a:lnTo>
                    <a:close/>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8" name="Line 49"/>
              <p:cNvSpPr>
                <a:spLocks noChangeShapeType="1"/>
              </p:cNvSpPr>
              <p:nvPr/>
            </p:nvSpPr>
            <p:spPr bwMode="auto">
              <a:xfrm>
                <a:off x="1551" y="309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9" name="Line 50"/>
              <p:cNvSpPr>
                <a:spLocks noChangeShapeType="1"/>
              </p:cNvSpPr>
              <p:nvPr/>
            </p:nvSpPr>
            <p:spPr bwMode="auto">
              <a:xfrm>
                <a:off x="2183" y="2695"/>
                <a:ext cx="0" cy="35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0" name="Line 51"/>
              <p:cNvSpPr>
                <a:spLocks noChangeShapeType="1"/>
              </p:cNvSpPr>
              <p:nvPr/>
            </p:nvSpPr>
            <p:spPr bwMode="auto">
              <a:xfrm flipH="1">
                <a:off x="823" y="2066"/>
                <a:ext cx="36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1" name="Line 52"/>
              <p:cNvSpPr>
                <a:spLocks noChangeShapeType="1"/>
              </p:cNvSpPr>
              <p:nvPr/>
            </p:nvSpPr>
            <p:spPr bwMode="auto">
              <a:xfrm>
                <a:off x="801" y="3050"/>
                <a:ext cx="1843"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2" name="Line 53"/>
              <p:cNvSpPr>
                <a:spLocks noChangeShapeType="1"/>
              </p:cNvSpPr>
              <p:nvPr/>
            </p:nvSpPr>
            <p:spPr bwMode="auto">
              <a:xfrm flipV="1">
                <a:off x="826" y="1764"/>
                <a:ext cx="0" cy="1294"/>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3" name="Line 54"/>
              <p:cNvSpPr>
                <a:spLocks noChangeShapeType="1"/>
              </p:cNvSpPr>
              <p:nvPr/>
            </p:nvSpPr>
            <p:spPr bwMode="auto">
              <a:xfrm>
                <a:off x="1169" y="2075"/>
                <a:ext cx="0" cy="992"/>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4" name="Text Box 55"/>
              <p:cNvSpPr txBox="1">
                <a:spLocks noChangeArrowheads="1"/>
              </p:cNvSpPr>
              <p:nvPr/>
            </p:nvSpPr>
            <p:spPr bwMode="auto">
              <a:xfrm>
                <a:off x="1031" y="1809"/>
                <a:ext cx="32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1</a:t>
                </a:r>
                <a:endParaRPr lang="en-US" altLang="zh-CN" sz="2800">
                  <a:solidFill>
                    <a:srgbClr val="A50021"/>
                  </a:solidFill>
                  <a:ea typeface="微软雅黑" panose="020B0503020204020204" pitchFamily="34" charset="-122"/>
                  <a:cs typeface="Times New Roman" panose="02020603050405020304" pitchFamily="18" charset="0"/>
                </a:endParaRPr>
              </a:p>
            </p:txBody>
          </p:sp>
          <p:sp>
            <p:nvSpPr>
              <p:cNvPr id="125" name="Text Box 56"/>
              <p:cNvSpPr txBox="1">
                <a:spLocks noChangeArrowheads="1"/>
              </p:cNvSpPr>
              <p:nvPr/>
            </p:nvSpPr>
            <p:spPr bwMode="auto">
              <a:xfrm>
                <a:off x="2183" y="2562"/>
                <a:ext cx="23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a:solidFill>
                      <a:srgbClr val="CC0000"/>
                    </a:solidFill>
                    <a:ea typeface="微软雅黑" panose="020B0503020204020204" pitchFamily="34" charset="-122"/>
                    <a:cs typeface="Times New Roman" panose="02020603050405020304" pitchFamily="18" charset="0"/>
                  </a:rPr>
                  <a:t>2</a:t>
                </a:r>
                <a:endParaRPr lang="en-US" altLang="zh-CN" sz="2800">
                  <a:solidFill>
                    <a:srgbClr val="463634"/>
                  </a:solidFill>
                  <a:ea typeface="微软雅黑" panose="020B0503020204020204" pitchFamily="34" charset="-122"/>
                  <a:cs typeface="Times New Roman" panose="02020603050405020304" pitchFamily="18" charset="0"/>
                </a:endParaRPr>
              </a:p>
            </p:txBody>
          </p:sp>
          <p:sp>
            <p:nvSpPr>
              <p:cNvPr id="127" name="Freeform 67" descr="浅色下对角线"/>
              <p:cNvSpPr>
                <a:spLocks/>
              </p:cNvSpPr>
              <p:nvPr/>
            </p:nvSpPr>
            <p:spPr bwMode="auto">
              <a:xfrm>
                <a:off x="1173" y="2112"/>
                <a:ext cx="1008" cy="933"/>
              </a:xfrm>
              <a:custGeom>
                <a:avLst/>
                <a:gdLst>
                  <a:gd name="T0" fmla="*/ 13 w 1008"/>
                  <a:gd name="T1" fmla="*/ 933 h 933"/>
                  <a:gd name="T2" fmla="*/ 0 w 1008"/>
                  <a:gd name="T3" fmla="*/ 0 h 933"/>
                  <a:gd name="T4" fmla="*/ 82 w 1008"/>
                  <a:gd name="T5" fmla="*/ 165 h 933"/>
                  <a:gd name="T6" fmla="*/ 205 w 1008"/>
                  <a:gd name="T7" fmla="*/ 302 h 933"/>
                  <a:gd name="T8" fmla="*/ 370 w 1008"/>
                  <a:gd name="T9" fmla="*/ 411 h 933"/>
                  <a:gd name="T10" fmla="*/ 541 w 1008"/>
                  <a:gd name="T11" fmla="*/ 501 h 933"/>
                  <a:gd name="T12" fmla="*/ 802 w 1008"/>
                  <a:gd name="T13" fmla="*/ 583 h 933"/>
                  <a:gd name="T14" fmla="*/ 994 w 1008"/>
                  <a:gd name="T15" fmla="*/ 610 h 933"/>
                  <a:gd name="T16" fmla="*/ 1008 w 1008"/>
                  <a:gd name="T17" fmla="*/ 919 h 933"/>
                  <a:gd name="T18" fmla="*/ 994 w 1008"/>
                  <a:gd name="T19" fmla="*/ 933 h 933"/>
                  <a:gd name="T20" fmla="*/ 13 w 1008"/>
                  <a:gd name="T21" fmla="*/ 933 h 9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08"/>
                  <a:gd name="T34" fmla="*/ 0 h 933"/>
                  <a:gd name="T35" fmla="*/ 1008 w 1008"/>
                  <a:gd name="T36" fmla="*/ 933 h 9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08" h="933">
                    <a:moveTo>
                      <a:pt x="13" y="933"/>
                    </a:moveTo>
                    <a:lnTo>
                      <a:pt x="0" y="0"/>
                    </a:lnTo>
                    <a:lnTo>
                      <a:pt x="82" y="165"/>
                    </a:lnTo>
                    <a:lnTo>
                      <a:pt x="205" y="302"/>
                    </a:lnTo>
                    <a:lnTo>
                      <a:pt x="370" y="411"/>
                    </a:lnTo>
                    <a:lnTo>
                      <a:pt x="541" y="501"/>
                    </a:lnTo>
                    <a:lnTo>
                      <a:pt x="802" y="583"/>
                    </a:lnTo>
                    <a:lnTo>
                      <a:pt x="994" y="610"/>
                    </a:lnTo>
                    <a:lnTo>
                      <a:pt x="1008" y="919"/>
                    </a:lnTo>
                    <a:lnTo>
                      <a:pt x="994" y="933"/>
                    </a:lnTo>
                    <a:lnTo>
                      <a:pt x="13" y="933"/>
                    </a:lnTo>
                    <a:close/>
                  </a:path>
                </a:pathLst>
              </a:custGeom>
              <a:pattFill prst="ltDnDiag">
                <a:fgClr>
                  <a:srgbClr val="CC00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8" name="Text Box 68"/>
                  <p:cNvSpPr txBox="1">
                    <a:spLocks noChangeArrowheads="1"/>
                  </p:cNvSpPr>
                  <p:nvPr/>
                </p:nvSpPr>
                <p:spPr bwMode="auto">
                  <a:xfrm>
                    <a:off x="1440" y="2640"/>
                    <a:ext cx="432"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128" name="Text Box 68"/>
                  <p:cNvSpPr txBox="1">
                    <a:spLocks noRot="1" noChangeAspect="1" noMove="1" noResize="1" noEditPoints="1" noAdjustHandles="1" noChangeArrowheads="1" noChangeShapeType="1" noTextEdit="1"/>
                  </p:cNvSpPr>
                  <p:nvPr/>
                </p:nvSpPr>
                <p:spPr bwMode="auto">
                  <a:xfrm>
                    <a:off x="1440" y="2640"/>
                    <a:ext cx="432" cy="32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9" name="Line 69"/>
              <p:cNvSpPr>
                <a:spLocks noChangeShapeType="1"/>
              </p:cNvSpPr>
              <p:nvPr/>
            </p:nvSpPr>
            <p:spPr bwMode="auto">
              <a:xfrm>
                <a:off x="1400" y="2385"/>
                <a:ext cx="92" cy="89"/>
              </a:xfrm>
              <a:prstGeom prst="line">
                <a:avLst/>
              </a:prstGeom>
              <a:noFill/>
              <a:ln w="38100">
                <a:solidFill>
                  <a:srgbClr val="0000FF"/>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0" name="Line 70"/>
              <p:cNvSpPr>
                <a:spLocks noChangeShapeType="1"/>
              </p:cNvSpPr>
              <p:nvPr/>
            </p:nvSpPr>
            <p:spPr bwMode="auto">
              <a:xfrm flipH="1">
                <a:off x="823" y="2713"/>
                <a:ext cx="138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35" name="文本框 134"/>
                <p:cNvSpPr txBox="1"/>
                <p:nvPr/>
              </p:nvSpPr>
              <p:spPr>
                <a:xfrm>
                  <a:off x="4031392" y="849410"/>
                  <a:ext cx="156433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4031392" y="849410"/>
                  <a:ext cx="1564339"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3107698" y="600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3107698" y="600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6103486" y="274690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6103486" y="2746906"/>
                  <a:ext cx="335220"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3188429" y="271542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3188429" y="2715428"/>
                  <a:ext cx="35022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4971459" y="1661816"/>
                  <a:ext cx="158088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4971459" y="1661816"/>
                  <a:ext cx="158088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3773336" y="2696141"/>
                  <a:ext cx="61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40" name="矩形 139"/>
                <p:cNvSpPr>
                  <a:spLocks noRot="1" noChangeAspect="1" noMove="1" noResize="1" noEditPoints="1" noAdjustHandles="1" noChangeArrowheads="1" noChangeShapeType="1" noTextEdit="1"/>
                </p:cNvSpPr>
                <p:nvPr/>
              </p:nvSpPr>
              <p:spPr>
                <a:xfrm>
                  <a:off x="3773336" y="2696141"/>
                  <a:ext cx="61965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矩形 140"/>
                <p:cNvSpPr/>
                <p:nvPr/>
              </p:nvSpPr>
              <p:spPr>
                <a:xfrm>
                  <a:off x="5367407" y="2696141"/>
                  <a:ext cx="6279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1" name="矩形 140"/>
                <p:cNvSpPr>
                  <a:spLocks noRot="1" noChangeAspect="1" noMove="1" noResize="1" noEditPoints="1" noAdjustHandles="1" noChangeArrowheads="1" noChangeShapeType="1" noTextEdit="1"/>
                </p:cNvSpPr>
                <p:nvPr/>
              </p:nvSpPr>
              <p:spPr>
                <a:xfrm>
                  <a:off x="5367407" y="2696141"/>
                  <a:ext cx="6279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矩形 141"/>
                <p:cNvSpPr/>
                <p:nvPr/>
              </p:nvSpPr>
              <p:spPr>
                <a:xfrm>
                  <a:off x="2966757" y="1961694"/>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2" name="矩形 141"/>
                <p:cNvSpPr>
                  <a:spLocks noRot="1" noChangeAspect="1" noMove="1" noResize="1" noEditPoints="1" noAdjustHandles="1" noChangeArrowheads="1" noChangeShapeType="1" noTextEdit="1"/>
                </p:cNvSpPr>
                <p:nvPr/>
              </p:nvSpPr>
              <p:spPr>
                <a:xfrm>
                  <a:off x="2966757" y="1961694"/>
                  <a:ext cx="63543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矩形 142"/>
                <p:cNvSpPr/>
                <p:nvPr/>
              </p:nvSpPr>
              <p:spPr>
                <a:xfrm>
                  <a:off x="2970893" y="945612"/>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43" name="矩形 142"/>
                <p:cNvSpPr>
                  <a:spLocks noRot="1" noChangeAspect="1" noMove="1" noResize="1" noEditPoints="1" noAdjustHandles="1" noChangeArrowheads="1" noChangeShapeType="1" noTextEdit="1"/>
                </p:cNvSpPr>
                <p:nvPr/>
              </p:nvSpPr>
              <p:spPr>
                <a:xfrm>
                  <a:off x="2970893" y="945612"/>
                  <a:ext cx="627159"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4" name="文本框 143"/>
              <p:cNvSpPr txBox="1"/>
              <p:nvPr/>
            </p:nvSpPr>
            <p:spPr>
              <a:xfrm>
                <a:off x="7297154" y="397492"/>
                <a:ext cx="5259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𝑇</m:t>
                          </m:r>
                        </m:sub>
                      </m:sSub>
                    </m:oMath>
                  </m:oMathPara>
                </a14:m>
                <a:endParaRPr lang="zh-CN" altLang="en-US" sz="2800" i="1" dirty="0"/>
              </a:p>
            </p:txBody>
          </p:sp>
        </mc:Choice>
        <mc:Fallback xmlns="">
          <p:sp>
            <p:nvSpPr>
              <p:cNvPr id="144" name="文本框 143"/>
              <p:cNvSpPr txBox="1">
                <a:spLocks noRot="1" noChangeAspect="1" noMove="1" noResize="1" noEditPoints="1" noAdjustHandles="1" noChangeArrowheads="1" noChangeShapeType="1" noTextEdit="1"/>
              </p:cNvSpPr>
              <p:nvPr/>
            </p:nvSpPr>
            <p:spPr>
              <a:xfrm>
                <a:off x="7297154" y="397492"/>
                <a:ext cx="525913" cy="430887"/>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3112766" y="3471154"/>
            <a:ext cx="6292222" cy="2923811"/>
            <a:chOff x="3112766" y="3471154"/>
            <a:chExt cx="6292222" cy="2923811"/>
          </a:xfrm>
        </p:grpSpPr>
        <p:grpSp>
          <p:nvGrpSpPr>
            <p:cNvPr id="6" name="Group 66"/>
            <p:cNvGrpSpPr>
              <a:grpSpLocks/>
            </p:cNvGrpSpPr>
            <p:nvPr/>
          </p:nvGrpSpPr>
          <p:grpSpPr bwMode="auto">
            <a:xfrm>
              <a:off x="3112766" y="3471154"/>
              <a:ext cx="5867400" cy="2895600"/>
              <a:chOff x="384" y="2256"/>
              <a:chExt cx="3696" cy="1824"/>
            </a:xfrm>
          </p:grpSpPr>
          <p:grpSp>
            <p:nvGrpSpPr>
              <p:cNvPr id="82952" name="Group 67"/>
              <p:cNvGrpSpPr>
                <a:grpSpLocks/>
              </p:cNvGrpSpPr>
              <p:nvPr/>
            </p:nvGrpSpPr>
            <p:grpSpPr bwMode="auto">
              <a:xfrm>
                <a:off x="2640" y="2256"/>
                <a:ext cx="1440" cy="1789"/>
                <a:chOff x="3216" y="2112"/>
                <a:chExt cx="1440" cy="1934"/>
              </a:xfrm>
            </p:grpSpPr>
            <p:grpSp>
              <p:nvGrpSpPr>
                <p:cNvPr id="82985" name="Group 68"/>
                <p:cNvGrpSpPr>
                  <a:grpSpLocks/>
                </p:cNvGrpSpPr>
                <p:nvPr/>
              </p:nvGrpSpPr>
              <p:grpSpPr bwMode="auto">
                <a:xfrm>
                  <a:off x="3216" y="3692"/>
                  <a:ext cx="1392" cy="354"/>
                  <a:chOff x="3264" y="3168"/>
                  <a:chExt cx="1392" cy="354"/>
                </a:xfrm>
              </p:grpSpPr>
              <p:sp>
                <p:nvSpPr>
                  <p:cNvPr id="82993" name="Rectangle 69"/>
                  <p:cNvSpPr>
                    <a:spLocks noChangeArrowheads="1"/>
                  </p:cNvSpPr>
                  <p:nvPr/>
                </p:nvSpPr>
                <p:spPr bwMode="auto">
                  <a:xfrm>
                    <a:off x="3264" y="3168"/>
                    <a:ext cx="1392" cy="336"/>
                  </a:xfrm>
                  <a:prstGeom prst="rect">
                    <a:avLst/>
                  </a:prstGeom>
                  <a:solidFill>
                    <a:schemeClr val="accent2"/>
                  </a:solidFill>
                  <a:ln w="19050">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94" name="Text Box 70"/>
                      <p:cNvSpPr txBox="1">
                        <a:spLocks noChangeArrowheads="1"/>
                      </p:cNvSpPr>
                      <p:nvPr/>
                    </p:nvSpPr>
                    <p:spPr bwMode="auto">
                      <a:xfrm>
                        <a:off x="3312" y="3169"/>
                        <a:ext cx="1248" cy="3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低温热源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94" name="Text Box 70"/>
                      <p:cNvSpPr txBox="1">
                        <a:spLocks noRot="1" noChangeAspect="1" noMove="1" noResize="1" noEditPoints="1" noAdjustHandles="1" noChangeArrowheads="1" noChangeShapeType="1" noTextEdit="1"/>
                      </p:cNvSpPr>
                      <p:nvPr/>
                    </p:nvSpPr>
                    <p:spPr bwMode="auto">
                      <a:xfrm>
                        <a:off x="3312" y="3169"/>
                        <a:ext cx="1248" cy="353"/>
                      </a:xfrm>
                      <a:prstGeom prst="rect">
                        <a:avLst/>
                      </a:prstGeom>
                      <a:blipFill>
                        <a:blip r:embed="rId16"/>
                        <a:stretch>
                          <a:fillRect l="-6462"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82986" name="Group 72"/>
                <p:cNvGrpSpPr>
                  <a:grpSpLocks/>
                </p:cNvGrpSpPr>
                <p:nvPr/>
              </p:nvGrpSpPr>
              <p:grpSpPr bwMode="auto">
                <a:xfrm>
                  <a:off x="3216" y="2112"/>
                  <a:ext cx="1440" cy="360"/>
                  <a:chOff x="3216" y="1632"/>
                  <a:chExt cx="1440" cy="360"/>
                </a:xfrm>
              </p:grpSpPr>
              <p:sp>
                <p:nvSpPr>
                  <p:cNvPr id="82990" name="Rectangle 73"/>
                  <p:cNvSpPr>
                    <a:spLocks noChangeArrowheads="1"/>
                  </p:cNvSpPr>
                  <p:nvPr/>
                </p:nvSpPr>
                <p:spPr bwMode="auto">
                  <a:xfrm>
                    <a:off x="3216" y="1632"/>
                    <a:ext cx="1440" cy="336"/>
                  </a:xfrm>
                  <a:prstGeom prst="rect">
                    <a:avLst/>
                  </a:prstGeom>
                  <a:solidFill>
                    <a:srgbClr val="FDE3F0"/>
                  </a:solidFill>
                  <a:ln w="19050">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91" name="Text Box 74"/>
                      <p:cNvSpPr txBox="1">
                        <a:spLocks noChangeArrowheads="1"/>
                      </p:cNvSpPr>
                      <p:nvPr/>
                    </p:nvSpPr>
                    <p:spPr bwMode="auto">
                      <a:xfrm>
                        <a:off x="3264" y="1638"/>
                        <a:ext cx="1248" cy="3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高温热源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91" name="Text Box 74"/>
                      <p:cNvSpPr txBox="1">
                        <a:spLocks noRot="1" noChangeAspect="1" noMove="1" noResize="1" noEditPoints="1" noAdjustHandles="1" noChangeArrowheads="1" noChangeShapeType="1" noTextEdit="1"/>
                      </p:cNvSpPr>
                      <p:nvPr/>
                    </p:nvSpPr>
                    <p:spPr bwMode="auto">
                      <a:xfrm>
                        <a:off x="3264" y="1638"/>
                        <a:ext cx="1248" cy="354"/>
                      </a:xfrm>
                      <a:prstGeom prst="rect">
                        <a:avLst/>
                      </a:prstGeom>
                      <a:blipFill>
                        <a:blip r:embed="rId17"/>
                        <a:stretch>
                          <a:fillRect l="-646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82987" name="Group 76"/>
                <p:cNvGrpSpPr>
                  <a:grpSpLocks/>
                </p:cNvGrpSpPr>
                <p:nvPr/>
              </p:nvGrpSpPr>
              <p:grpSpPr bwMode="auto">
                <a:xfrm>
                  <a:off x="3264" y="2832"/>
                  <a:ext cx="1344" cy="528"/>
                  <a:chOff x="672" y="2352"/>
                  <a:chExt cx="1344" cy="528"/>
                </a:xfrm>
              </p:grpSpPr>
              <p:sp>
                <p:nvSpPr>
                  <p:cNvPr id="82988" name="Oval 77"/>
                  <p:cNvSpPr>
                    <a:spLocks noChangeArrowheads="1"/>
                  </p:cNvSpPr>
                  <p:nvPr/>
                </p:nvSpPr>
                <p:spPr bwMode="auto">
                  <a:xfrm>
                    <a:off x="672" y="2352"/>
                    <a:ext cx="1296" cy="528"/>
                  </a:xfrm>
                  <a:prstGeom prst="ellipse">
                    <a:avLst/>
                  </a:prstGeom>
                  <a:noFill/>
                  <a:ln w="19050">
                    <a:solidFill>
                      <a:srgbClr val="CC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89" name="Text Box 78"/>
                  <p:cNvSpPr txBox="1">
                    <a:spLocks noChangeArrowheads="1"/>
                  </p:cNvSpPr>
                  <p:nvPr/>
                </p:nvSpPr>
                <p:spPr bwMode="auto">
                  <a:xfrm>
                    <a:off x="815" y="2468"/>
                    <a:ext cx="1201"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卡诺热机</a:t>
                    </a:r>
                  </a:p>
                </p:txBody>
              </p:sp>
            </p:grpSp>
          </p:grpSp>
          <p:sp>
            <p:nvSpPr>
              <p:cNvPr id="82983" name="AutoShape 80"/>
              <p:cNvSpPr>
                <a:spLocks noChangeArrowheads="1"/>
              </p:cNvSpPr>
              <p:nvPr/>
            </p:nvSpPr>
            <p:spPr bwMode="auto">
              <a:xfrm>
                <a:off x="3216" y="2522"/>
                <a:ext cx="144" cy="489"/>
              </a:xfrm>
              <a:prstGeom prst="downArrow">
                <a:avLst>
                  <a:gd name="adj1" fmla="val 40000"/>
                  <a:gd name="adj2" fmla="val 146921"/>
                </a:avLst>
              </a:prstGeom>
              <a:solidFill>
                <a:srgbClr val="FFCCCC"/>
              </a:solidFill>
              <a:ln w="19050">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81" name="AutoShape 83"/>
              <p:cNvSpPr>
                <a:spLocks noChangeArrowheads="1"/>
              </p:cNvSpPr>
              <p:nvPr/>
            </p:nvSpPr>
            <p:spPr bwMode="auto">
              <a:xfrm>
                <a:off x="3264" y="3322"/>
                <a:ext cx="144" cy="444"/>
              </a:xfrm>
              <a:prstGeom prst="downArrow">
                <a:avLst>
                  <a:gd name="adj1" fmla="val 35417"/>
                  <a:gd name="adj2" fmla="val 138889"/>
                </a:avLst>
              </a:prstGeom>
              <a:solidFill>
                <a:srgbClr val="CCECFF"/>
              </a:solidFill>
              <a:ln w="19050">
                <a:solidFill>
                  <a:srgbClr val="0000FF"/>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grpSp>
            <p:nvGrpSpPr>
              <p:cNvPr id="82956" name="Group 86"/>
              <p:cNvGrpSpPr>
                <a:grpSpLocks/>
              </p:cNvGrpSpPr>
              <p:nvPr/>
            </p:nvGrpSpPr>
            <p:grpSpPr bwMode="auto">
              <a:xfrm>
                <a:off x="384" y="2256"/>
                <a:ext cx="2053" cy="1824"/>
                <a:chOff x="491" y="2064"/>
                <a:chExt cx="2209" cy="2017"/>
              </a:xfrm>
            </p:grpSpPr>
            <p:sp>
              <p:nvSpPr>
                <p:cNvPr id="82958" name="Rectangle 87"/>
                <p:cNvSpPr>
                  <a:spLocks noChangeArrowheads="1"/>
                </p:cNvSpPr>
                <p:nvPr/>
              </p:nvSpPr>
              <p:spPr bwMode="auto">
                <a:xfrm>
                  <a:off x="491" y="2064"/>
                  <a:ext cx="2209" cy="201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sp>
              <p:nvSpPr>
                <p:cNvPr id="82959" name="Line 88"/>
                <p:cNvSpPr>
                  <a:spLocks noChangeShapeType="1"/>
                </p:cNvSpPr>
                <p:nvPr/>
              </p:nvSpPr>
              <p:spPr bwMode="auto">
                <a:xfrm>
                  <a:off x="746" y="3834"/>
                  <a:ext cx="1912"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0" name="Line 89"/>
                <p:cNvSpPr>
                  <a:spLocks noChangeShapeType="1"/>
                </p:cNvSpPr>
                <p:nvPr/>
              </p:nvSpPr>
              <p:spPr bwMode="auto">
                <a:xfrm flipV="1">
                  <a:off x="746" y="2148"/>
                  <a:ext cx="0" cy="1679"/>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5" name="Freeform 94" descr="浅色上对角线"/>
                <p:cNvSpPr>
                  <a:spLocks/>
                </p:cNvSpPr>
                <p:nvPr/>
              </p:nvSpPr>
              <p:spPr bwMode="auto">
                <a:xfrm>
                  <a:off x="1000" y="2491"/>
                  <a:ext cx="1297" cy="1045"/>
                </a:xfrm>
                <a:custGeom>
                  <a:avLst/>
                  <a:gdLst>
                    <a:gd name="T0" fmla="*/ 4 w 1465"/>
                    <a:gd name="T1" fmla="*/ 7 h 1219"/>
                    <a:gd name="T2" fmla="*/ 11 w 1465"/>
                    <a:gd name="T3" fmla="*/ 33 h 1219"/>
                    <a:gd name="T4" fmla="*/ 21 w 1465"/>
                    <a:gd name="T5" fmla="*/ 55 h 1219"/>
                    <a:gd name="T6" fmla="*/ 36 w 1465"/>
                    <a:gd name="T7" fmla="*/ 85 h 1219"/>
                    <a:gd name="T8" fmla="*/ 51 w 1465"/>
                    <a:gd name="T9" fmla="*/ 104 h 1219"/>
                    <a:gd name="T10" fmla="*/ 72 w 1465"/>
                    <a:gd name="T11" fmla="*/ 121 h 1219"/>
                    <a:gd name="T12" fmla="*/ 102 w 1465"/>
                    <a:gd name="T13" fmla="*/ 130 h 1219"/>
                    <a:gd name="T14" fmla="*/ 142 w 1465"/>
                    <a:gd name="T15" fmla="*/ 142 h 1219"/>
                    <a:gd name="T16" fmla="*/ 203 w 1465"/>
                    <a:gd name="T17" fmla="*/ 153 h 1219"/>
                    <a:gd name="T18" fmla="*/ 251 w 1465"/>
                    <a:gd name="T19" fmla="*/ 160 h 1219"/>
                    <a:gd name="T20" fmla="*/ 300 w 1465"/>
                    <a:gd name="T21" fmla="*/ 165 h 1219"/>
                    <a:gd name="T22" fmla="*/ 277 w 1465"/>
                    <a:gd name="T23" fmla="*/ 152 h 1219"/>
                    <a:gd name="T24" fmla="*/ 251 w 1465"/>
                    <a:gd name="T25" fmla="*/ 138 h 1219"/>
                    <a:gd name="T26" fmla="*/ 243 w 1465"/>
                    <a:gd name="T27" fmla="*/ 131 h 1219"/>
                    <a:gd name="T28" fmla="*/ 229 w 1465"/>
                    <a:gd name="T29" fmla="*/ 122 h 1219"/>
                    <a:gd name="T30" fmla="*/ 225 w 1465"/>
                    <a:gd name="T31" fmla="*/ 116 h 1219"/>
                    <a:gd name="T32" fmla="*/ 209 w 1465"/>
                    <a:gd name="T33" fmla="*/ 96 h 1219"/>
                    <a:gd name="T34" fmla="*/ 191 w 1465"/>
                    <a:gd name="T35" fmla="*/ 89 h 1219"/>
                    <a:gd name="T36" fmla="*/ 206 w 1465"/>
                    <a:gd name="T37" fmla="*/ 92 h 1219"/>
                    <a:gd name="T38" fmla="*/ 177 w 1465"/>
                    <a:gd name="T39" fmla="*/ 85 h 1219"/>
                    <a:gd name="T40" fmla="*/ 162 w 1465"/>
                    <a:gd name="T41" fmla="*/ 81 h 1219"/>
                    <a:gd name="T42" fmla="*/ 143 w 1465"/>
                    <a:gd name="T43" fmla="*/ 77 h 1219"/>
                    <a:gd name="T44" fmla="*/ 120 w 1465"/>
                    <a:gd name="T45" fmla="*/ 69 h 1219"/>
                    <a:gd name="T46" fmla="*/ 78 w 1465"/>
                    <a:gd name="T47" fmla="*/ 50 h 1219"/>
                    <a:gd name="T48" fmla="*/ 44 w 1465"/>
                    <a:gd name="T49" fmla="*/ 33 h 1219"/>
                    <a:gd name="T50" fmla="*/ 25 w 1465"/>
                    <a:gd name="T51" fmla="*/ 21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UpDiag">
                  <a:fgClr>
                    <a:srgbClr val="CC3399"/>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66" name="Text Box 95"/>
                    <p:cNvSpPr txBox="1">
                      <a:spLocks noChangeArrowheads="1"/>
                    </p:cNvSpPr>
                    <p:nvPr/>
                  </p:nvSpPr>
                  <p:spPr bwMode="auto">
                    <a:xfrm flipH="1">
                      <a:off x="1403" y="2996"/>
                      <a:ext cx="330"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66" name="Text Box 95"/>
                    <p:cNvSpPr txBox="1">
                      <a:spLocks noRot="1" noChangeAspect="1" noMove="1" noResize="1" noEditPoints="1" noAdjustHandles="1" noChangeArrowheads="1" noChangeShapeType="1" noTextEdit="1"/>
                    </p:cNvSpPr>
                    <p:nvPr/>
                  </p:nvSpPr>
                  <p:spPr bwMode="auto">
                    <a:xfrm flipH="1">
                      <a:off x="1403" y="2996"/>
                      <a:ext cx="330" cy="364"/>
                    </a:xfrm>
                    <a:prstGeom prst="rect">
                      <a:avLst/>
                    </a:prstGeom>
                    <a:blipFill>
                      <a:blip r:embed="rId1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67" name="Line 96"/>
                <p:cNvSpPr>
                  <a:spLocks noChangeShapeType="1"/>
                </p:cNvSpPr>
                <p:nvPr/>
              </p:nvSpPr>
              <p:spPr bwMode="auto">
                <a:xfrm flipH="1" flipV="1">
                  <a:off x="1586" y="3392"/>
                  <a:ext cx="109" cy="36"/>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8" name="Line 97"/>
                <p:cNvSpPr>
                  <a:spLocks noChangeShapeType="1"/>
                </p:cNvSpPr>
                <p:nvPr/>
              </p:nvSpPr>
              <p:spPr bwMode="auto">
                <a:xfrm>
                  <a:off x="1427" y="2850"/>
                  <a:ext cx="122" cy="73"/>
                </a:xfrm>
                <a:prstGeom prst="line">
                  <a:avLst/>
                </a:prstGeom>
                <a:noFill/>
                <a:ln w="571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69" name="Line 98"/>
                <p:cNvSpPr>
                  <a:spLocks noChangeShapeType="1"/>
                </p:cNvSpPr>
                <p:nvPr/>
              </p:nvSpPr>
              <p:spPr bwMode="auto">
                <a:xfrm flipH="1" flipV="1">
                  <a:off x="1074" y="2815"/>
                  <a:ext cx="36" cy="108"/>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1" name="Line 100"/>
                <p:cNvSpPr>
                  <a:spLocks noChangeShapeType="1"/>
                </p:cNvSpPr>
                <p:nvPr/>
              </p:nvSpPr>
              <p:spPr bwMode="auto">
                <a:xfrm>
                  <a:off x="2020" y="3258"/>
                  <a:ext cx="78" cy="98"/>
                </a:xfrm>
                <a:prstGeom prst="line">
                  <a:avLst/>
                </a:prstGeom>
                <a:noFill/>
                <a:ln w="57150">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2" name="Freeform 101"/>
                <p:cNvSpPr>
                  <a:spLocks/>
                </p:cNvSpPr>
                <p:nvPr/>
              </p:nvSpPr>
              <p:spPr bwMode="auto">
                <a:xfrm>
                  <a:off x="1000" y="2491"/>
                  <a:ext cx="925" cy="583"/>
                </a:xfrm>
                <a:custGeom>
                  <a:avLst/>
                  <a:gdLst>
                    <a:gd name="T0" fmla="*/ 0 w 1044"/>
                    <a:gd name="T1" fmla="*/ 0 h 680"/>
                    <a:gd name="T2" fmla="*/ 51 w 1044"/>
                    <a:gd name="T3" fmla="*/ 33 h 680"/>
                    <a:gd name="T4" fmla="*/ 104 w 1044"/>
                    <a:gd name="T5" fmla="*/ 59 h 680"/>
                    <a:gd name="T6" fmla="*/ 152 w 1044"/>
                    <a:gd name="T7" fmla="*/ 76 h 680"/>
                    <a:gd name="T8" fmla="*/ 208 w 1044"/>
                    <a:gd name="T9" fmla="*/ 90 h 680"/>
                    <a:gd name="T10" fmla="*/ 206 w 1044"/>
                    <a:gd name="T11" fmla="*/ 89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3" name="Freeform 102"/>
                <p:cNvSpPr>
                  <a:spLocks/>
                </p:cNvSpPr>
                <p:nvPr/>
              </p:nvSpPr>
              <p:spPr bwMode="auto">
                <a:xfrm>
                  <a:off x="1278" y="3253"/>
                  <a:ext cx="1040" cy="283"/>
                </a:xfrm>
                <a:custGeom>
                  <a:avLst/>
                  <a:gdLst>
                    <a:gd name="T0" fmla="*/ 0 w 1175"/>
                    <a:gd name="T1" fmla="*/ 0 h 330"/>
                    <a:gd name="T2" fmla="*/ 37 w 1175"/>
                    <a:gd name="T3" fmla="*/ 11 h 330"/>
                    <a:gd name="T4" fmla="*/ 97 w 1175"/>
                    <a:gd name="T5" fmla="*/ 28 h 330"/>
                    <a:gd name="T6" fmla="*/ 178 w 1175"/>
                    <a:gd name="T7" fmla="*/ 39 h 330"/>
                    <a:gd name="T8" fmla="*/ 241 w 1175"/>
                    <a:gd name="T9" fmla="*/ 44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4" name="Freeform 103"/>
                <p:cNvSpPr>
                  <a:spLocks/>
                </p:cNvSpPr>
                <p:nvPr/>
              </p:nvSpPr>
              <p:spPr bwMode="auto">
                <a:xfrm>
                  <a:off x="1000" y="2491"/>
                  <a:ext cx="288" cy="767"/>
                </a:xfrm>
                <a:custGeom>
                  <a:avLst/>
                  <a:gdLst>
                    <a:gd name="T0" fmla="*/ 0 w 325"/>
                    <a:gd name="T1" fmla="*/ 0 h 895"/>
                    <a:gd name="T2" fmla="*/ 13 w 325"/>
                    <a:gd name="T3" fmla="*/ 40 h 895"/>
                    <a:gd name="T4" fmla="*/ 38 w 325"/>
                    <a:gd name="T5" fmla="*/ 88 h 895"/>
                    <a:gd name="T6" fmla="*/ 67 w 325"/>
                    <a:gd name="T7" fmla="*/ 121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82975" name="Freeform 104"/>
                <p:cNvSpPr>
                  <a:spLocks/>
                </p:cNvSpPr>
                <p:nvPr/>
              </p:nvSpPr>
              <p:spPr bwMode="auto">
                <a:xfrm>
                  <a:off x="1889" y="3063"/>
                  <a:ext cx="429" cy="473"/>
                </a:xfrm>
                <a:custGeom>
                  <a:avLst/>
                  <a:gdLst>
                    <a:gd name="T0" fmla="*/ 0 w 484"/>
                    <a:gd name="T1" fmla="*/ 0 h 552"/>
                    <a:gd name="T2" fmla="*/ 44 w 484"/>
                    <a:gd name="T3" fmla="*/ 42 h 552"/>
                    <a:gd name="T4" fmla="*/ 100 w 484"/>
                    <a:gd name="T5" fmla="*/ 74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2976" name="Text Box 105"/>
                    <p:cNvSpPr txBox="1">
                      <a:spLocks noChangeArrowheads="1"/>
                    </p:cNvSpPr>
                    <p:nvPr/>
                  </p:nvSpPr>
                  <p:spPr bwMode="auto">
                    <a:xfrm>
                      <a:off x="916" y="2189"/>
                      <a:ext cx="254"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6" name="Text Box 105"/>
                    <p:cNvSpPr txBox="1">
                      <a:spLocks noRot="1" noChangeAspect="1" noMove="1" noResize="1" noEditPoints="1" noAdjustHandles="1" noChangeArrowheads="1" noChangeShapeType="1" noTextEdit="1"/>
                    </p:cNvSpPr>
                    <p:nvPr/>
                  </p:nvSpPr>
                  <p:spPr bwMode="auto">
                    <a:xfrm>
                      <a:off x="916" y="2189"/>
                      <a:ext cx="254" cy="364"/>
                    </a:xfrm>
                    <a:prstGeom prst="rect">
                      <a:avLst/>
                    </a:prstGeom>
                    <a:blipFill>
                      <a:blip r:embed="rId1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7" name="Text Box 106"/>
                    <p:cNvSpPr txBox="1">
                      <a:spLocks noChangeArrowheads="1"/>
                    </p:cNvSpPr>
                    <p:nvPr/>
                  </p:nvSpPr>
                  <p:spPr bwMode="auto">
                    <a:xfrm>
                      <a:off x="1857" y="2765"/>
                      <a:ext cx="297"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7" name="Text Box 106"/>
                    <p:cNvSpPr txBox="1">
                      <a:spLocks noRot="1" noChangeAspect="1" noMove="1" noResize="1" noEditPoints="1" noAdjustHandles="1" noChangeArrowheads="1" noChangeShapeType="1" noTextEdit="1"/>
                    </p:cNvSpPr>
                    <p:nvPr/>
                  </p:nvSpPr>
                  <p:spPr bwMode="auto">
                    <a:xfrm>
                      <a:off x="1857" y="2765"/>
                      <a:ext cx="297" cy="364"/>
                    </a:xfrm>
                    <a:prstGeom prst="rect">
                      <a:avLst/>
                    </a:prstGeom>
                    <a:blipFill>
                      <a:blip r:embed="rId2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8" name="Text Box 107"/>
                    <p:cNvSpPr txBox="1">
                      <a:spLocks noChangeArrowheads="1"/>
                    </p:cNvSpPr>
                    <p:nvPr/>
                  </p:nvSpPr>
                  <p:spPr bwMode="auto">
                    <a:xfrm>
                      <a:off x="2318" y="3339"/>
                      <a:ext cx="255"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8" name="Text Box 107"/>
                    <p:cNvSpPr txBox="1">
                      <a:spLocks noRot="1" noChangeAspect="1" noMove="1" noResize="1" noEditPoints="1" noAdjustHandles="1" noChangeArrowheads="1" noChangeShapeType="1" noTextEdit="1"/>
                    </p:cNvSpPr>
                    <p:nvPr/>
                  </p:nvSpPr>
                  <p:spPr bwMode="auto">
                    <a:xfrm>
                      <a:off x="2318" y="3339"/>
                      <a:ext cx="255" cy="364"/>
                    </a:xfrm>
                    <a:prstGeom prst="rect">
                      <a:avLst/>
                    </a:prstGeom>
                    <a:blipFill>
                      <a:blip r:embed="rId2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979" name="Text Box 108"/>
                    <p:cNvSpPr txBox="1">
                      <a:spLocks noChangeArrowheads="1"/>
                    </p:cNvSpPr>
                    <p:nvPr/>
                  </p:nvSpPr>
                  <p:spPr bwMode="auto">
                    <a:xfrm>
                      <a:off x="1085" y="3216"/>
                      <a:ext cx="298" cy="3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79" name="Text Box 108"/>
                    <p:cNvSpPr txBox="1">
                      <a:spLocks noRot="1" noChangeAspect="1" noMove="1" noResize="1" noEditPoints="1" noAdjustHandles="1" noChangeArrowheads="1" noChangeShapeType="1" noTextEdit="1"/>
                    </p:cNvSpPr>
                    <p:nvPr/>
                  </p:nvSpPr>
                  <p:spPr bwMode="auto">
                    <a:xfrm>
                      <a:off x="1085" y="3216"/>
                      <a:ext cx="298" cy="364"/>
                    </a:xfrm>
                    <a:prstGeom prst="rect">
                      <a:avLst/>
                    </a:prstGeom>
                    <a:blipFill>
                      <a:blip r:embed="rId2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82957" name="AutoShape 110"/>
              <p:cNvSpPr>
                <a:spLocks noChangeArrowheads="1"/>
              </p:cNvSpPr>
              <p:nvPr/>
            </p:nvSpPr>
            <p:spPr bwMode="auto">
              <a:xfrm rot="-1250796">
                <a:off x="3552" y="2928"/>
                <a:ext cx="528" cy="95"/>
              </a:xfrm>
              <a:prstGeom prst="rightArrow">
                <a:avLst>
                  <a:gd name="adj1" fmla="val 58667"/>
                  <a:gd name="adj2" fmla="val 203146"/>
                </a:avLst>
              </a:prstGeom>
              <a:solidFill>
                <a:srgbClr val="FFCC66"/>
              </a:solidFill>
              <a:ln w="19050">
                <a:solidFill>
                  <a:srgbClr val="CC66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ea typeface="微软雅黑" panose="020B0503020204020204" pitchFamily="34" charset="-122"/>
                  <a:cs typeface="Times New Roman" panose="02020603050405020304" pitchFamily="18" charset="0"/>
                </a:endParaRPr>
              </a:p>
            </p:txBody>
          </p:sp>
        </p:grpSp>
        <p:grpSp>
          <p:nvGrpSpPr>
            <p:cNvPr id="3" name="组合 2"/>
            <p:cNvGrpSpPr/>
            <p:nvPr/>
          </p:nvGrpSpPr>
          <p:grpSpPr>
            <a:xfrm>
              <a:off x="3181692" y="3515604"/>
              <a:ext cx="3158171" cy="2879361"/>
              <a:chOff x="3181692" y="3515604"/>
              <a:chExt cx="3158171" cy="2879361"/>
            </a:xfrm>
          </p:grpSpPr>
          <mc:AlternateContent xmlns:mc="http://schemas.openxmlformats.org/markup-compatibility/2006" xmlns:a14="http://schemas.microsoft.com/office/drawing/2010/main">
            <mc:Choice Requires="a14">
              <p:sp>
                <p:nvSpPr>
                  <p:cNvPr id="146" name="文本框 145"/>
                  <p:cNvSpPr txBox="1"/>
                  <p:nvPr/>
                </p:nvSpPr>
                <p:spPr>
                  <a:xfrm>
                    <a:off x="3531916" y="35156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46" name="文本框 145"/>
                  <p:cNvSpPr txBox="1">
                    <a:spLocks noRot="1" noChangeAspect="1" noMove="1" noResize="1" noEditPoints="1" noAdjustHandles="1" noChangeArrowheads="1" noChangeShapeType="1" noTextEdit="1"/>
                  </p:cNvSpPr>
                  <p:nvPr/>
                </p:nvSpPr>
                <p:spPr>
                  <a:xfrm>
                    <a:off x="3531916" y="3515604"/>
                    <a:ext cx="330988"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7" name="文本框 146"/>
                  <p:cNvSpPr txBox="1"/>
                  <p:nvPr/>
                </p:nvSpPr>
                <p:spPr>
                  <a:xfrm>
                    <a:off x="3181692" y="5907258"/>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7" name="文本框 146"/>
                  <p:cNvSpPr txBox="1">
                    <a:spLocks noRot="1" noChangeAspect="1" noMove="1" noResize="1" noEditPoints="1" noAdjustHandles="1" noChangeArrowheads="1" noChangeShapeType="1" noTextEdit="1"/>
                  </p:cNvSpPr>
                  <p:nvPr/>
                </p:nvSpPr>
                <p:spPr>
                  <a:xfrm>
                    <a:off x="3181692" y="5907258"/>
                    <a:ext cx="350224"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4606529" y="5378564"/>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49" name="矩形 148"/>
                  <p:cNvSpPr>
                    <a:spLocks noRot="1" noChangeAspect="1" noMove="1" noResize="1" noEditPoints="1" noAdjustHandles="1" noChangeArrowheads="1" noChangeShapeType="1" noTextEdit="1"/>
                  </p:cNvSpPr>
                  <p:nvPr/>
                </p:nvSpPr>
                <p:spPr>
                  <a:xfrm>
                    <a:off x="4606529" y="5378564"/>
                    <a:ext cx="625812"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4372572" y="4111485"/>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50" name="矩形 149"/>
                  <p:cNvSpPr>
                    <a:spLocks noRot="1" noChangeAspect="1" noMove="1" noResize="1" noEditPoints="1" noAdjustHandles="1" noChangeArrowheads="1" noChangeShapeType="1" noTextEdit="1"/>
                  </p:cNvSpPr>
                  <p:nvPr/>
                </p:nvSpPr>
                <p:spPr>
                  <a:xfrm>
                    <a:off x="4372572" y="4111485"/>
                    <a:ext cx="627159"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 name="文本框 150"/>
                  <p:cNvSpPr txBox="1"/>
                  <p:nvPr/>
                </p:nvSpPr>
                <p:spPr>
                  <a:xfrm>
                    <a:off x="6004643" y="596407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51" name="文本框 150"/>
                  <p:cNvSpPr txBox="1">
                    <a:spLocks noRot="1" noChangeAspect="1" noMove="1" noResize="1" noEditPoints="1" noAdjustHandles="1" noChangeArrowheads="1" noChangeShapeType="1" noTextEdit="1"/>
                  </p:cNvSpPr>
                  <p:nvPr/>
                </p:nvSpPr>
                <p:spPr>
                  <a:xfrm>
                    <a:off x="6004643" y="5964078"/>
                    <a:ext cx="335220"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2" name="矩形 151"/>
                  <p:cNvSpPr/>
                  <p:nvPr/>
                </p:nvSpPr>
                <p:spPr>
                  <a:xfrm>
                    <a:off x="4712904" y="3667335"/>
                    <a:ext cx="1428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52" name="矩形 151"/>
                  <p:cNvSpPr>
                    <a:spLocks noRot="1" noChangeAspect="1" noMove="1" noResize="1" noEditPoints="1" noAdjustHandles="1" noChangeArrowheads="1" noChangeShapeType="1" noTextEdit="1"/>
                  </p:cNvSpPr>
                  <p:nvPr/>
                </p:nvSpPr>
                <p:spPr>
                  <a:xfrm>
                    <a:off x="4712904" y="3667335"/>
                    <a:ext cx="1428148" cy="523220"/>
                  </a:xfrm>
                  <a:prstGeom prst="rect">
                    <a:avLst/>
                  </a:prstGeom>
                  <a:blipFill>
                    <a:blip r:embed="rId2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6" name="矩形 155"/>
                <p:cNvSpPr/>
                <p:nvPr/>
              </p:nvSpPr>
              <p:spPr>
                <a:xfrm>
                  <a:off x="7760966" y="3928207"/>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56" name="矩形 155"/>
                <p:cNvSpPr>
                  <a:spLocks noRot="1" noChangeAspect="1" noMove="1" noResize="1" noEditPoints="1" noAdjustHandles="1" noChangeArrowheads="1" noChangeShapeType="1" noTextEdit="1"/>
                </p:cNvSpPr>
                <p:nvPr/>
              </p:nvSpPr>
              <p:spPr>
                <a:xfrm>
                  <a:off x="7760966" y="3928207"/>
                  <a:ext cx="673581"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矩形 156"/>
                <p:cNvSpPr/>
                <p:nvPr/>
              </p:nvSpPr>
              <p:spPr>
                <a:xfrm>
                  <a:off x="7888816" y="5247714"/>
                  <a:ext cx="60724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57" name="矩形 156"/>
                <p:cNvSpPr>
                  <a:spLocks noRot="1" noChangeAspect="1" noMove="1" noResize="1" noEditPoints="1" noAdjustHandles="1" noChangeArrowheads="1" noChangeShapeType="1" noTextEdit="1"/>
                </p:cNvSpPr>
                <p:nvPr/>
              </p:nvSpPr>
              <p:spPr>
                <a:xfrm>
                  <a:off x="7888816" y="5247714"/>
                  <a:ext cx="60724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Text Box 26"/>
                <p:cNvSpPr txBox="1">
                  <a:spLocks noChangeArrowheads="1"/>
                </p:cNvSpPr>
                <p:nvPr/>
              </p:nvSpPr>
              <p:spPr bwMode="auto">
                <a:xfrm>
                  <a:off x="8757288" y="4020223"/>
                  <a:ext cx="6477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158" name="Text Box 26"/>
                <p:cNvSpPr txBox="1">
                  <a:spLocks noRot="1" noChangeAspect="1" noMove="1" noResize="1" noEditPoints="1" noAdjustHandles="1" noChangeArrowheads="1" noChangeShapeType="1" noTextEdit="1"/>
                </p:cNvSpPr>
                <p:nvPr/>
              </p:nvSpPr>
              <p:spPr bwMode="auto">
                <a:xfrm>
                  <a:off x="8757288" y="4020223"/>
                  <a:ext cx="647700" cy="519112"/>
                </a:xfrm>
                <a:prstGeom prst="rect">
                  <a:avLst/>
                </a:prstGeom>
                <a:blipFill>
                  <a:blip r:embed="rId3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8052561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688"/>
                                        </p:tgtEl>
                                        <p:attrNameLst>
                                          <p:attrName>style.visibility</p:attrName>
                                        </p:attrNameLst>
                                      </p:cBhvr>
                                      <p:to>
                                        <p:strVal val="visible"/>
                                      </p:to>
                                    </p:set>
                                    <p:animEffect transition="in" filter="wipe(left)">
                                      <p:cBhvr>
                                        <p:cTn id="12" dur="500"/>
                                        <p:tgtEl>
                                          <p:spTgt spid="7068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4"/>
                                        </p:tgtEl>
                                        <p:attrNameLst>
                                          <p:attrName>style.visibility</p:attrName>
                                        </p:attrNameLst>
                                      </p:cBhvr>
                                      <p:to>
                                        <p:strVal val="visible"/>
                                      </p:to>
                                    </p:set>
                                    <p:animEffect transition="in" filter="wipe(left)">
                                      <p:cBhvr>
                                        <p:cTn id="17" dur="500"/>
                                        <p:tgtEl>
                                          <p:spTgt spid="1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4"/>
                                        </p:tgtEl>
                                        <p:attrNameLst>
                                          <p:attrName>style.visibility</p:attrName>
                                        </p:attrNameLst>
                                      </p:cBhvr>
                                      <p:to>
                                        <p:strVal val="visible"/>
                                      </p:to>
                                    </p:set>
                                    <p:animEffect transition="in" filter="wipe(left)">
                                      <p:cBhvr>
                                        <p:cTn id="22" dur="500"/>
                                        <p:tgtEl>
                                          <p:spTgt spid="1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1"/>
                                        </p:tgtEl>
                                        <p:attrNameLst>
                                          <p:attrName>style.visibility</p:attrName>
                                        </p:attrNameLst>
                                      </p:cBhvr>
                                      <p:to>
                                        <p:strVal val="visible"/>
                                      </p:to>
                                    </p:set>
                                    <p:animEffect transition="in" filter="wipe(left)">
                                      <p:cBhvr>
                                        <p:cTn id="27" dur="500"/>
                                        <p:tgtEl>
                                          <p:spTgt spid="1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32"/>
                                        </p:tgtEl>
                                        <p:attrNameLst>
                                          <p:attrName>style.visibility</p:attrName>
                                        </p:attrNameLst>
                                      </p:cBhvr>
                                      <p:to>
                                        <p:strVal val="visible"/>
                                      </p:to>
                                    </p:set>
                                    <p:animEffect transition="in" filter="wipe(left)">
                                      <p:cBhvr>
                                        <p:cTn id="32" dur="500"/>
                                        <p:tgtEl>
                                          <p:spTgt spid="1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767"/>
                                        </p:tgtEl>
                                        <p:attrNameLst>
                                          <p:attrName>style.visibility</p:attrName>
                                        </p:attrNameLst>
                                      </p:cBhvr>
                                      <p:to>
                                        <p:strVal val="visible"/>
                                      </p:to>
                                    </p:set>
                                    <p:animEffect transition="in" filter="wipe(left)">
                                      <p:cBhvr>
                                        <p:cTn id="42" dur="500"/>
                                        <p:tgtEl>
                                          <p:spTgt spid="70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88" grpId="0" animBg="1"/>
      <p:bldP spid="70767" grpId="0" animBg="1"/>
      <p:bldP spid="114" grpId="0" animBg="1"/>
      <p:bldP spid="131" grpId="0" animBg="1"/>
      <p:bldP spid="1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4" name="AutoShape 4"/>
          <p:cNvSpPr>
            <a:spLocks noChangeArrowheads="1"/>
          </p:cNvSpPr>
          <p:nvPr/>
        </p:nvSpPr>
        <p:spPr bwMode="auto">
          <a:xfrm>
            <a:off x="2282359" y="584575"/>
            <a:ext cx="2663825" cy="1274763"/>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143366" name="Text Box 6"/>
          <p:cNvSpPr txBox="1">
            <a:spLocks noChangeArrowheads="1"/>
          </p:cNvSpPr>
          <p:nvPr/>
        </p:nvSpPr>
        <p:spPr bwMode="auto">
          <a:xfrm>
            <a:off x="2282358" y="2138738"/>
            <a:ext cx="94569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两条绝热线和一条等温线是否可以构成一个循环？为什么？</a:t>
            </a:r>
          </a:p>
        </p:txBody>
      </p:sp>
      <p:grpSp>
        <p:nvGrpSpPr>
          <p:cNvPr id="2" name="组合 1"/>
          <p:cNvGrpSpPr/>
          <p:nvPr/>
        </p:nvGrpSpPr>
        <p:grpSpPr>
          <a:xfrm>
            <a:off x="5799182" y="3162934"/>
            <a:ext cx="3271024" cy="2847589"/>
            <a:chOff x="5799182" y="3162934"/>
            <a:chExt cx="3271024" cy="2847589"/>
          </a:xfrm>
        </p:grpSpPr>
        <p:grpSp>
          <p:nvGrpSpPr>
            <p:cNvPr id="143377" name="Group 17"/>
            <p:cNvGrpSpPr>
              <a:grpSpLocks/>
            </p:cNvGrpSpPr>
            <p:nvPr/>
          </p:nvGrpSpPr>
          <p:grpSpPr bwMode="auto">
            <a:xfrm>
              <a:off x="6142598" y="3316570"/>
              <a:ext cx="2592388" cy="2319338"/>
              <a:chOff x="612" y="2196"/>
              <a:chExt cx="1633" cy="1461"/>
            </a:xfrm>
          </p:grpSpPr>
          <p:sp>
            <p:nvSpPr>
              <p:cNvPr id="143367" name="Line 7"/>
              <p:cNvSpPr>
                <a:spLocks noChangeShapeType="1"/>
              </p:cNvSpPr>
              <p:nvPr/>
            </p:nvSpPr>
            <p:spPr bwMode="auto">
              <a:xfrm>
                <a:off x="612" y="3657"/>
                <a:ext cx="163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68" name="Line 8"/>
              <p:cNvSpPr>
                <a:spLocks noChangeShapeType="1"/>
              </p:cNvSpPr>
              <p:nvPr/>
            </p:nvSpPr>
            <p:spPr bwMode="auto">
              <a:xfrm flipV="1">
                <a:off x="612" y="2251"/>
                <a:ext cx="0" cy="14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69" name="Freeform 9"/>
              <p:cNvSpPr>
                <a:spLocks/>
              </p:cNvSpPr>
              <p:nvPr/>
            </p:nvSpPr>
            <p:spPr bwMode="auto">
              <a:xfrm>
                <a:off x="793" y="2523"/>
                <a:ext cx="1044" cy="499"/>
              </a:xfrm>
              <a:custGeom>
                <a:avLst/>
                <a:gdLst>
                  <a:gd name="T0" fmla="*/ 0 w 1271"/>
                  <a:gd name="T1" fmla="*/ 0 h 726"/>
                  <a:gd name="T2" fmla="*/ 363 w 1271"/>
                  <a:gd name="T3" fmla="*/ 408 h 726"/>
                  <a:gd name="T4" fmla="*/ 953 w 1271"/>
                  <a:gd name="T5" fmla="*/ 635 h 726"/>
                  <a:gd name="T6" fmla="*/ 1271 w 1271"/>
                  <a:gd name="T7" fmla="*/ 726 h 726"/>
                </a:gdLst>
                <a:ahLst/>
                <a:cxnLst>
                  <a:cxn ang="0">
                    <a:pos x="T0" y="T1"/>
                  </a:cxn>
                  <a:cxn ang="0">
                    <a:pos x="T2" y="T3"/>
                  </a:cxn>
                  <a:cxn ang="0">
                    <a:pos x="T4" y="T5"/>
                  </a:cxn>
                  <a:cxn ang="0">
                    <a:pos x="T6" y="T7"/>
                  </a:cxn>
                </a:cxnLst>
                <a:rect l="0" t="0" r="r" b="b"/>
                <a:pathLst>
                  <a:path w="1271" h="726">
                    <a:moveTo>
                      <a:pt x="0" y="0"/>
                    </a:moveTo>
                    <a:cubicBezTo>
                      <a:pt x="102" y="151"/>
                      <a:pt x="204" y="302"/>
                      <a:pt x="363" y="408"/>
                    </a:cubicBezTo>
                    <a:cubicBezTo>
                      <a:pt x="522" y="514"/>
                      <a:pt x="802" y="582"/>
                      <a:pt x="953" y="635"/>
                    </a:cubicBezTo>
                    <a:cubicBezTo>
                      <a:pt x="1104" y="688"/>
                      <a:pt x="1187" y="707"/>
                      <a:pt x="1271" y="726"/>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0" name="Freeform 10"/>
              <p:cNvSpPr>
                <a:spLocks/>
              </p:cNvSpPr>
              <p:nvPr/>
            </p:nvSpPr>
            <p:spPr bwMode="auto">
              <a:xfrm>
                <a:off x="1429" y="2659"/>
                <a:ext cx="408" cy="862"/>
              </a:xfrm>
              <a:custGeom>
                <a:avLst/>
                <a:gdLst>
                  <a:gd name="T0" fmla="*/ 0 w 408"/>
                  <a:gd name="T1" fmla="*/ 0 h 862"/>
                  <a:gd name="T2" fmla="*/ 90 w 408"/>
                  <a:gd name="T3" fmla="*/ 454 h 862"/>
                  <a:gd name="T4" fmla="*/ 408 w 408"/>
                  <a:gd name="T5" fmla="*/ 862 h 862"/>
                </a:gdLst>
                <a:ahLst/>
                <a:cxnLst>
                  <a:cxn ang="0">
                    <a:pos x="T0" y="T1"/>
                  </a:cxn>
                  <a:cxn ang="0">
                    <a:pos x="T2" y="T3"/>
                  </a:cxn>
                  <a:cxn ang="0">
                    <a:pos x="T4" y="T5"/>
                  </a:cxn>
                </a:cxnLst>
                <a:rect l="0" t="0" r="r" b="b"/>
                <a:pathLst>
                  <a:path w="408" h="862">
                    <a:moveTo>
                      <a:pt x="0" y="0"/>
                    </a:moveTo>
                    <a:cubicBezTo>
                      <a:pt x="11" y="155"/>
                      <a:pt x="22" y="310"/>
                      <a:pt x="90" y="454"/>
                    </a:cubicBezTo>
                    <a:cubicBezTo>
                      <a:pt x="158" y="598"/>
                      <a:pt x="283" y="730"/>
                      <a:pt x="408" y="862"/>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1" name="Freeform 11"/>
              <p:cNvSpPr>
                <a:spLocks/>
              </p:cNvSpPr>
              <p:nvPr/>
            </p:nvSpPr>
            <p:spPr bwMode="auto">
              <a:xfrm>
                <a:off x="930" y="2478"/>
                <a:ext cx="997" cy="997"/>
              </a:xfrm>
              <a:custGeom>
                <a:avLst/>
                <a:gdLst>
                  <a:gd name="T0" fmla="*/ 0 w 997"/>
                  <a:gd name="T1" fmla="*/ 0 h 997"/>
                  <a:gd name="T2" fmla="*/ 272 w 997"/>
                  <a:gd name="T3" fmla="*/ 635 h 997"/>
                  <a:gd name="T4" fmla="*/ 997 w 997"/>
                  <a:gd name="T5" fmla="*/ 997 h 997"/>
                </a:gdLst>
                <a:ahLst/>
                <a:cxnLst>
                  <a:cxn ang="0">
                    <a:pos x="T0" y="T1"/>
                  </a:cxn>
                  <a:cxn ang="0">
                    <a:pos x="T2" y="T3"/>
                  </a:cxn>
                  <a:cxn ang="0">
                    <a:pos x="T4" y="T5"/>
                  </a:cxn>
                </a:cxnLst>
                <a:rect l="0" t="0" r="r" b="b"/>
                <a:pathLst>
                  <a:path w="997" h="997">
                    <a:moveTo>
                      <a:pt x="0" y="0"/>
                    </a:moveTo>
                    <a:cubicBezTo>
                      <a:pt x="53" y="234"/>
                      <a:pt x="106" y="469"/>
                      <a:pt x="272" y="635"/>
                    </a:cubicBezTo>
                    <a:cubicBezTo>
                      <a:pt x="438" y="801"/>
                      <a:pt x="717" y="899"/>
                      <a:pt x="997" y="997"/>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3372" name="Text Box 12"/>
              <p:cNvSpPr txBox="1">
                <a:spLocks noChangeArrowheads="1"/>
              </p:cNvSpPr>
              <p:nvPr/>
            </p:nvSpPr>
            <p:spPr bwMode="auto">
              <a:xfrm>
                <a:off x="1791" y="2740"/>
                <a:ext cx="19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Ⅰ</a:t>
                </a:r>
              </a:p>
            </p:txBody>
          </p:sp>
          <p:sp>
            <p:nvSpPr>
              <p:cNvPr id="143373" name="Text Box 13"/>
              <p:cNvSpPr txBox="1">
                <a:spLocks noChangeArrowheads="1"/>
              </p:cNvSpPr>
              <p:nvPr/>
            </p:nvSpPr>
            <p:spPr bwMode="auto">
              <a:xfrm>
                <a:off x="1338" y="2332"/>
                <a:ext cx="26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Ⅱ</a:t>
                </a:r>
              </a:p>
            </p:txBody>
          </p:sp>
          <p:sp>
            <p:nvSpPr>
              <p:cNvPr id="143374" name="Text Box 14"/>
              <p:cNvSpPr txBox="1">
                <a:spLocks noChangeArrowheads="1"/>
              </p:cNvSpPr>
              <p:nvPr/>
            </p:nvSpPr>
            <p:spPr bwMode="auto">
              <a:xfrm>
                <a:off x="884" y="2196"/>
                <a:ext cx="34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Ⅲ</a:t>
                </a:r>
              </a:p>
            </p:txBody>
          </p:sp>
        </p:grpSp>
        <mc:AlternateContent xmlns:mc="http://schemas.openxmlformats.org/markup-compatibility/2006" xmlns:a14="http://schemas.microsoft.com/office/drawing/2010/main">
          <mc:Choice Requires="a14">
            <p:sp>
              <p:nvSpPr>
                <p:cNvPr id="15" name="文本框 14"/>
                <p:cNvSpPr txBox="1"/>
                <p:nvPr/>
              </p:nvSpPr>
              <p:spPr>
                <a:xfrm>
                  <a:off x="5799182" y="316293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799182" y="3162934"/>
                  <a:ext cx="330988"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5872236" y="557963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5872236" y="5579636"/>
                  <a:ext cx="35022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8734986" y="5420007"/>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8734986" y="5420007"/>
                  <a:ext cx="335220" cy="430887"/>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33123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wipe(left)">
                                      <p:cBhvr>
                                        <p:cTn id="7" dur="500"/>
                                        <p:tgtEl>
                                          <p:spTgt spid="14336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3366"/>
                                        </p:tgtEl>
                                        <p:attrNameLst>
                                          <p:attrName>style.visibility</p:attrName>
                                        </p:attrNameLst>
                                      </p:cBhvr>
                                      <p:to>
                                        <p:strVal val="visible"/>
                                      </p:to>
                                    </p:set>
                                    <p:animEffect transition="in" filter="wipe(left)">
                                      <p:cBhvr>
                                        <p:cTn id="11" dur="500"/>
                                        <p:tgtEl>
                                          <p:spTgt spid="14336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animBg="1"/>
      <p:bldP spid="14336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63" name="Text Box 83"/>
          <p:cNvSpPr txBox="1">
            <a:spLocks noChangeArrowheads="1"/>
          </p:cNvSpPr>
          <p:nvPr/>
        </p:nvSpPr>
        <p:spPr bwMode="auto">
          <a:xfrm>
            <a:off x="4382271" y="815788"/>
            <a:ext cx="615553" cy="5105400"/>
          </a:xfrm>
          <a:prstGeom prst="rect">
            <a:avLst/>
          </a:prstGeom>
          <a:gradFill rotWithShape="0">
            <a:gsLst>
              <a:gs pos="0">
                <a:schemeClr val="accent1"/>
              </a:gs>
              <a:gs pos="50000">
                <a:srgbClr val="FFFFFF"/>
              </a:gs>
              <a:gs pos="100000">
                <a:schemeClr val="accent1"/>
              </a:gs>
            </a:gsLst>
            <a:lin ang="0" scaled="1"/>
          </a:gradFill>
          <a:ln w="9525">
            <a:solidFill>
              <a:schemeClr val="tx2"/>
            </a:solidFill>
            <a:miter lim="800000"/>
            <a:headEnd/>
            <a:tailEnd/>
          </a:ln>
          <a:effectLst/>
        </p:spPr>
        <p:txBody>
          <a:bodyPr vert="eaVert">
            <a:spAutoFit/>
          </a:bodyPr>
          <a:lstStyle/>
          <a:p>
            <a:pPr eaLnBrk="1" hangingPunct="1">
              <a:defRPr/>
            </a:pPr>
            <a:r>
              <a:rPr lang="en-US" altLang="zh-CN" sz="2800" dirty="0">
                <a:solidFill>
                  <a:srgbClr val="1C1C1C"/>
                </a:solidFill>
                <a:latin typeface="微软雅黑" panose="020B0503020204020204" pitchFamily="34" charset="-122"/>
                <a:ea typeface="微软雅黑" panose="020B0503020204020204" pitchFamily="34" charset="-122"/>
              </a:rPr>
              <a:t>       </a:t>
            </a:r>
            <a:r>
              <a:rPr lang="zh-CN" altLang="en-US" sz="2800" dirty="0">
                <a:solidFill>
                  <a:srgbClr val="1C1C1C"/>
                </a:solidFill>
                <a:latin typeface="微软雅黑" panose="020B0503020204020204" pitchFamily="34" charset="-122"/>
                <a:ea typeface="微软雅黑" panose="020B0503020204020204" pitchFamily="34" charset="-122"/>
              </a:rPr>
              <a:t>永 动 机 的 设 想 图</a:t>
            </a:r>
          </a:p>
        </p:txBody>
      </p:sp>
    </p:spTree>
    <p:controls>
      <mc:AlternateContent xmlns:mc="http://schemas.openxmlformats.org/markup-compatibility/2006">
        <mc:Choice xmlns:v="urn:schemas-microsoft-com:vml" Requires="v">
          <p:control spid="116777" name="ShockwaveFlash1" r:id="rId2" imgW="6477120" imgH="5562720"/>
        </mc:Choice>
        <mc:Fallback>
          <p:control name="ShockwaveFlash1" r:id="rId2" imgW="6477120" imgH="5562720">
            <p:pic>
              <p:nvPicPr>
                <p:cNvPr id="84995" name="ShockwaveFlash1"/>
                <p:cNvPicPr preferRelativeResize="0">
                  <a:picLocks noChangeArrowheads="1" noChangeShapeType="1"/>
                </p:cNvPicPr>
                <p:nvPr/>
              </p:nvPicPr>
              <p:blipFill>
                <a:blip r:embed="rId5"/>
                <a:srcRect/>
                <a:stretch>
                  <a:fillRect/>
                </a:stretch>
              </p:blipFill>
              <p:spPr bwMode="auto">
                <a:xfrm>
                  <a:off x="5296274" y="661801"/>
                  <a:ext cx="6477000" cy="5562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764106012"/>
      </p:ext>
    </p:extLst>
  </p:cSld>
  <p:clrMapOvr>
    <a:masterClrMapping/>
  </p:clrMapOvr>
  <p:transition advClick="0">
    <p:blinds dir="vert"/>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7801" name="ShockwaveFlash1" r:id="rId2" imgW="7561440" imgH="5559480"/>
        </mc:Choice>
        <mc:Fallback>
          <p:control name="ShockwaveFlash1" r:id="rId2" imgW="7561440" imgH="5559480">
            <p:pic>
              <p:nvPicPr>
                <p:cNvPr id="87042" name="ShockwaveFlash1"/>
                <p:cNvPicPr preferRelativeResize="0">
                  <a:picLocks noChangeArrowheads="1" noChangeShapeType="1"/>
                </p:cNvPicPr>
                <p:nvPr/>
              </p:nvPicPr>
              <p:blipFill>
                <a:blip r:embed="rId4"/>
                <a:srcRect/>
                <a:stretch>
                  <a:fillRect/>
                </a:stretch>
              </p:blipFill>
              <p:spPr bwMode="auto">
                <a:xfrm>
                  <a:off x="3880598" y="593819"/>
                  <a:ext cx="7561263" cy="55594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9337871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8825" name="obj1" r:id="rId2" imgW="7777080" imgH="5473800"/>
        </mc:Choice>
        <mc:Fallback>
          <p:control name="obj1" r:id="rId2" imgW="7777080" imgH="5473800">
            <p:pic>
              <p:nvPicPr>
                <p:cNvPr id="88066" name="obj1"/>
                <p:cNvPicPr preferRelativeResize="0">
                  <a:picLocks noChangeArrowheads="1" noChangeShapeType="1"/>
                </p:cNvPicPr>
                <p:nvPr/>
              </p:nvPicPr>
              <p:blipFill>
                <a:blip r:embed="rId4"/>
                <a:srcRect/>
                <a:stretch>
                  <a:fillRect/>
                </a:stretch>
              </p:blipFill>
              <p:spPr bwMode="auto">
                <a:xfrm>
                  <a:off x="3776476" y="692150"/>
                  <a:ext cx="7777162" cy="54737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1777106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119849" name="obj1" r:id="rId2" imgW="7561440" imgH="5472000"/>
        </mc:Choice>
        <mc:Fallback>
          <p:control name="obj1" r:id="rId2" imgW="7561440" imgH="5472000">
            <p:pic>
              <p:nvPicPr>
                <p:cNvPr id="89090" name="obj1"/>
                <p:cNvPicPr preferRelativeResize="0">
                  <a:picLocks noChangeArrowheads="1" noChangeShapeType="1"/>
                </p:cNvPicPr>
                <p:nvPr/>
              </p:nvPicPr>
              <p:blipFill>
                <a:blip r:embed="rId4"/>
                <a:srcRect/>
                <a:stretch>
                  <a:fillRect/>
                </a:stretch>
              </p:blipFill>
              <p:spPr bwMode="auto">
                <a:xfrm>
                  <a:off x="3804118" y="647607"/>
                  <a:ext cx="7561262" cy="54721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4085965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功热转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7950" y="2616275"/>
            <a:ext cx="3276600" cy="333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4" descr="焦耳实验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451" y="2925764"/>
            <a:ext cx="31242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Text Box 5"/>
          <p:cNvSpPr txBox="1">
            <a:spLocks noChangeArrowheads="1"/>
          </p:cNvSpPr>
          <p:nvPr/>
        </p:nvSpPr>
        <p:spPr bwMode="auto">
          <a:xfrm>
            <a:off x="2947425" y="970364"/>
            <a:ext cx="40576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焦耳对热功当量的测量</a:t>
            </a:r>
          </a:p>
        </p:txBody>
      </p:sp>
      <p:pic>
        <p:nvPicPr>
          <p:cNvPr id="35845" name="Picture 6" descr="焦耳"/>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51864" y="568326"/>
            <a:ext cx="1857375"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92237"/>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844"/>
                                        </p:tgtEl>
                                        <p:attrNameLst>
                                          <p:attrName>style.visibility</p:attrName>
                                        </p:attrNameLst>
                                      </p:cBhvr>
                                      <p:to>
                                        <p:strVal val="visible"/>
                                      </p:to>
                                    </p:set>
                                    <p:animEffect transition="in" filter="wipe(left)">
                                      <p:cBhvr>
                                        <p:cTn id="7" dur="500"/>
                                        <p:tgtEl>
                                          <p:spTgt spid="3584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5845"/>
                                        </p:tgtEl>
                                        <p:attrNameLst>
                                          <p:attrName>style.visibility</p:attrName>
                                        </p:attrNameLst>
                                      </p:cBhvr>
                                      <p:to>
                                        <p:strVal val="visible"/>
                                      </p:to>
                                    </p:set>
                                    <p:animEffect transition="in" filter="wipe(left)">
                                      <p:cBhvr>
                                        <p:cTn id="12" dur="500"/>
                                        <p:tgtEl>
                                          <p:spTgt spid="358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5842"/>
                                        </p:tgtEl>
                                        <p:attrNameLst>
                                          <p:attrName>style.visibility</p:attrName>
                                        </p:attrNameLst>
                                      </p:cBhvr>
                                      <p:to>
                                        <p:strVal val="visible"/>
                                      </p:to>
                                    </p:set>
                                    <p:animEffect transition="in" filter="wipe(left)">
                                      <p:cBhvr>
                                        <p:cTn id="17" dur="500"/>
                                        <p:tgtEl>
                                          <p:spTgt spid="3584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22532"/>
                                        </p:tgtEl>
                                        <p:attrNameLst>
                                          <p:attrName>style.visibility</p:attrName>
                                        </p:attrNameLst>
                                      </p:cBhvr>
                                      <p:to>
                                        <p:strVal val="visible"/>
                                      </p:to>
                                    </p:set>
                                    <p:animEffect transition="in" filter="wipe(left)">
                                      <p:cBhvr>
                                        <p:cTn id="22"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4"/>
          <p:cNvSpPr>
            <a:spLocks noChangeArrowheads="1"/>
          </p:cNvSpPr>
          <p:nvPr/>
        </p:nvSpPr>
        <p:spPr bwMode="auto">
          <a:xfrm>
            <a:off x="1524000" y="957245"/>
            <a:ext cx="181822" cy="37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rgbClr val="000066"/>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a:latin typeface="Garamond" panose="02020404030301010803" pitchFamily="18" charset="0"/>
              <a:ea typeface="仿宋_GB2312" pitchFamily="49" charset="-122"/>
            </a:endParaRPr>
          </a:p>
        </p:txBody>
      </p:sp>
    </p:spTree>
    <p:controls>
      <mc:AlternateContent xmlns:mc="http://schemas.openxmlformats.org/markup-compatibility/2006">
        <mc:Choice xmlns:v="urn:schemas-microsoft-com:vml" Requires="v">
          <p:control spid="120873" name="obj1" r:id="rId2" imgW="7559640" imgH="5545080"/>
        </mc:Choice>
        <mc:Fallback>
          <p:control name="obj1" r:id="rId2" imgW="7559640" imgH="5545080">
            <p:pic>
              <p:nvPicPr>
                <p:cNvPr id="90115" name="obj1"/>
                <p:cNvPicPr preferRelativeResize="0">
                  <a:picLocks noChangeArrowheads="1" noChangeShapeType="1"/>
                </p:cNvPicPr>
                <p:nvPr/>
              </p:nvPicPr>
              <p:blipFill>
                <a:blip r:embed="rId4"/>
                <a:srcRect/>
                <a:stretch>
                  <a:fillRect/>
                </a:stretch>
              </p:blipFill>
              <p:spPr bwMode="auto">
                <a:xfrm>
                  <a:off x="3895633" y="624915"/>
                  <a:ext cx="7559675" cy="554513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no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5616480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一、热力学第二定律</a:t>
            </a:r>
          </a:p>
        </p:txBody>
      </p:sp>
      <p:sp>
        <p:nvSpPr>
          <p:cNvPr id="65539" name="Rectangle 4"/>
          <p:cNvSpPr>
            <a:spLocks noChangeArrowheads="1"/>
          </p:cNvSpPr>
          <p:nvPr/>
        </p:nvSpPr>
        <p:spPr bwMode="auto">
          <a:xfrm>
            <a:off x="2024063" y="1338263"/>
            <a:ext cx="33845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两种宏观表述：</a:t>
            </a:r>
          </a:p>
        </p:txBody>
      </p:sp>
      <p:sp>
        <p:nvSpPr>
          <p:cNvPr id="11" name="Text Box 141"/>
          <p:cNvSpPr txBox="1">
            <a:spLocks noChangeArrowheads="1"/>
          </p:cNvSpPr>
          <p:nvPr/>
        </p:nvSpPr>
        <p:spPr bwMode="auto">
          <a:xfrm>
            <a:off x="2024063" y="2009069"/>
            <a:ext cx="3460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、克劳修斯表述 </a:t>
            </a:r>
          </a:p>
        </p:txBody>
      </p:sp>
      <p:sp>
        <p:nvSpPr>
          <p:cNvPr id="18" name="Text Box 142"/>
          <p:cNvSpPr txBox="1">
            <a:spLocks noChangeArrowheads="1"/>
          </p:cNvSpPr>
          <p:nvPr/>
        </p:nvSpPr>
        <p:spPr bwMode="auto">
          <a:xfrm>
            <a:off x="2024062" y="2671483"/>
            <a:ext cx="9814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不可能把热量从低温物体传到高温物体而不引起</a:t>
            </a:r>
            <a:r>
              <a:rPr lang="zh-CN" altLang="en-US" sz="2800" dirty="0">
                <a:solidFill>
                  <a:srgbClr val="FF0000"/>
                </a:solidFill>
                <a:ea typeface="微软雅黑" panose="020B0503020204020204" pitchFamily="34" charset="-122"/>
                <a:cs typeface="Times New Roman" panose="02020603050405020304" pitchFamily="18" charset="0"/>
              </a:rPr>
              <a:t>其它变化</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19" name="Text Box 143"/>
          <p:cNvSpPr txBox="1">
            <a:spLocks noChangeArrowheads="1"/>
          </p:cNvSpPr>
          <p:nvPr/>
        </p:nvSpPr>
        <p:spPr bwMode="auto">
          <a:xfrm>
            <a:off x="2024061" y="4068910"/>
            <a:ext cx="965212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其它变化</a:t>
            </a:r>
            <a:r>
              <a:rPr lang="zh-CN" altLang="en-US" sz="2800" dirty="0">
                <a:solidFill>
                  <a:srgbClr val="0000FF"/>
                </a:solidFill>
                <a:ea typeface="微软雅黑" panose="020B0503020204020204" pitchFamily="34" charset="-122"/>
                <a:cs typeface="Times New Roman" panose="02020603050405020304" pitchFamily="18" charset="0"/>
              </a:rPr>
              <a:t>是指高温物体吸收热量和低温物体放出热量以外的任何变化。例消耗外功属其它变化 </a:t>
            </a:r>
          </a:p>
        </p:txBody>
      </p:sp>
      <p:sp>
        <p:nvSpPr>
          <p:cNvPr id="20" name="Text Box 144"/>
          <p:cNvSpPr txBox="1">
            <a:spLocks noChangeArrowheads="1"/>
          </p:cNvSpPr>
          <p:nvPr/>
        </p:nvSpPr>
        <p:spPr bwMode="auto">
          <a:xfrm>
            <a:off x="2024062" y="3333897"/>
            <a:ext cx="8870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热量不可能</a:t>
            </a:r>
            <a:r>
              <a:rPr lang="zh-CN" altLang="en-US" sz="2800" dirty="0">
                <a:solidFill>
                  <a:srgbClr val="FF0000"/>
                </a:solidFill>
                <a:ea typeface="微软雅黑" panose="020B0503020204020204" pitchFamily="34" charset="-122"/>
                <a:cs typeface="Times New Roman" panose="02020603050405020304" pitchFamily="18" charset="0"/>
              </a:rPr>
              <a:t>自动地</a:t>
            </a:r>
            <a:r>
              <a:rPr lang="zh-CN" altLang="en-US" sz="2800" dirty="0">
                <a:solidFill>
                  <a:srgbClr val="0000FF"/>
                </a:solidFill>
                <a:ea typeface="微软雅黑" panose="020B0503020204020204" pitchFamily="34" charset="-122"/>
                <a:cs typeface="Times New Roman" panose="02020603050405020304" pitchFamily="18" charset="0"/>
              </a:rPr>
              <a:t>从低温物体传向高温物体</a:t>
            </a:r>
          </a:p>
        </p:txBody>
      </p:sp>
      <p:sp>
        <p:nvSpPr>
          <p:cNvPr id="21" name="Text Box 145"/>
          <p:cNvSpPr txBox="1">
            <a:spLocks noChangeArrowheads="1"/>
          </p:cNvSpPr>
          <p:nvPr/>
        </p:nvSpPr>
        <p:spPr bwMode="auto">
          <a:xfrm>
            <a:off x="2024061" y="5132128"/>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其中</a:t>
            </a:r>
            <a:r>
              <a:rPr lang="zh-CN" altLang="en-US" sz="2800" dirty="0">
                <a:solidFill>
                  <a:srgbClr val="FF0000"/>
                </a:solidFill>
                <a:ea typeface="微软雅黑" panose="020B0503020204020204" pitchFamily="34" charset="-122"/>
                <a:cs typeface="Times New Roman" panose="02020603050405020304" pitchFamily="18" charset="0"/>
              </a:rPr>
              <a:t>自动地</a:t>
            </a:r>
            <a:r>
              <a:rPr lang="zh-CN" altLang="en-US" sz="2800" dirty="0">
                <a:solidFill>
                  <a:srgbClr val="0000FF"/>
                </a:solidFill>
                <a:ea typeface="微软雅黑" panose="020B0503020204020204" pitchFamily="34" charset="-122"/>
                <a:cs typeface="Times New Roman" panose="02020603050405020304" pitchFamily="18" charset="0"/>
              </a:rPr>
              <a:t>是指不需要消耗外界能量</a:t>
            </a:r>
          </a:p>
        </p:txBody>
      </p:sp>
      <p:sp>
        <p:nvSpPr>
          <p:cNvPr id="22" name="Text Box 7"/>
          <p:cNvSpPr txBox="1">
            <a:spLocks noChangeArrowheads="1"/>
          </p:cNvSpPr>
          <p:nvPr/>
        </p:nvSpPr>
        <p:spPr bwMode="auto">
          <a:xfrm>
            <a:off x="2024061" y="5897224"/>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意义：</a:t>
            </a:r>
            <a:r>
              <a:rPr lang="zh-CN" altLang="en-US" sz="2800" dirty="0">
                <a:solidFill>
                  <a:srgbClr val="FF0000"/>
                </a:solidFill>
                <a:ea typeface="微软雅黑" panose="020B0503020204020204" pitchFamily="34" charset="-122"/>
                <a:cs typeface="Times New Roman" panose="02020603050405020304" pitchFamily="18" charset="0"/>
              </a:rPr>
              <a:t>热传递是有方向性的</a:t>
            </a:r>
            <a:endParaRPr lang="zh-CN" altLang="en-US" sz="2800" i="1" dirty="0">
              <a:solidFill>
                <a:srgbClr val="FF0000"/>
              </a:solidFill>
              <a:ea typeface="微软雅黑" panose="020B0503020204020204" pitchFamily="34" charset="-122"/>
              <a:cs typeface="Times New Roman" panose="02020603050405020304" pitchFamily="18" charset="0"/>
            </a:endParaRPr>
          </a:p>
        </p:txBody>
      </p:sp>
      <p:pic>
        <p:nvPicPr>
          <p:cNvPr id="23" name="Picture 9" descr="克劳修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6553" y="195263"/>
            <a:ext cx="179228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0316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5539"/>
                                        </p:tgtEl>
                                        <p:attrNameLst>
                                          <p:attrName>style.visibility</p:attrName>
                                        </p:attrNameLst>
                                      </p:cBhvr>
                                      <p:to>
                                        <p:strVal val="visible"/>
                                      </p:to>
                                    </p:set>
                                    <p:animEffect transition="in" filter="wipe(left)">
                                      <p:cBhvr>
                                        <p:cTn id="12" dur="500"/>
                                        <p:tgtEl>
                                          <p:spTgt spid="65539"/>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0-#ppt_w/2"/>
                                          </p:val>
                                        </p:tav>
                                        <p:tav tm="100000">
                                          <p:val>
                                            <p:strVal val="#ppt_x"/>
                                          </p:val>
                                        </p:tav>
                                      </p:tavLst>
                                    </p:anim>
                                    <p:anim calcmode="lin" valueType="num">
                                      <p:cBhvr additive="base">
                                        <p:cTn id="41"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blinds(horizontal)">
                                      <p:cBhvr>
                                        <p:cTn id="4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P spid="11" grpId="0"/>
      <p:bldP spid="18" grpId="0"/>
      <p:bldP spid="19" grpId="0"/>
      <p:bldP spid="20" grpId="0"/>
      <p:bldP spid="21" grpId="0"/>
      <p:bldP spid="22" grpId="0"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11" name="Text Box 7"/>
          <p:cNvSpPr txBox="1">
            <a:spLocks noChangeArrowheads="1"/>
          </p:cNvSpPr>
          <p:nvPr/>
        </p:nvSpPr>
        <p:spPr bwMode="auto">
          <a:xfrm>
            <a:off x="3158658" y="4544266"/>
            <a:ext cx="84899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虽然卡诺致冷机能把热量从低温物体移至高温物体，但需外界作功且使环境发生变化。</a:t>
            </a:r>
            <a:endParaRPr lang="en-US" altLang="zh-CN" sz="2800" dirty="0">
              <a:solidFill>
                <a:srgbClr val="0000FF"/>
              </a:solidFill>
              <a:ea typeface="微软雅黑" panose="020B0503020204020204" pitchFamily="34" charset="-122"/>
              <a:cs typeface="Times New Roman" panose="02020603050405020304" pitchFamily="18" charset="0"/>
            </a:endParaRPr>
          </a:p>
        </p:txBody>
      </p:sp>
      <p:grpSp>
        <p:nvGrpSpPr>
          <p:cNvPr id="4" name="组合 3"/>
          <p:cNvGrpSpPr/>
          <p:nvPr/>
        </p:nvGrpSpPr>
        <p:grpSpPr>
          <a:xfrm>
            <a:off x="7656045" y="908890"/>
            <a:ext cx="3473450" cy="2971800"/>
            <a:chOff x="7656045" y="908890"/>
            <a:chExt cx="3473450" cy="2971800"/>
          </a:xfrm>
        </p:grpSpPr>
        <p:grpSp>
          <p:nvGrpSpPr>
            <p:cNvPr id="2" name="Group 9"/>
            <p:cNvGrpSpPr>
              <a:grpSpLocks/>
            </p:cNvGrpSpPr>
            <p:nvPr/>
          </p:nvGrpSpPr>
          <p:grpSpPr bwMode="auto">
            <a:xfrm>
              <a:off x="7656045" y="908890"/>
              <a:ext cx="2825750" cy="2971800"/>
              <a:chOff x="3072" y="1584"/>
              <a:chExt cx="1780" cy="1872"/>
            </a:xfrm>
          </p:grpSpPr>
          <p:grpSp>
            <p:nvGrpSpPr>
              <p:cNvPr id="95266" name="Group 10"/>
              <p:cNvGrpSpPr>
                <a:grpSpLocks/>
              </p:cNvGrpSpPr>
              <p:nvPr/>
            </p:nvGrpSpPr>
            <p:grpSpPr bwMode="auto">
              <a:xfrm>
                <a:off x="3072" y="1584"/>
                <a:ext cx="1408" cy="336"/>
                <a:chOff x="3216" y="1632"/>
                <a:chExt cx="1440" cy="336"/>
              </a:xfrm>
            </p:grpSpPr>
            <p:sp>
              <p:nvSpPr>
                <p:cNvPr id="95281" name="Rectangle 11"/>
                <p:cNvSpPr>
                  <a:spLocks noChangeArrowheads="1"/>
                </p:cNvSpPr>
                <p:nvPr/>
              </p:nvSpPr>
              <p:spPr bwMode="auto">
                <a:xfrm>
                  <a:off x="3216" y="1632"/>
                  <a:ext cx="1440" cy="336"/>
                </a:xfrm>
                <a:prstGeom prst="rect">
                  <a:avLst/>
                </a:prstGeom>
                <a:solidFill>
                  <a:srgbClr val="FDE3F0"/>
                </a:solidFill>
                <a:ln w="19050">
                  <a:solidFill>
                    <a:srgbClr val="CC009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82" name="Text Box 12"/>
                    <p:cNvSpPr txBox="1">
                      <a:spLocks noChangeArrowheads="1"/>
                    </p:cNvSpPr>
                    <p:nvPr/>
                  </p:nvSpPr>
                  <p:spPr bwMode="auto">
                    <a:xfrm>
                      <a:off x="3264" y="1638"/>
                      <a:ext cx="1248" cy="3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00"/>
                          </a:solidFill>
                          <a:ea typeface="微软雅黑" panose="020B0503020204020204" pitchFamily="34" charset="-122"/>
                          <a:cs typeface="Times New Roman" panose="02020603050405020304" pitchFamily="18" charset="0"/>
                        </a:rPr>
                        <a:t>高温热源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endParaRPr lang="zh-CN" altLang="en-US" sz="2800" dirty="0">
                        <a:solidFill>
                          <a:srgbClr val="000000"/>
                        </a:solidFill>
                        <a:ea typeface="微软雅黑" panose="020B0503020204020204" pitchFamily="34" charset="-122"/>
                        <a:cs typeface="Times New Roman" panose="02020603050405020304" pitchFamily="18" charset="0"/>
                      </a:endParaRPr>
                    </a:p>
                  </p:txBody>
                </p:sp>
              </mc:Choice>
              <mc:Fallback xmlns="">
                <p:sp>
                  <p:nvSpPr>
                    <p:cNvPr id="95282" name="Text Box 12"/>
                    <p:cNvSpPr txBox="1">
                      <a:spLocks noRot="1" noChangeAspect="1" noMove="1" noResize="1" noEditPoints="1" noAdjustHandles="1" noChangeArrowheads="1" noChangeShapeType="1" noTextEdit="1"/>
                    </p:cNvSpPr>
                    <p:nvPr/>
                  </p:nvSpPr>
                  <p:spPr bwMode="auto">
                    <a:xfrm>
                      <a:off x="3264" y="1638"/>
                      <a:ext cx="1248" cy="327"/>
                    </a:xfrm>
                    <a:prstGeom prst="rect">
                      <a:avLst/>
                    </a:prstGeom>
                    <a:blipFill>
                      <a:blip r:embed="rId3"/>
                      <a:stretch>
                        <a:fillRect l="-628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95267" name="Group 14"/>
              <p:cNvGrpSpPr>
                <a:grpSpLocks/>
              </p:cNvGrpSpPr>
              <p:nvPr/>
            </p:nvGrpSpPr>
            <p:grpSpPr bwMode="auto">
              <a:xfrm>
                <a:off x="3166" y="3120"/>
                <a:ext cx="1361" cy="336"/>
                <a:chOff x="3264" y="3168"/>
                <a:chExt cx="1392" cy="336"/>
              </a:xfrm>
            </p:grpSpPr>
            <p:sp>
              <p:nvSpPr>
                <p:cNvPr id="95278" name="Rectangle 15"/>
                <p:cNvSpPr>
                  <a:spLocks noChangeArrowheads="1"/>
                </p:cNvSpPr>
                <p:nvPr/>
              </p:nvSpPr>
              <p:spPr bwMode="auto">
                <a:xfrm>
                  <a:off x="3264" y="3168"/>
                  <a:ext cx="1392" cy="336"/>
                </a:xfrm>
                <a:prstGeom prst="rect">
                  <a:avLst/>
                </a:prstGeom>
                <a:solidFill>
                  <a:schemeClr val="accent2"/>
                </a:solidFill>
                <a:ln w="19050">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79" name="Text Box 16"/>
                    <p:cNvSpPr txBox="1">
                      <a:spLocks noChangeArrowheads="1"/>
                    </p:cNvSpPr>
                    <p:nvPr/>
                  </p:nvSpPr>
                  <p:spPr bwMode="auto">
                    <a:xfrm>
                      <a:off x="3312" y="3168"/>
                      <a:ext cx="134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00"/>
                          </a:solidFill>
                          <a:ea typeface="微软雅黑" panose="020B0503020204020204" pitchFamily="34" charset="-122"/>
                          <a:cs typeface="Times New Roman" panose="02020603050405020304" pitchFamily="18" charset="0"/>
                        </a:rPr>
                        <a:t>低温热源</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endParaRPr lang="zh-CN" altLang="en-US" sz="2800" dirty="0">
                        <a:solidFill>
                          <a:srgbClr val="000000"/>
                        </a:solidFill>
                        <a:ea typeface="微软雅黑" panose="020B0503020204020204" pitchFamily="34" charset="-122"/>
                        <a:cs typeface="Times New Roman" panose="02020603050405020304" pitchFamily="18" charset="0"/>
                      </a:endParaRPr>
                    </a:p>
                  </p:txBody>
                </p:sp>
              </mc:Choice>
              <mc:Fallback xmlns="">
                <p:sp>
                  <p:nvSpPr>
                    <p:cNvPr id="95279" name="Text Box 16"/>
                    <p:cNvSpPr txBox="1">
                      <a:spLocks noRot="1" noChangeAspect="1" noMove="1" noResize="1" noEditPoints="1" noAdjustHandles="1" noChangeArrowheads="1" noChangeShapeType="1" noTextEdit="1"/>
                    </p:cNvSpPr>
                    <p:nvPr/>
                  </p:nvSpPr>
                  <p:spPr bwMode="auto">
                    <a:xfrm>
                      <a:off x="3312" y="3168"/>
                      <a:ext cx="1344" cy="330"/>
                    </a:xfrm>
                    <a:prstGeom prst="rect">
                      <a:avLst/>
                    </a:prstGeom>
                    <a:blipFill>
                      <a:blip r:embed="rId4"/>
                      <a:stretch>
                        <a:fillRect l="-614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95268" name="Group 18"/>
              <p:cNvGrpSpPr>
                <a:grpSpLocks/>
              </p:cNvGrpSpPr>
              <p:nvPr/>
            </p:nvGrpSpPr>
            <p:grpSpPr bwMode="auto">
              <a:xfrm>
                <a:off x="3119" y="2304"/>
                <a:ext cx="1455" cy="480"/>
                <a:chOff x="3120" y="2544"/>
                <a:chExt cx="1488" cy="480"/>
              </a:xfrm>
            </p:grpSpPr>
            <p:sp>
              <p:nvSpPr>
                <p:cNvPr id="95276" name="Oval 19"/>
                <p:cNvSpPr>
                  <a:spLocks noChangeArrowheads="1"/>
                </p:cNvSpPr>
                <p:nvPr/>
              </p:nvSpPr>
              <p:spPr bwMode="auto">
                <a:xfrm>
                  <a:off x="3120" y="2544"/>
                  <a:ext cx="1344" cy="480"/>
                </a:xfrm>
                <a:prstGeom prst="ellipse">
                  <a:avLst/>
                </a:prstGeom>
                <a:solidFill>
                  <a:schemeClr val="accent1"/>
                </a:solidFill>
                <a:ln w="19050">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7" name="Text Box 20"/>
                <p:cNvSpPr txBox="1">
                  <a:spLocks noChangeArrowheads="1"/>
                </p:cNvSpPr>
                <p:nvPr/>
              </p:nvSpPr>
              <p:spPr bwMode="auto">
                <a:xfrm>
                  <a:off x="3168" y="2612"/>
                  <a:ext cx="144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a:solidFill>
                        <a:srgbClr val="000000"/>
                      </a:solidFill>
                      <a:ea typeface="微软雅黑" panose="020B0503020204020204" pitchFamily="34" charset="-122"/>
                      <a:cs typeface="Times New Roman" panose="02020603050405020304" pitchFamily="18" charset="0"/>
                    </a:rPr>
                    <a:t>卡诺致冷机</a:t>
                  </a:r>
                </a:p>
              </p:txBody>
            </p:sp>
          </p:grpSp>
          <p:sp>
            <p:nvSpPr>
              <p:cNvPr id="95270" name="AutoShape 22"/>
              <p:cNvSpPr>
                <a:spLocks noChangeArrowheads="1"/>
              </p:cNvSpPr>
              <p:nvPr/>
            </p:nvSpPr>
            <p:spPr bwMode="auto">
              <a:xfrm flipV="1">
                <a:off x="3682" y="1872"/>
                <a:ext cx="141" cy="528"/>
              </a:xfrm>
              <a:prstGeom prst="downArrow">
                <a:avLst>
                  <a:gd name="adj1" fmla="val 35417"/>
                  <a:gd name="adj2" fmla="val 156028"/>
                </a:avLst>
              </a:prstGeom>
              <a:solidFill>
                <a:srgbClr val="CCECFF"/>
              </a:solidFill>
              <a:ln w="19050">
                <a:solidFill>
                  <a:srgbClr val="0000FF"/>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1" name="AutoShape 23"/>
              <p:cNvSpPr>
                <a:spLocks noChangeArrowheads="1"/>
              </p:cNvSpPr>
              <p:nvPr/>
            </p:nvSpPr>
            <p:spPr bwMode="auto">
              <a:xfrm flipV="1">
                <a:off x="3729" y="2688"/>
                <a:ext cx="94" cy="480"/>
              </a:xfrm>
              <a:prstGeom prst="downArrow">
                <a:avLst>
                  <a:gd name="adj1" fmla="val 40000"/>
                  <a:gd name="adj2" fmla="val 204610"/>
                </a:avLst>
              </a:prstGeom>
              <a:solidFill>
                <a:srgbClr val="FFCCCC"/>
              </a:solidFill>
              <a:ln w="19050">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74" name="AutoShape 26"/>
              <p:cNvSpPr>
                <a:spLocks noChangeArrowheads="1"/>
              </p:cNvSpPr>
              <p:nvPr/>
            </p:nvSpPr>
            <p:spPr bwMode="auto">
              <a:xfrm flipH="1">
                <a:off x="4336" y="2496"/>
                <a:ext cx="516" cy="96"/>
              </a:xfrm>
              <a:prstGeom prst="rightArrow">
                <a:avLst>
                  <a:gd name="adj1" fmla="val 58667"/>
                  <a:gd name="adj2" fmla="val 201030"/>
                </a:avLst>
              </a:prstGeom>
              <a:solidFill>
                <a:srgbClr val="99CCFF"/>
              </a:solidFill>
              <a:ln w="19050">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2" name="矩形 51"/>
                <p:cNvSpPr/>
                <p:nvPr/>
              </p:nvSpPr>
              <p:spPr>
                <a:xfrm>
                  <a:off x="8795823" y="1482305"/>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8795823" y="1482305"/>
                  <a:ext cx="67358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791516" y="2790733"/>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8791516" y="2790733"/>
                  <a:ext cx="68185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Text Box 26"/>
                <p:cNvSpPr txBox="1">
                  <a:spLocks noChangeArrowheads="1"/>
                </p:cNvSpPr>
                <p:nvPr/>
              </p:nvSpPr>
              <p:spPr bwMode="auto">
                <a:xfrm>
                  <a:off x="10481795" y="2183296"/>
                  <a:ext cx="647700" cy="519112"/>
                </a:xfrm>
                <a:prstGeom prst="rect">
                  <a:avLst/>
                </a:prstGeom>
                <a:noFill/>
                <a:ln w="9525">
                  <a:solidFill>
                    <a:srgbClr val="0000FF"/>
                  </a:solidFill>
                  <a:miter lim="800000"/>
                  <a:headEnd/>
                  <a:tailEnd/>
                </a:ln>
                <a:extLst>
                  <a:ext uri="{909E8E84-426E-40DD-AFC4-6F175D3DCCD1}">
                    <a14:hiddenFill>
                      <a:solidFill>
                        <a:srgbClr val="FFFFFF"/>
                      </a:solidFill>
                    </a14:hiddenFill>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54" name="Text Box 26"/>
                <p:cNvSpPr txBox="1">
                  <a:spLocks noRot="1" noChangeAspect="1" noMove="1" noResize="1" noEditPoints="1" noAdjustHandles="1" noChangeArrowheads="1" noChangeShapeType="1" noTextEdit="1"/>
                </p:cNvSpPr>
                <p:nvPr/>
              </p:nvSpPr>
              <p:spPr bwMode="auto">
                <a:xfrm>
                  <a:off x="10481795" y="2183296"/>
                  <a:ext cx="647700" cy="519112"/>
                </a:xfrm>
                <a:prstGeom prst="rect">
                  <a:avLst/>
                </a:prstGeom>
                <a:blipFill>
                  <a:blip r:embed="rId7"/>
                  <a:stretch>
                    <a:fillRect/>
                  </a:stretch>
                </a:blip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grpSp>
      <p:grpSp>
        <p:nvGrpSpPr>
          <p:cNvPr id="3" name="组合 2"/>
          <p:cNvGrpSpPr/>
          <p:nvPr/>
        </p:nvGrpSpPr>
        <p:grpSpPr>
          <a:xfrm>
            <a:off x="3628558" y="931115"/>
            <a:ext cx="3376389" cy="2971800"/>
            <a:chOff x="3628558" y="931115"/>
            <a:chExt cx="3376389" cy="2971800"/>
          </a:xfrm>
        </p:grpSpPr>
        <p:grpSp>
          <p:nvGrpSpPr>
            <p:cNvPr id="7" name="Group 28"/>
            <p:cNvGrpSpPr>
              <a:grpSpLocks/>
            </p:cNvGrpSpPr>
            <p:nvPr/>
          </p:nvGrpSpPr>
          <p:grpSpPr bwMode="auto">
            <a:xfrm>
              <a:off x="3628558" y="931115"/>
              <a:ext cx="3352800" cy="2971800"/>
              <a:chOff x="576" y="1920"/>
              <a:chExt cx="2208" cy="1920"/>
            </a:xfrm>
          </p:grpSpPr>
          <p:sp>
            <p:nvSpPr>
              <p:cNvPr id="95237" name="Rectangle 29"/>
              <p:cNvSpPr>
                <a:spLocks noChangeArrowheads="1"/>
              </p:cNvSpPr>
              <p:nvPr/>
            </p:nvSpPr>
            <p:spPr bwMode="auto">
              <a:xfrm>
                <a:off x="576" y="1920"/>
                <a:ext cx="2208" cy="192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38" name="Line 30"/>
              <p:cNvSpPr>
                <a:spLocks noChangeShapeType="1"/>
              </p:cNvSpPr>
              <p:nvPr/>
            </p:nvSpPr>
            <p:spPr bwMode="auto">
              <a:xfrm>
                <a:off x="831" y="3629"/>
                <a:ext cx="1911"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39" name="Line 31"/>
              <p:cNvSpPr>
                <a:spLocks noChangeShapeType="1"/>
              </p:cNvSpPr>
              <p:nvPr/>
            </p:nvSpPr>
            <p:spPr bwMode="auto">
              <a:xfrm flipV="1">
                <a:off x="816" y="2016"/>
                <a:ext cx="0" cy="1632"/>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4" name="Freeform 36" descr="浅色下对角线"/>
              <p:cNvSpPr>
                <a:spLocks/>
              </p:cNvSpPr>
              <p:nvPr/>
            </p:nvSpPr>
            <p:spPr bwMode="auto">
              <a:xfrm>
                <a:off x="1086" y="2223"/>
                <a:ext cx="1296" cy="1095"/>
              </a:xfrm>
              <a:custGeom>
                <a:avLst/>
                <a:gdLst>
                  <a:gd name="T0" fmla="*/ 4 w 1465"/>
                  <a:gd name="T1" fmla="*/ 13 h 1219"/>
                  <a:gd name="T2" fmla="*/ 11 w 1465"/>
                  <a:gd name="T3" fmla="*/ 60 h 1219"/>
                  <a:gd name="T4" fmla="*/ 21 w 1465"/>
                  <a:gd name="T5" fmla="*/ 101 h 1219"/>
                  <a:gd name="T6" fmla="*/ 35 w 1465"/>
                  <a:gd name="T7" fmla="*/ 155 h 1219"/>
                  <a:gd name="T8" fmla="*/ 51 w 1465"/>
                  <a:gd name="T9" fmla="*/ 189 h 1219"/>
                  <a:gd name="T10" fmla="*/ 72 w 1465"/>
                  <a:gd name="T11" fmla="*/ 224 h 1219"/>
                  <a:gd name="T12" fmla="*/ 101 w 1465"/>
                  <a:gd name="T13" fmla="*/ 240 h 1219"/>
                  <a:gd name="T14" fmla="*/ 141 w 1465"/>
                  <a:gd name="T15" fmla="*/ 261 h 1219"/>
                  <a:gd name="T16" fmla="*/ 201 w 1465"/>
                  <a:gd name="T17" fmla="*/ 281 h 1219"/>
                  <a:gd name="T18" fmla="*/ 249 w 1465"/>
                  <a:gd name="T19" fmla="*/ 294 h 1219"/>
                  <a:gd name="T20" fmla="*/ 297 w 1465"/>
                  <a:gd name="T21" fmla="*/ 303 h 1219"/>
                  <a:gd name="T22" fmla="*/ 275 w 1465"/>
                  <a:gd name="T23" fmla="*/ 277 h 1219"/>
                  <a:gd name="T24" fmla="*/ 248 w 1465"/>
                  <a:gd name="T25" fmla="*/ 255 h 1219"/>
                  <a:gd name="T26" fmla="*/ 241 w 1465"/>
                  <a:gd name="T27" fmla="*/ 243 h 1219"/>
                  <a:gd name="T28" fmla="*/ 227 w 1465"/>
                  <a:gd name="T29" fmla="*/ 225 h 1219"/>
                  <a:gd name="T30" fmla="*/ 222 w 1465"/>
                  <a:gd name="T31" fmla="*/ 214 h 1219"/>
                  <a:gd name="T32" fmla="*/ 207 w 1465"/>
                  <a:gd name="T33" fmla="*/ 177 h 1219"/>
                  <a:gd name="T34" fmla="*/ 189 w 1465"/>
                  <a:gd name="T35" fmla="*/ 163 h 1219"/>
                  <a:gd name="T36" fmla="*/ 204 w 1465"/>
                  <a:gd name="T37" fmla="*/ 169 h 1219"/>
                  <a:gd name="T38" fmla="*/ 176 w 1465"/>
                  <a:gd name="T39" fmla="*/ 156 h 1219"/>
                  <a:gd name="T40" fmla="*/ 161 w 1465"/>
                  <a:gd name="T41" fmla="*/ 151 h 1219"/>
                  <a:gd name="T42" fmla="*/ 141 w 1465"/>
                  <a:gd name="T43" fmla="*/ 141 h 1219"/>
                  <a:gd name="T44" fmla="*/ 119 w 1465"/>
                  <a:gd name="T45" fmla="*/ 125 h 1219"/>
                  <a:gd name="T46" fmla="*/ 78 w 1465"/>
                  <a:gd name="T47" fmla="*/ 91 h 1219"/>
                  <a:gd name="T48" fmla="*/ 44 w 1465"/>
                  <a:gd name="T49" fmla="*/ 60 h 1219"/>
                  <a:gd name="T50" fmla="*/ 25 w 1465"/>
                  <a:gd name="T51" fmla="*/ 40 h 1219"/>
                  <a:gd name="T52" fmla="*/ 0 w 1465"/>
                  <a:gd name="T53" fmla="*/ 0 h 121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65"/>
                  <a:gd name="T82" fmla="*/ 0 h 1219"/>
                  <a:gd name="T83" fmla="*/ 1465 w 1465"/>
                  <a:gd name="T84" fmla="*/ 1219 h 121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65" h="1219">
                    <a:moveTo>
                      <a:pt x="23" y="54"/>
                    </a:moveTo>
                    <a:lnTo>
                      <a:pt x="53" y="246"/>
                    </a:lnTo>
                    <a:lnTo>
                      <a:pt x="106" y="408"/>
                    </a:lnTo>
                    <a:lnTo>
                      <a:pt x="177" y="624"/>
                    </a:lnTo>
                    <a:lnTo>
                      <a:pt x="248" y="763"/>
                    </a:lnTo>
                    <a:lnTo>
                      <a:pt x="349" y="901"/>
                    </a:lnTo>
                    <a:lnTo>
                      <a:pt x="496" y="967"/>
                    </a:lnTo>
                    <a:lnTo>
                      <a:pt x="692" y="1056"/>
                    </a:lnTo>
                    <a:lnTo>
                      <a:pt x="992" y="1135"/>
                    </a:lnTo>
                    <a:lnTo>
                      <a:pt x="1227" y="1182"/>
                    </a:lnTo>
                    <a:lnTo>
                      <a:pt x="1465" y="1219"/>
                    </a:lnTo>
                    <a:lnTo>
                      <a:pt x="1352" y="1117"/>
                    </a:lnTo>
                    <a:lnTo>
                      <a:pt x="1222" y="1027"/>
                    </a:lnTo>
                    <a:lnTo>
                      <a:pt x="1181" y="979"/>
                    </a:lnTo>
                    <a:lnTo>
                      <a:pt x="1122" y="906"/>
                    </a:lnTo>
                    <a:lnTo>
                      <a:pt x="1093" y="859"/>
                    </a:lnTo>
                    <a:lnTo>
                      <a:pt x="1021" y="715"/>
                    </a:lnTo>
                    <a:lnTo>
                      <a:pt x="933" y="661"/>
                    </a:lnTo>
                    <a:lnTo>
                      <a:pt x="1004" y="679"/>
                    </a:lnTo>
                    <a:lnTo>
                      <a:pt x="864" y="633"/>
                    </a:lnTo>
                    <a:lnTo>
                      <a:pt x="791" y="607"/>
                    </a:lnTo>
                    <a:lnTo>
                      <a:pt x="697" y="570"/>
                    </a:lnTo>
                    <a:lnTo>
                      <a:pt x="591" y="504"/>
                    </a:lnTo>
                    <a:lnTo>
                      <a:pt x="383" y="367"/>
                    </a:lnTo>
                    <a:lnTo>
                      <a:pt x="213" y="240"/>
                    </a:lnTo>
                    <a:lnTo>
                      <a:pt x="124" y="162"/>
                    </a:lnTo>
                    <a:lnTo>
                      <a:pt x="0" y="0"/>
                    </a:lnTo>
                  </a:path>
                </a:pathLst>
              </a:custGeom>
              <a:pattFill prst="ltDnDiag">
                <a:fgClr>
                  <a:srgbClr val="0066FF"/>
                </a:fgClr>
                <a:bgClr>
                  <a:schemeClr val="bg1"/>
                </a:bgClr>
              </a:patt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45" name="Text Box 37"/>
                  <p:cNvSpPr txBox="1">
                    <a:spLocks noChangeArrowheads="1"/>
                  </p:cNvSpPr>
                  <p:nvPr/>
                </p:nvSpPr>
                <p:spPr bwMode="auto">
                  <a:xfrm flipH="1">
                    <a:off x="1490" y="2752"/>
                    <a:ext cx="329"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𝑊</m:t>
                          </m:r>
                        </m:oMath>
                      </m:oMathPara>
                    </a14:m>
                    <a:endParaRPr lang="en-US" altLang="zh-CN" sz="2800" i="1" dirty="0">
                      <a:solidFill>
                        <a:srgbClr val="CC0000"/>
                      </a:solidFill>
                      <a:ea typeface="微软雅黑" panose="020B0503020204020204" pitchFamily="34" charset="-122"/>
                      <a:cs typeface="Times New Roman" panose="02020603050405020304" pitchFamily="18" charset="0"/>
                    </a:endParaRPr>
                  </a:p>
                </p:txBody>
              </p:sp>
            </mc:Choice>
            <mc:Fallback xmlns="">
              <p:sp>
                <p:nvSpPr>
                  <p:cNvPr id="95245" name="Text Box 37"/>
                  <p:cNvSpPr txBox="1">
                    <a:spLocks noRot="1" noChangeAspect="1" noMove="1" noResize="1" noEditPoints="1" noAdjustHandles="1" noChangeArrowheads="1" noChangeShapeType="1" noTextEdit="1"/>
                  </p:cNvSpPr>
                  <p:nvPr/>
                </p:nvSpPr>
                <p:spPr bwMode="auto">
                  <a:xfrm flipH="1">
                    <a:off x="1490" y="2752"/>
                    <a:ext cx="329" cy="338"/>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5246" name="Line 38"/>
              <p:cNvSpPr>
                <a:spLocks noChangeShapeType="1"/>
              </p:cNvSpPr>
              <p:nvPr/>
            </p:nvSpPr>
            <p:spPr bwMode="auto">
              <a:xfrm flipH="1" flipV="1">
                <a:off x="1698" y="3167"/>
                <a:ext cx="109" cy="38"/>
              </a:xfrm>
              <a:prstGeom prst="line">
                <a:avLst/>
              </a:prstGeom>
              <a:noFill/>
              <a:ln w="571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7" name="Line 39"/>
              <p:cNvSpPr>
                <a:spLocks noChangeShapeType="1"/>
              </p:cNvSpPr>
              <p:nvPr/>
            </p:nvSpPr>
            <p:spPr bwMode="auto">
              <a:xfrm>
                <a:off x="1468" y="2556"/>
                <a:ext cx="127" cy="87"/>
              </a:xfrm>
              <a:prstGeom prst="line">
                <a:avLst/>
              </a:prstGeom>
              <a:noFill/>
              <a:ln w="57150">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48" name="Line 40"/>
              <p:cNvSpPr>
                <a:spLocks noChangeShapeType="1"/>
              </p:cNvSpPr>
              <p:nvPr/>
            </p:nvSpPr>
            <p:spPr bwMode="auto">
              <a:xfrm flipH="1" flipV="1">
                <a:off x="1170" y="2616"/>
                <a:ext cx="37" cy="113"/>
              </a:xfrm>
              <a:prstGeom prst="line">
                <a:avLst/>
              </a:prstGeom>
              <a:noFill/>
              <a:ln w="57150">
                <a:solidFill>
                  <a:srgbClr val="CC0099"/>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0" name="Line 42"/>
              <p:cNvSpPr>
                <a:spLocks noChangeShapeType="1"/>
              </p:cNvSpPr>
              <p:nvPr/>
            </p:nvSpPr>
            <p:spPr bwMode="auto">
              <a:xfrm>
                <a:off x="2062" y="2987"/>
                <a:ext cx="85" cy="87"/>
              </a:xfrm>
              <a:prstGeom prst="line">
                <a:avLst/>
              </a:prstGeom>
              <a:noFill/>
              <a:ln w="57150">
                <a:solidFill>
                  <a:srgbClr val="CC0099"/>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1" name="Freeform 43"/>
              <p:cNvSpPr>
                <a:spLocks/>
              </p:cNvSpPr>
              <p:nvPr/>
            </p:nvSpPr>
            <p:spPr bwMode="auto">
              <a:xfrm>
                <a:off x="1086" y="2212"/>
                <a:ext cx="923" cy="610"/>
              </a:xfrm>
              <a:custGeom>
                <a:avLst/>
                <a:gdLst>
                  <a:gd name="T0" fmla="*/ 0 w 1044"/>
                  <a:gd name="T1" fmla="*/ 0 h 680"/>
                  <a:gd name="T2" fmla="*/ 50 w 1044"/>
                  <a:gd name="T3" fmla="*/ 59 h 680"/>
                  <a:gd name="T4" fmla="*/ 101 w 1044"/>
                  <a:gd name="T5" fmla="*/ 106 h 680"/>
                  <a:gd name="T6" fmla="*/ 147 w 1044"/>
                  <a:gd name="T7" fmla="*/ 137 h 680"/>
                  <a:gd name="T8" fmla="*/ 202 w 1044"/>
                  <a:gd name="T9" fmla="*/ 161 h 680"/>
                  <a:gd name="T10" fmla="*/ 201 w 1044"/>
                  <a:gd name="T11" fmla="*/ 161 h 680"/>
                  <a:gd name="T12" fmla="*/ 0 60000 65536"/>
                  <a:gd name="T13" fmla="*/ 0 60000 65536"/>
                  <a:gd name="T14" fmla="*/ 0 60000 65536"/>
                  <a:gd name="T15" fmla="*/ 0 60000 65536"/>
                  <a:gd name="T16" fmla="*/ 0 60000 65536"/>
                  <a:gd name="T17" fmla="*/ 0 60000 65536"/>
                  <a:gd name="T18" fmla="*/ 0 w 1044"/>
                  <a:gd name="T19" fmla="*/ 0 h 680"/>
                  <a:gd name="T20" fmla="*/ 1044 w 1044"/>
                  <a:gd name="T21" fmla="*/ 680 h 680"/>
                </a:gdLst>
                <a:ahLst/>
                <a:cxnLst>
                  <a:cxn ang="T12">
                    <a:pos x="T0" y="T1"/>
                  </a:cxn>
                  <a:cxn ang="T13">
                    <a:pos x="T2" y="T3"/>
                  </a:cxn>
                  <a:cxn ang="T14">
                    <a:pos x="T4" y="T5"/>
                  </a:cxn>
                  <a:cxn ang="T15">
                    <a:pos x="T6" y="T7"/>
                  </a:cxn>
                  <a:cxn ang="T16">
                    <a:pos x="T8" y="T9"/>
                  </a:cxn>
                  <a:cxn ang="T17">
                    <a:pos x="T10" y="T11"/>
                  </a:cxn>
                </a:cxnLst>
                <a:rect l="T18" t="T19" r="T20" b="T21"/>
                <a:pathLst>
                  <a:path w="1044" h="680">
                    <a:moveTo>
                      <a:pt x="0" y="0"/>
                    </a:moveTo>
                    <a:cubicBezTo>
                      <a:pt x="40" y="41"/>
                      <a:pt x="159" y="174"/>
                      <a:pt x="242" y="246"/>
                    </a:cubicBezTo>
                    <a:cubicBezTo>
                      <a:pt x="325" y="318"/>
                      <a:pt x="419" y="382"/>
                      <a:pt x="501" y="435"/>
                    </a:cubicBezTo>
                    <a:cubicBezTo>
                      <a:pt x="583" y="488"/>
                      <a:pt x="651" y="527"/>
                      <a:pt x="734" y="565"/>
                    </a:cubicBezTo>
                    <a:cubicBezTo>
                      <a:pt x="817" y="603"/>
                      <a:pt x="958" y="650"/>
                      <a:pt x="1001" y="665"/>
                    </a:cubicBezTo>
                    <a:cubicBezTo>
                      <a:pt x="1044" y="680"/>
                      <a:pt x="996" y="658"/>
                      <a:pt x="995" y="658"/>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2" name="Freeform 44"/>
              <p:cNvSpPr>
                <a:spLocks/>
              </p:cNvSpPr>
              <p:nvPr/>
            </p:nvSpPr>
            <p:spPr bwMode="auto">
              <a:xfrm>
                <a:off x="1362" y="3021"/>
                <a:ext cx="1040" cy="297"/>
              </a:xfrm>
              <a:custGeom>
                <a:avLst/>
                <a:gdLst>
                  <a:gd name="T0" fmla="*/ 0 w 1175"/>
                  <a:gd name="T1" fmla="*/ 0 h 330"/>
                  <a:gd name="T2" fmla="*/ 37 w 1175"/>
                  <a:gd name="T3" fmla="*/ 22 h 330"/>
                  <a:gd name="T4" fmla="*/ 97 w 1175"/>
                  <a:gd name="T5" fmla="*/ 52 h 330"/>
                  <a:gd name="T6" fmla="*/ 178 w 1175"/>
                  <a:gd name="T7" fmla="*/ 76 h 330"/>
                  <a:gd name="T8" fmla="*/ 241 w 1175"/>
                  <a:gd name="T9" fmla="*/ 84 h 330"/>
                  <a:gd name="T10" fmla="*/ 0 60000 65536"/>
                  <a:gd name="T11" fmla="*/ 0 60000 65536"/>
                  <a:gd name="T12" fmla="*/ 0 60000 65536"/>
                  <a:gd name="T13" fmla="*/ 0 60000 65536"/>
                  <a:gd name="T14" fmla="*/ 0 60000 65536"/>
                  <a:gd name="T15" fmla="*/ 0 w 1175"/>
                  <a:gd name="T16" fmla="*/ 0 h 330"/>
                  <a:gd name="T17" fmla="*/ 1175 w 1175"/>
                  <a:gd name="T18" fmla="*/ 330 h 330"/>
                </a:gdLst>
                <a:ahLst/>
                <a:cxnLst>
                  <a:cxn ang="T10">
                    <a:pos x="T0" y="T1"/>
                  </a:cxn>
                  <a:cxn ang="T11">
                    <a:pos x="T2" y="T3"/>
                  </a:cxn>
                  <a:cxn ang="T12">
                    <a:pos x="T4" y="T5"/>
                  </a:cxn>
                  <a:cxn ang="T13">
                    <a:pos x="T6" y="T7"/>
                  </a:cxn>
                  <a:cxn ang="T14">
                    <a:pos x="T8" y="T9"/>
                  </a:cxn>
                </a:cxnLst>
                <a:rect l="T15" t="T16" r="T17" b="T18"/>
                <a:pathLst>
                  <a:path w="1175" h="330">
                    <a:moveTo>
                      <a:pt x="0" y="0"/>
                    </a:moveTo>
                    <a:cubicBezTo>
                      <a:pt x="30" y="14"/>
                      <a:pt x="102" y="53"/>
                      <a:pt x="181" y="87"/>
                    </a:cubicBezTo>
                    <a:cubicBezTo>
                      <a:pt x="260" y="121"/>
                      <a:pt x="359" y="170"/>
                      <a:pt x="473" y="204"/>
                    </a:cubicBezTo>
                    <a:cubicBezTo>
                      <a:pt x="587" y="238"/>
                      <a:pt x="749" y="272"/>
                      <a:pt x="866" y="293"/>
                    </a:cubicBezTo>
                    <a:cubicBezTo>
                      <a:pt x="983" y="314"/>
                      <a:pt x="1111" y="322"/>
                      <a:pt x="1175" y="330"/>
                    </a:cubicBezTo>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3" name="Freeform 45"/>
              <p:cNvSpPr>
                <a:spLocks/>
              </p:cNvSpPr>
              <p:nvPr/>
            </p:nvSpPr>
            <p:spPr bwMode="auto">
              <a:xfrm>
                <a:off x="1086" y="2223"/>
                <a:ext cx="287" cy="804"/>
              </a:xfrm>
              <a:custGeom>
                <a:avLst/>
                <a:gdLst>
                  <a:gd name="T0" fmla="*/ 0 w 325"/>
                  <a:gd name="T1" fmla="*/ 0 h 895"/>
                  <a:gd name="T2" fmla="*/ 12 w 325"/>
                  <a:gd name="T3" fmla="*/ 75 h 895"/>
                  <a:gd name="T4" fmla="*/ 37 w 325"/>
                  <a:gd name="T5" fmla="*/ 163 h 895"/>
                  <a:gd name="T6" fmla="*/ 64 w 325"/>
                  <a:gd name="T7" fmla="*/ 222 h 895"/>
                  <a:gd name="T8" fmla="*/ 0 60000 65536"/>
                  <a:gd name="T9" fmla="*/ 0 60000 65536"/>
                  <a:gd name="T10" fmla="*/ 0 60000 65536"/>
                  <a:gd name="T11" fmla="*/ 0 60000 65536"/>
                  <a:gd name="T12" fmla="*/ 0 w 325"/>
                  <a:gd name="T13" fmla="*/ 0 h 895"/>
                  <a:gd name="T14" fmla="*/ 325 w 325"/>
                  <a:gd name="T15" fmla="*/ 895 h 895"/>
                </a:gdLst>
                <a:ahLst/>
                <a:cxnLst>
                  <a:cxn ang="T8">
                    <a:pos x="T0" y="T1"/>
                  </a:cxn>
                  <a:cxn ang="T9">
                    <a:pos x="T2" y="T3"/>
                  </a:cxn>
                  <a:cxn ang="T10">
                    <a:pos x="T4" y="T5"/>
                  </a:cxn>
                  <a:cxn ang="T11">
                    <a:pos x="T6" y="T7"/>
                  </a:cxn>
                </a:cxnLst>
                <a:rect l="T12" t="T13" r="T14" b="T15"/>
                <a:pathLst>
                  <a:path w="325" h="895">
                    <a:moveTo>
                      <a:pt x="0" y="0"/>
                    </a:moveTo>
                    <a:cubicBezTo>
                      <a:pt x="10" y="49"/>
                      <a:pt x="31" y="188"/>
                      <a:pt x="62" y="297"/>
                    </a:cubicBezTo>
                    <a:cubicBezTo>
                      <a:pt x="93" y="406"/>
                      <a:pt x="140" y="554"/>
                      <a:pt x="184" y="654"/>
                    </a:cubicBezTo>
                    <a:cubicBezTo>
                      <a:pt x="228" y="754"/>
                      <a:pt x="296" y="845"/>
                      <a:pt x="325" y="895"/>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5254" name="Freeform 46"/>
              <p:cNvSpPr>
                <a:spLocks/>
              </p:cNvSpPr>
              <p:nvPr/>
            </p:nvSpPr>
            <p:spPr bwMode="auto">
              <a:xfrm>
                <a:off x="1977" y="2815"/>
                <a:ext cx="428" cy="496"/>
              </a:xfrm>
              <a:custGeom>
                <a:avLst/>
                <a:gdLst>
                  <a:gd name="T0" fmla="*/ 0 w 484"/>
                  <a:gd name="T1" fmla="*/ 0 h 552"/>
                  <a:gd name="T2" fmla="*/ 42 w 484"/>
                  <a:gd name="T3" fmla="*/ 77 h 552"/>
                  <a:gd name="T4" fmla="*/ 98 w 484"/>
                  <a:gd name="T5" fmla="*/ 138 h 552"/>
                  <a:gd name="T6" fmla="*/ 0 60000 65536"/>
                  <a:gd name="T7" fmla="*/ 0 60000 65536"/>
                  <a:gd name="T8" fmla="*/ 0 60000 65536"/>
                  <a:gd name="T9" fmla="*/ 0 w 484"/>
                  <a:gd name="T10" fmla="*/ 0 h 552"/>
                  <a:gd name="T11" fmla="*/ 484 w 484"/>
                  <a:gd name="T12" fmla="*/ 552 h 552"/>
                </a:gdLst>
                <a:ahLst/>
                <a:cxnLst>
                  <a:cxn ang="T6">
                    <a:pos x="T0" y="T1"/>
                  </a:cxn>
                  <a:cxn ang="T7">
                    <a:pos x="T2" y="T3"/>
                  </a:cxn>
                  <a:cxn ang="T8">
                    <a:pos x="T4" y="T5"/>
                  </a:cxn>
                </a:cxnLst>
                <a:rect l="T9" t="T10" r="T11" b="T12"/>
                <a:pathLst>
                  <a:path w="484" h="552">
                    <a:moveTo>
                      <a:pt x="0" y="0"/>
                    </a:moveTo>
                    <a:cubicBezTo>
                      <a:pt x="35" y="51"/>
                      <a:pt x="129" y="217"/>
                      <a:pt x="210" y="309"/>
                    </a:cubicBezTo>
                    <a:cubicBezTo>
                      <a:pt x="291" y="401"/>
                      <a:pt x="427" y="501"/>
                      <a:pt x="484" y="552"/>
                    </a:cubicBezTo>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5255" name="Text Box 47"/>
                  <p:cNvSpPr txBox="1">
                    <a:spLocks noChangeArrowheads="1"/>
                  </p:cNvSpPr>
                  <p:nvPr/>
                </p:nvSpPr>
                <p:spPr bwMode="auto">
                  <a:xfrm>
                    <a:off x="962" y="1932"/>
                    <a:ext cx="253"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5" name="Text Box 47"/>
                  <p:cNvSpPr txBox="1">
                    <a:spLocks noRot="1" noChangeAspect="1" noMove="1" noResize="1" noEditPoints="1" noAdjustHandles="1" noChangeArrowheads="1" noChangeShapeType="1" noTextEdit="1"/>
                  </p:cNvSpPr>
                  <p:nvPr/>
                </p:nvSpPr>
                <p:spPr bwMode="auto">
                  <a:xfrm>
                    <a:off x="962" y="1932"/>
                    <a:ext cx="253" cy="338"/>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6" name="Text Box 48"/>
                  <p:cNvSpPr txBox="1">
                    <a:spLocks noChangeArrowheads="1"/>
                  </p:cNvSpPr>
                  <p:nvPr/>
                </p:nvSpPr>
                <p:spPr bwMode="auto">
                  <a:xfrm>
                    <a:off x="1977" y="2595"/>
                    <a:ext cx="297"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6" name="Text Box 48"/>
                  <p:cNvSpPr txBox="1">
                    <a:spLocks noRot="1" noChangeAspect="1" noMove="1" noResize="1" noEditPoints="1" noAdjustHandles="1" noChangeArrowheads="1" noChangeShapeType="1" noTextEdit="1"/>
                  </p:cNvSpPr>
                  <p:nvPr/>
                </p:nvSpPr>
                <p:spPr bwMode="auto">
                  <a:xfrm>
                    <a:off x="1977" y="2595"/>
                    <a:ext cx="297" cy="338"/>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7" name="Text Box 49"/>
                  <p:cNvSpPr txBox="1">
                    <a:spLocks noChangeArrowheads="1"/>
                  </p:cNvSpPr>
                  <p:nvPr/>
                </p:nvSpPr>
                <p:spPr bwMode="auto">
                  <a:xfrm>
                    <a:off x="2402" y="3112"/>
                    <a:ext cx="256"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7" name="Text Box 49"/>
                  <p:cNvSpPr txBox="1">
                    <a:spLocks noRot="1" noChangeAspect="1" noMove="1" noResize="1" noEditPoints="1" noAdjustHandles="1" noChangeArrowheads="1" noChangeShapeType="1" noTextEdit="1"/>
                  </p:cNvSpPr>
                  <p:nvPr/>
                </p:nvSpPr>
                <p:spPr bwMode="auto">
                  <a:xfrm>
                    <a:off x="2402" y="3112"/>
                    <a:ext cx="256" cy="338"/>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58" name="Text Box 50"/>
                  <p:cNvSpPr txBox="1">
                    <a:spLocks noChangeArrowheads="1"/>
                  </p:cNvSpPr>
                  <p:nvPr/>
                </p:nvSpPr>
                <p:spPr bwMode="auto">
                  <a:xfrm>
                    <a:off x="1170" y="2983"/>
                    <a:ext cx="298" cy="3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0"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95258" name="Text Box 50"/>
                  <p:cNvSpPr txBox="1">
                    <a:spLocks noRot="1" noChangeAspect="1" noMove="1" noResize="1" noEditPoints="1" noAdjustHandles="1" noChangeArrowheads="1" noChangeShapeType="1" noTextEdit="1"/>
                  </p:cNvSpPr>
                  <p:nvPr/>
                </p:nvSpPr>
                <p:spPr bwMode="auto">
                  <a:xfrm>
                    <a:off x="1170" y="2983"/>
                    <a:ext cx="298" cy="338"/>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5264" name="AutoShape 53"/>
              <p:cNvSpPr>
                <a:spLocks noChangeArrowheads="1"/>
              </p:cNvSpPr>
              <p:nvPr/>
            </p:nvSpPr>
            <p:spPr bwMode="auto">
              <a:xfrm flipV="1">
                <a:off x="1776" y="3024"/>
                <a:ext cx="96" cy="432"/>
              </a:xfrm>
              <a:prstGeom prst="downArrow">
                <a:avLst>
                  <a:gd name="adj1" fmla="val 50000"/>
                  <a:gd name="adj2" fmla="val 112500"/>
                </a:avLst>
              </a:prstGeom>
              <a:solidFill>
                <a:schemeClr val="bg2"/>
              </a:solidFill>
              <a:ln w="2857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95263" name="AutoShape 57"/>
              <p:cNvSpPr>
                <a:spLocks noChangeArrowheads="1"/>
              </p:cNvSpPr>
              <p:nvPr/>
            </p:nvSpPr>
            <p:spPr bwMode="auto">
              <a:xfrm flipV="1">
                <a:off x="1296" y="2160"/>
                <a:ext cx="96" cy="480"/>
              </a:xfrm>
              <a:prstGeom prst="downArrow">
                <a:avLst>
                  <a:gd name="adj1" fmla="val 50000"/>
                  <a:gd name="adj2" fmla="val 125000"/>
                </a:avLst>
              </a:prstGeom>
              <a:solidFill>
                <a:schemeClr val="accent2"/>
              </a:solidFill>
              <a:ln w="28575">
                <a:solidFill>
                  <a:srgbClr val="0066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55" name="文本框 54"/>
                <p:cNvSpPr txBox="1"/>
                <p:nvPr/>
              </p:nvSpPr>
              <p:spPr>
                <a:xfrm>
                  <a:off x="3643763" y="98189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3643763" y="981895"/>
                  <a:ext cx="33098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3665546" y="3458693"/>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3665546" y="3458693"/>
                  <a:ext cx="350224"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481753" y="2932407"/>
                  <a:ext cx="6258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5481753" y="2932407"/>
                  <a:ext cx="62581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009547" y="1567226"/>
                  <a:ext cx="6271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5009547" y="1567226"/>
                  <a:ext cx="62715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6669727" y="317010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6669727" y="3170109"/>
                  <a:ext cx="335220"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5502938" y="1151731"/>
                  <a:ext cx="14281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5502938" y="1151731"/>
                  <a:ext cx="142814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744481" y="1029372"/>
                  <a:ext cx="6735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4744481" y="1029372"/>
                  <a:ext cx="67358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4910542" y="2808612"/>
                  <a:ext cx="6818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4910542" y="2808612"/>
                  <a:ext cx="681853" cy="523220"/>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1890938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2711"/>
                                        </p:tgtEl>
                                        <p:attrNameLst>
                                          <p:attrName>style.visibility</p:attrName>
                                        </p:attrNameLst>
                                      </p:cBhvr>
                                      <p:to>
                                        <p:strVal val="visible"/>
                                      </p:to>
                                    </p:set>
                                    <p:animEffect transition="in" filter="blinds(horizontal)">
                                      <p:cBhvr>
                                        <p:cTn id="17" dur="500"/>
                                        <p:tgtEl>
                                          <p:spTgt spid="727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11"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a:grpSpLocks/>
          </p:cNvGrpSpPr>
          <p:nvPr/>
        </p:nvGrpSpPr>
        <p:grpSpPr bwMode="auto">
          <a:xfrm>
            <a:off x="2391335" y="745565"/>
            <a:ext cx="2133600" cy="1143000"/>
            <a:chOff x="528" y="528"/>
            <a:chExt cx="1344" cy="720"/>
          </a:xfrm>
        </p:grpSpPr>
        <p:sp>
          <p:nvSpPr>
            <p:cNvPr id="99334" name="AutoShape 12"/>
            <p:cNvSpPr>
              <a:spLocks noChangeArrowheads="1"/>
            </p:cNvSpPr>
            <p:nvPr/>
          </p:nvSpPr>
          <p:spPr bwMode="auto">
            <a:xfrm>
              <a:off x="528" y="528"/>
              <a:ext cx="1296" cy="720"/>
            </a:xfrm>
            <a:prstGeom prst="irregularSeal1">
              <a:avLst/>
            </a:prstGeom>
            <a:solidFill>
              <a:srgbClr val="FFF3FF"/>
            </a:solidFill>
            <a:ln w="19050">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99335" name="Text Box 13"/>
            <p:cNvSpPr txBox="1">
              <a:spLocks noChangeArrowheads="1"/>
            </p:cNvSpPr>
            <p:nvPr/>
          </p:nvSpPr>
          <p:spPr bwMode="auto">
            <a:xfrm>
              <a:off x="864" y="720"/>
              <a:ext cx="100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注 意</a:t>
              </a:r>
            </a:p>
          </p:txBody>
        </p:sp>
      </p:grpSp>
      <p:sp>
        <p:nvSpPr>
          <p:cNvPr id="71683" name="Text Box 14"/>
          <p:cNvSpPr txBox="1">
            <a:spLocks noChangeArrowheads="1"/>
          </p:cNvSpPr>
          <p:nvPr/>
        </p:nvSpPr>
        <p:spPr bwMode="auto">
          <a:xfrm>
            <a:off x="2391335" y="2193365"/>
            <a:ext cx="8001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热力学第二定律是大量实验和经验的总结。</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1684" name="Text Box 15"/>
          <p:cNvSpPr txBox="1">
            <a:spLocks noChangeArrowheads="1"/>
          </p:cNvSpPr>
          <p:nvPr/>
        </p:nvSpPr>
        <p:spPr bwMode="auto">
          <a:xfrm>
            <a:off x="2391335" y="4295216"/>
            <a:ext cx="8931088"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热力学第二定律可有多种说法，每一种说法都反映了自然界过程进行的方向性。</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71685" name="Rectangle 16"/>
          <p:cNvSpPr>
            <a:spLocks noChangeArrowheads="1"/>
          </p:cNvSpPr>
          <p:nvPr/>
        </p:nvSpPr>
        <p:spPr bwMode="auto">
          <a:xfrm>
            <a:off x="2391334" y="3026802"/>
            <a:ext cx="8931089"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热力学第二定律开尔文说法与克劳修斯说法具有等效性。</a:t>
            </a:r>
            <a:endParaRPr lang="en-US" altLang="zh-CN"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3082242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1683"/>
                                        </p:tgtEl>
                                        <p:attrNameLst>
                                          <p:attrName>style.visibility</p:attrName>
                                        </p:attrNameLst>
                                      </p:cBhvr>
                                      <p:to>
                                        <p:strVal val="visible"/>
                                      </p:to>
                                    </p:set>
                                    <p:animEffect transition="in" filter="wipe(left)">
                                      <p:cBhvr>
                                        <p:cTn id="12" dur="500"/>
                                        <p:tgtEl>
                                          <p:spTgt spid="716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685"/>
                                        </p:tgtEl>
                                        <p:attrNameLst>
                                          <p:attrName>style.visibility</p:attrName>
                                        </p:attrNameLst>
                                      </p:cBhvr>
                                      <p:to>
                                        <p:strVal val="visible"/>
                                      </p:to>
                                    </p:set>
                                    <p:animEffect transition="in" filter="wipe(left)">
                                      <p:cBhvr>
                                        <p:cTn id="17" dur="500"/>
                                        <p:tgtEl>
                                          <p:spTgt spid="7168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1684"/>
                                        </p:tgtEl>
                                        <p:attrNameLst>
                                          <p:attrName>style.visibility</p:attrName>
                                        </p:attrNameLst>
                                      </p:cBhvr>
                                      <p:to>
                                        <p:strVal val="visible"/>
                                      </p:to>
                                    </p:set>
                                    <p:animEffect transition="in" filter="wipe(left)">
                                      <p:cBhvr>
                                        <p:cTn id="22" dur="500"/>
                                        <p:tgtEl>
                                          <p:spTgt spid="716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p:bldP spid="71684" grpId="0"/>
      <p:bldP spid="7168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7"/>
          <p:cNvSpPr>
            <a:spLocks noChangeArrowheads="1"/>
          </p:cNvSpPr>
          <p:nvPr/>
        </p:nvSpPr>
        <p:spPr bwMode="auto">
          <a:xfrm>
            <a:off x="2024063" y="1359408"/>
            <a:ext cx="7280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开尔文说法与克劳修斯说法是等效的</a:t>
            </a:r>
          </a:p>
        </p:txBody>
      </p:sp>
      <p:sp>
        <p:nvSpPr>
          <p:cNvPr id="75780" name="Rectangle 23"/>
          <p:cNvSpPr>
            <a:spLocks noChangeArrowheads="1"/>
          </p:cNvSpPr>
          <p:nvPr/>
        </p:nvSpPr>
        <p:spPr bwMode="auto">
          <a:xfrm>
            <a:off x="3189240" y="2526482"/>
            <a:ext cx="237648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假设开尔文  </a:t>
            </a:r>
          </a:p>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表述不成立</a:t>
            </a:r>
          </a:p>
        </p:txBody>
      </p:sp>
      <p:sp>
        <p:nvSpPr>
          <p:cNvPr id="75781" name="Rectangle 24"/>
          <p:cNvSpPr>
            <a:spLocks noChangeArrowheads="1"/>
          </p:cNvSpPr>
          <p:nvPr/>
        </p:nvSpPr>
        <p:spPr bwMode="auto">
          <a:xfrm>
            <a:off x="6789690" y="2526482"/>
            <a:ext cx="239030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克劳修斯表述不成立</a:t>
            </a:r>
          </a:p>
        </p:txBody>
      </p:sp>
      <p:sp>
        <p:nvSpPr>
          <p:cNvPr id="75782" name="AutoShape 26"/>
          <p:cNvSpPr>
            <a:spLocks noChangeArrowheads="1"/>
          </p:cNvSpPr>
          <p:nvPr/>
        </p:nvSpPr>
        <p:spPr bwMode="auto">
          <a:xfrm>
            <a:off x="5781627" y="2830397"/>
            <a:ext cx="792163" cy="327025"/>
          </a:xfrm>
          <a:prstGeom prst="rightArrow">
            <a:avLst>
              <a:gd name="adj1" fmla="val 50000"/>
              <a:gd name="adj2" fmla="val 60558"/>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75783" name="Rectangle 27"/>
          <p:cNvSpPr>
            <a:spLocks noChangeArrowheads="1"/>
          </p:cNvSpPr>
          <p:nvPr/>
        </p:nvSpPr>
        <p:spPr bwMode="auto">
          <a:xfrm>
            <a:off x="3189240" y="3679007"/>
            <a:ext cx="237648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假设克劳修斯表述不成立</a:t>
            </a:r>
          </a:p>
        </p:txBody>
      </p:sp>
      <p:sp>
        <p:nvSpPr>
          <p:cNvPr id="75784" name="Rectangle 28"/>
          <p:cNvSpPr>
            <a:spLocks noChangeArrowheads="1"/>
          </p:cNvSpPr>
          <p:nvPr/>
        </p:nvSpPr>
        <p:spPr bwMode="auto">
          <a:xfrm>
            <a:off x="6789690" y="3679006"/>
            <a:ext cx="2390307" cy="95410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开尔文表述不成立</a:t>
            </a:r>
          </a:p>
        </p:txBody>
      </p:sp>
      <p:sp>
        <p:nvSpPr>
          <p:cNvPr id="75785" name="AutoShape 29"/>
          <p:cNvSpPr>
            <a:spLocks noChangeArrowheads="1"/>
          </p:cNvSpPr>
          <p:nvPr/>
        </p:nvSpPr>
        <p:spPr bwMode="auto">
          <a:xfrm>
            <a:off x="5781627" y="3982921"/>
            <a:ext cx="792163" cy="360362"/>
          </a:xfrm>
          <a:prstGeom prst="rightArrow">
            <a:avLst>
              <a:gd name="adj1" fmla="val 50000"/>
              <a:gd name="adj2" fmla="val 54956"/>
            </a:avLst>
          </a:prstGeom>
          <a:solidFill>
            <a:srgbClr val="FF99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2" name="Rectangle 2"/>
          <p:cNvSpPr>
            <a:spLocks noChangeArrowheads="1"/>
          </p:cNvSpPr>
          <p:nvPr/>
        </p:nvSpPr>
        <p:spPr bwMode="auto">
          <a:xfrm>
            <a:off x="2024063" y="404813"/>
            <a:ext cx="5543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二、两种表述的等价性</a:t>
            </a:r>
          </a:p>
        </p:txBody>
      </p:sp>
    </p:spTree>
    <p:extLst>
      <p:ext uri="{BB962C8B-B14F-4D97-AF65-F5344CB8AC3E}">
        <p14:creationId xmlns:p14="http://schemas.microsoft.com/office/powerpoint/2010/main" val="14118245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779"/>
                                        </p:tgtEl>
                                        <p:attrNameLst>
                                          <p:attrName>style.visibility</p:attrName>
                                        </p:attrNameLst>
                                      </p:cBhvr>
                                      <p:to>
                                        <p:strVal val="visible"/>
                                      </p:to>
                                    </p:set>
                                    <p:animEffect transition="in" filter="wipe(left)">
                                      <p:cBhvr>
                                        <p:cTn id="7" dur="500"/>
                                        <p:tgtEl>
                                          <p:spTgt spid="7577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0"/>
                                        </p:tgtEl>
                                        <p:attrNameLst>
                                          <p:attrName>style.visibility</p:attrName>
                                        </p:attrNameLst>
                                      </p:cBhvr>
                                      <p:to>
                                        <p:strVal val="visible"/>
                                      </p:to>
                                    </p:set>
                                    <p:animEffect transition="in" filter="wipe(left)">
                                      <p:cBhvr>
                                        <p:cTn id="12" dur="500"/>
                                        <p:tgtEl>
                                          <p:spTgt spid="7578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5782"/>
                                        </p:tgtEl>
                                        <p:attrNameLst>
                                          <p:attrName>style.visibility</p:attrName>
                                        </p:attrNameLst>
                                      </p:cBhvr>
                                      <p:to>
                                        <p:strVal val="visible"/>
                                      </p:to>
                                    </p:set>
                                    <p:animEffect transition="in" filter="wipe(left)">
                                      <p:cBhvr>
                                        <p:cTn id="17" dur="500"/>
                                        <p:tgtEl>
                                          <p:spTgt spid="7578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781"/>
                                        </p:tgtEl>
                                        <p:attrNameLst>
                                          <p:attrName>style.visibility</p:attrName>
                                        </p:attrNameLst>
                                      </p:cBhvr>
                                      <p:to>
                                        <p:strVal val="visible"/>
                                      </p:to>
                                    </p:set>
                                    <p:animEffect transition="in" filter="wipe(left)">
                                      <p:cBhvr>
                                        <p:cTn id="22" dur="500"/>
                                        <p:tgtEl>
                                          <p:spTgt spid="757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83"/>
                                        </p:tgtEl>
                                        <p:attrNameLst>
                                          <p:attrName>style.visibility</p:attrName>
                                        </p:attrNameLst>
                                      </p:cBhvr>
                                      <p:to>
                                        <p:strVal val="visible"/>
                                      </p:to>
                                    </p:set>
                                    <p:animEffect transition="in" filter="wipe(left)">
                                      <p:cBhvr>
                                        <p:cTn id="27" dur="500"/>
                                        <p:tgtEl>
                                          <p:spTgt spid="757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5785"/>
                                        </p:tgtEl>
                                        <p:attrNameLst>
                                          <p:attrName>style.visibility</p:attrName>
                                        </p:attrNameLst>
                                      </p:cBhvr>
                                      <p:to>
                                        <p:strVal val="visible"/>
                                      </p:to>
                                    </p:set>
                                    <p:animEffect transition="in" filter="wipe(left)">
                                      <p:cBhvr>
                                        <p:cTn id="32" dur="500"/>
                                        <p:tgtEl>
                                          <p:spTgt spid="7578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784"/>
                                        </p:tgtEl>
                                        <p:attrNameLst>
                                          <p:attrName>style.visibility</p:attrName>
                                        </p:attrNameLst>
                                      </p:cBhvr>
                                      <p:to>
                                        <p:strVal val="visible"/>
                                      </p:to>
                                    </p:set>
                                    <p:animEffect transition="in" filter="wipe(left)">
                                      <p:cBhvr>
                                        <p:cTn id="37" dur="500"/>
                                        <p:tgtEl>
                                          <p:spTgt spid="757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9" grpId="0"/>
      <p:bldP spid="75780" grpId="0" animBg="1"/>
      <p:bldP spid="75781" grpId="0" animBg="1"/>
      <p:bldP spid="75782" grpId="0" animBg="1"/>
      <p:bldP spid="75783" grpId="0" animBg="1"/>
      <p:bldP spid="75784" grpId="0" animBg="1"/>
      <p:bldP spid="7578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5"/>
          <p:cNvSpPr>
            <a:spLocks noChangeArrowheads="1"/>
          </p:cNvSpPr>
          <p:nvPr/>
        </p:nvSpPr>
        <p:spPr bwMode="auto">
          <a:xfrm>
            <a:off x="3687856" y="5965731"/>
            <a:ext cx="7920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FF0000"/>
                </a:solidFill>
                <a:ea typeface="微软雅黑" panose="020B0503020204020204" pitchFamily="34" charset="-122"/>
                <a:cs typeface="Times New Roman" panose="02020603050405020304" pitchFamily="18" charset="0"/>
              </a:rPr>
              <a:t>一切与热现象有关的实际宏观过程都是不可逆的。</a:t>
            </a:r>
            <a:endParaRPr kumimoji="0" lang="en-US" altLang="zh-CN" sz="2800" dirty="0">
              <a:solidFill>
                <a:srgbClr val="FF0000"/>
              </a:solidFill>
              <a:ea typeface="微软雅黑" panose="020B0503020204020204" pitchFamily="34" charset="-122"/>
              <a:cs typeface="Times New Roman" panose="02020603050405020304" pitchFamily="18" charset="0"/>
            </a:endParaRPr>
          </a:p>
        </p:txBody>
      </p:sp>
      <p:grpSp>
        <p:nvGrpSpPr>
          <p:cNvPr id="2" name="Group 38"/>
          <p:cNvGrpSpPr>
            <a:grpSpLocks/>
          </p:cNvGrpSpPr>
          <p:nvPr/>
        </p:nvGrpSpPr>
        <p:grpSpPr bwMode="auto">
          <a:xfrm>
            <a:off x="4621306" y="1694983"/>
            <a:ext cx="4751388" cy="1511300"/>
            <a:chOff x="2336" y="1480"/>
            <a:chExt cx="2993" cy="952"/>
          </a:xfrm>
        </p:grpSpPr>
        <p:sp>
          <p:nvSpPr>
            <p:cNvPr id="111635" name="AutoShape 37"/>
            <p:cNvSpPr>
              <a:spLocks noChangeArrowheads="1"/>
            </p:cNvSpPr>
            <p:nvPr/>
          </p:nvSpPr>
          <p:spPr bwMode="auto">
            <a:xfrm>
              <a:off x="2336" y="1480"/>
              <a:ext cx="2993" cy="952"/>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grpSp>
          <p:nvGrpSpPr>
            <p:cNvPr id="111636" name="Group 21"/>
            <p:cNvGrpSpPr>
              <a:grpSpLocks/>
            </p:cNvGrpSpPr>
            <p:nvPr/>
          </p:nvGrpSpPr>
          <p:grpSpPr bwMode="auto">
            <a:xfrm>
              <a:off x="2770" y="1525"/>
              <a:ext cx="2151" cy="874"/>
              <a:chOff x="2770" y="1525"/>
              <a:chExt cx="2151" cy="874"/>
            </a:xfrm>
          </p:grpSpPr>
          <p:sp>
            <p:nvSpPr>
              <p:cNvPr id="111637" name="Text Box 9"/>
              <p:cNvSpPr txBox="1">
                <a:spLocks noChangeArrowheads="1"/>
              </p:cNvSpPr>
              <p:nvPr/>
            </p:nvSpPr>
            <p:spPr bwMode="auto">
              <a:xfrm>
                <a:off x="3577" y="1525"/>
                <a:ext cx="8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完全</a:t>
                </a:r>
              </a:p>
            </p:txBody>
          </p:sp>
          <p:sp>
            <p:nvSpPr>
              <p:cNvPr id="111638" name="Text Box 10"/>
              <p:cNvSpPr txBox="1">
                <a:spLocks noChangeArrowheads="1"/>
              </p:cNvSpPr>
              <p:nvPr/>
            </p:nvSpPr>
            <p:spPr bwMode="auto">
              <a:xfrm>
                <a:off x="2770" y="1772"/>
                <a:ext cx="291" cy="330"/>
              </a:xfrm>
              <a:prstGeom prst="rect">
                <a:avLst/>
              </a:prstGeom>
              <a:gradFill rotWithShape="0">
                <a:gsLst>
                  <a:gs pos="0">
                    <a:schemeClr val="accent1"/>
                  </a:gs>
                  <a:gs pos="100000">
                    <a:srgbClr val="FFFFFF"/>
                  </a:gs>
                </a:gsLst>
                <a:lin ang="5400000" scaled="1"/>
              </a:gradFill>
              <a:ln w="6350">
                <a:solidFill>
                  <a:schemeClr val="tx1"/>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功</a:t>
                </a:r>
              </a:p>
            </p:txBody>
          </p:sp>
          <p:sp>
            <p:nvSpPr>
              <p:cNvPr id="111639" name="Line 11"/>
              <p:cNvSpPr>
                <a:spLocks noChangeShapeType="1"/>
              </p:cNvSpPr>
              <p:nvPr/>
            </p:nvSpPr>
            <p:spPr bwMode="auto">
              <a:xfrm>
                <a:off x="3334" y="1888"/>
                <a:ext cx="1032" cy="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0" name="Line 12"/>
              <p:cNvSpPr>
                <a:spLocks noChangeShapeType="1"/>
              </p:cNvSpPr>
              <p:nvPr/>
            </p:nvSpPr>
            <p:spPr bwMode="auto">
              <a:xfrm flipH="1">
                <a:off x="3334" y="2024"/>
                <a:ext cx="987" cy="0"/>
              </a:xfrm>
              <a:prstGeom prst="line">
                <a:avLst/>
              </a:prstGeom>
              <a:noFill/>
              <a:ln w="57150">
                <a:solidFill>
                  <a:srgbClr val="FF66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1" name="Text Box 13"/>
              <p:cNvSpPr txBox="1">
                <a:spLocks noChangeArrowheads="1"/>
              </p:cNvSpPr>
              <p:nvPr/>
            </p:nvSpPr>
            <p:spPr bwMode="auto">
              <a:xfrm>
                <a:off x="3487" y="2069"/>
                <a:ext cx="80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不完全</a:t>
                </a:r>
              </a:p>
            </p:txBody>
          </p:sp>
          <p:sp>
            <p:nvSpPr>
              <p:cNvPr id="111642" name="Text Box 14"/>
              <p:cNvSpPr txBox="1">
                <a:spLocks noChangeArrowheads="1"/>
              </p:cNvSpPr>
              <p:nvPr/>
            </p:nvSpPr>
            <p:spPr bwMode="auto">
              <a:xfrm>
                <a:off x="4604" y="1772"/>
                <a:ext cx="317" cy="330"/>
              </a:xfrm>
              <a:prstGeom prst="rect">
                <a:avLst/>
              </a:prstGeom>
              <a:gradFill rotWithShape="0">
                <a:gsLst>
                  <a:gs pos="0">
                    <a:srgbClr val="FFDDFF"/>
                  </a:gs>
                  <a:gs pos="100000">
                    <a:srgbClr val="FFFFFF"/>
                  </a:gs>
                </a:gsLst>
                <a:lin ang="5400000" scaled="1"/>
              </a:gradFill>
              <a:ln w="6350">
                <a:solidFill>
                  <a:srgbClr val="CC0099"/>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热</a:t>
                </a:r>
              </a:p>
            </p:txBody>
          </p:sp>
        </p:grpSp>
      </p:grpSp>
      <p:grpSp>
        <p:nvGrpSpPr>
          <p:cNvPr id="4" name="Group 42"/>
          <p:cNvGrpSpPr>
            <a:grpSpLocks/>
          </p:cNvGrpSpPr>
          <p:nvPr/>
        </p:nvGrpSpPr>
        <p:grpSpPr bwMode="auto">
          <a:xfrm>
            <a:off x="3383057" y="982195"/>
            <a:ext cx="6943725" cy="523875"/>
            <a:chOff x="612" y="799"/>
            <a:chExt cx="4374" cy="330"/>
          </a:xfrm>
        </p:grpSpPr>
        <p:sp>
          <p:nvSpPr>
            <p:cNvPr id="111633" name="Text Box 8"/>
            <p:cNvSpPr txBox="1">
              <a:spLocks noChangeArrowheads="1"/>
            </p:cNvSpPr>
            <p:nvPr/>
          </p:nvSpPr>
          <p:spPr bwMode="auto">
            <a:xfrm>
              <a:off x="884" y="799"/>
              <a:ext cx="41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FF"/>
                </a:buClr>
                <a:buSzTx/>
                <a:buFont typeface="Wingdings" panose="05000000000000000000" pitchFamily="2" charset="2"/>
                <a:buNone/>
              </a:pPr>
              <a:r>
                <a:rPr kumimoji="0" lang="zh-CN" altLang="en-US" sz="2800" dirty="0">
                  <a:solidFill>
                    <a:srgbClr val="0000FF"/>
                  </a:solidFill>
                  <a:ea typeface="微软雅黑" panose="020B0503020204020204" pitchFamily="34" charset="-122"/>
                  <a:cs typeface="Times New Roman" panose="02020603050405020304" pitchFamily="18" charset="0"/>
                </a:rPr>
                <a:t>开尔文表述说明</a:t>
              </a:r>
              <a:r>
                <a:rPr kumimoji="0" lang="zh-CN" altLang="en-US" sz="2800" dirty="0">
                  <a:solidFill>
                    <a:srgbClr val="FF0000"/>
                  </a:solidFill>
                  <a:ea typeface="微软雅黑" panose="020B0503020204020204" pitchFamily="34" charset="-122"/>
                  <a:cs typeface="Times New Roman" panose="02020603050405020304" pitchFamily="18" charset="0"/>
                </a:rPr>
                <a:t>热功转换是不可逆的</a:t>
              </a:r>
            </a:p>
          </p:txBody>
        </p:sp>
        <p:pic>
          <p:nvPicPr>
            <p:cNvPr id="111634"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845"/>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1"/>
          <p:cNvGrpSpPr>
            <a:grpSpLocks/>
          </p:cNvGrpSpPr>
          <p:nvPr/>
        </p:nvGrpSpPr>
        <p:grpSpPr bwMode="auto">
          <a:xfrm>
            <a:off x="4621306" y="4057184"/>
            <a:ext cx="4895850" cy="1676400"/>
            <a:chOff x="2200" y="2840"/>
            <a:chExt cx="3084" cy="1056"/>
          </a:xfrm>
        </p:grpSpPr>
        <p:sp>
          <p:nvSpPr>
            <p:cNvPr id="111626" name="AutoShape 39"/>
            <p:cNvSpPr>
              <a:spLocks noChangeArrowheads="1"/>
            </p:cNvSpPr>
            <p:nvPr/>
          </p:nvSpPr>
          <p:spPr bwMode="auto">
            <a:xfrm>
              <a:off x="2200" y="2840"/>
              <a:ext cx="3084" cy="1043"/>
            </a:xfrm>
            <a:prstGeom prst="roundRect">
              <a:avLst>
                <a:gd name="adj" fmla="val 16667"/>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a:solidFill>
                  <a:srgbClr val="0000FF"/>
                </a:solidFill>
                <a:ea typeface="微软雅黑" panose="020B0503020204020204" pitchFamily="34" charset="-122"/>
                <a:cs typeface="Times New Roman" panose="02020603050405020304" pitchFamily="18" charset="0"/>
              </a:endParaRPr>
            </a:p>
          </p:txBody>
        </p:sp>
        <p:sp>
          <p:nvSpPr>
            <p:cNvPr id="111627" name="Text Box 23"/>
            <p:cNvSpPr txBox="1">
              <a:spLocks noChangeArrowheads="1"/>
            </p:cNvSpPr>
            <p:nvPr/>
          </p:nvSpPr>
          <p:spPr bwMode="auto">
            <a:xfrm>
              <a:off x="3147" y="3566"/>
              <a:ext cx="136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非自发传热</a:t>
              </a:r>
            </a:p>
          </p:txBody>
        </p:sp>
        <p:sp>
          <p:nvSpPr>
            <p:cNvPr id="111628" name="Text Box 24"/>
            <p:cNvSpPr txBox="1">
              <a:spLocks noChangeArrowheads="1"/>
            </p:cNvSpPr>
            <p:nvPr/>
          </p:nvSpPr>
          <p:spPr bwMode="auto">
            <a:xfrm>
              <a:off x="2336" y="3067"/>
              <a:ext cx="725" cy="602"/>
            </a:xfrm>
            <a:prstGeom prst="rect">
              <a:avLst/>
            </a:prstGeom>
            <a:gradFill rotWithShape="0">
              <a:gsLst>
                <a:gs pos="0">
                  <a:srgbClr val="FDE2FE"/>
                </a:gs>
                <a:gs pos="100000">
                  <a:srgbClr val="FFFFFF"/>
                </a:gs>
              </a:gsLst>
              <a:lin ang="5400000" scaled="1"/>
            </a:gradFill>
            <a:ln w="9525">
              <a:solidFill>
                <a:srgbClr val="CC00FF"/>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高温物体</a:t>
              </a:r>
            </a:p>
          </p:txBody>
        </p:sp>
        <p:sp>
          <p:nvSpPr>
            <p:cNvPr id="111629" name="Text Box 25"/>
            <p:cNvSpPr txBox="1">
              <a:spLocks noChangeArrowheads="1"/>
            </p:cNvSpPr>
            <p:nvPr/>
          </p:nvSpPr>
          <p:spPr bwMode="auto">
            <a:xfrm>
              <a:off x="4441" y="3067"/>
              <a:ext cx="635" cy="602"/>
            </a:xfrm>
            <a:prstGeom prst="rect">
              <a:avLst/>
            </a:prstGeom>
            <a:gradFill rotWithShape="0">
              <a:gsLst>
                <a:gs pos="0">
                  <a:schemeClr val="accent1"/>
                </a:gs>
                <a:gs pos="100000">
                  <a:srgbClr val="FFFFFF"/>
                </a:gs>
              </a:gsLst>
              <a:lin ang="5400000" scaled="1"/>
            </a:gradFill>
            <a:ln w="9525">
              <a:solidFill>
                <a:schemeClr val="tx1"/>
              </a:solidFill>
              <a:miter lim="800000"/>
              <a:headEnd/>
              <a:tailEnd/>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低温物体</a:t>
              </a:r>
            </a:p>
          </p:txBody>
        </p:sp>
        <p:sp>
          <p:nvSpPr>
            <p:cNvPr id="111630" name="Line 26"/>
            <p:cNvSpPr>
              <a:spLocks noChangeShapeType="1"/>
            </p:cNvSpPr>
            <p:nvPr/>
          </p:nvSpPr>
          <p:spPr bwMode="auto">
            <a:xfrm>
              <a:off x="3230" y="3339"/>
              <a:ext cx="1043" cy="0"/>
            </a:xfrm>
            <a:prstGeom prst="line">
              <a:avLst/>
            </a:prstGeom>
            <a:noFill/>
            <a:ln w="38100">
              <a:solidFill>
                <a:srgbClr val="FF0000"/>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1" name="Line 27"/>
            <p:cNvSpPr>
              <a:spLocks noChangeShapeType="1"/>
            </p:cNvSpPr>
            <p:nvPr/>
          </p:nvSpPr>
          <p:spPr bwMode="auto">
            <a:xfrm flipH="1">
              <a:off x="3230" y="3475"/>
              <a:ext cx="1043" cy="0"/>
            </a:xfrm>
            <a:prstGeom prst="line">
              <a:avLst/>
            </a:prstGeom>
            <a:noFill/>
            <a:ln w="57150">
              <a:solidFill>
                <a:srgbClr val="FF66CC"/>
              </a:solidFill>
              <a:round/>
              <a:headEnd/>
              <a:tailEnd type="stealth" w="lg"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2" name="Rectangle 35"/>
            <p:cNvSpPr>
              <a:spLocks noChangeArrowheads="1"/>
            </p:cNvSpPr>
            <p:nvPr/>
          </p:nvSpPr>
          <p:spPr bwMode="auto">
            <a:xfrm>
              <a:off x="3243" y="2976"/>
              <a:ext cx="10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自发传热</a:t>
              </a:r>
            </a:p>
          </p:txBody>
        </p:sp>
      </p:grpSp>
      <p:grpSp>
        <p:nvGrpSpPr>
          <p:cNvPr id="6" name="Group 43"/>
          <p:cNvGrpSpPr>
            <a:grpSpLocks/>
          </p:cNvGrpSpPr>
          <p:nvPr/>
        </p:nvGrpSpPr>
        <p:grpSpPr bwMode="auto">
          <a:xfrm>
            <a:off x="3383056" y="3503145"/>
            <a:ext cx="7186613" cy="523875"/>
            <a:chOff x="612" y="2387"/>
            <a:chExt cx="4527" cy="330"/>
          </a:xfrm>
        </p:grpSpPr>
        <p:sp>
          <p:nvSpPr>
            <p:cNvPr id="111624" name="Text Box 28"/>
            <p:cNvSpPr txBox="1">
              <a:spLocks noChangeArrowheads="1"/>
            </p:cNvSpPr>
            <p:nvPr/>
          </p:nvSpPr>
          <p:spPr bwMode="auto">
            <a:xfrm>
              <a:off x="884" y="2387"/>
              <a:ext cx="425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
                  <a:srgbClr val="0000FF"/>
                </a:buClr>
                <a:buSzTx/>
                <a:buFont typeface="Wingdings" panose="05000000000000000000" pitchFamily="2" charset="2"/>
                <a:buNone/>
              </a:pPr>
              <a:r>
                <a:rPr kumimoji="0" lang="zh-CN" altLang="en-US" sz="2800" dirty="0">
                  <a:solidFill>
                    <a:srgbClr val="0000FF"/>
                  </a:solidFill>
                  <a:ea typeface="微软雅黑" panose="020B0503020204020204" pitchFamily="34" charset="-122"/>
                  <a:cs typeface="Times New Roman" panose="02020603050405020304" pitchFamily="18" charset="0"/>
                </a:rPr>
                <a:t>克劳修斯表述说明热传导是不可逆的</a:t>
              </a:r>
            </a:p>
          </p:txBody>
        </p:sp>
        <p:pic>
          <p:nvPicPr>
            <p:cNvPr id="111625" name="Picture 36"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243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9197447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6803"/>
                                        </p:tgtEl>
                                        <p:attrNameLst>
                                          <p:attrName>style.visibility</p:attrName>
                                        </p:attrNameLst>
                                      </p:cBhvr>
                                      <p:to>
                                        <p:strVal val="visible"/>
                                      </p:to>
                                    </p:set>
                                    <p:animEffect transition="in" filter="wipe(left)">
                                      <p:cBhvr>
                                        <p:cTn id="27"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8</a:t>
              </a:r>
              <a:endParaRPr lang="zh-CN" altLang="en-US" sz="6000" dirty="0"/>
            </a:p>
          </p:txBody>
        </p:sp>
        <p:sp>
          <p:nvSpPr>
            <p:cNvPr id="51" name="文本框 50"/>
            <p:cNvSpPr txBox="1"/>
            <p:nvPr/>
          </p:nvSpPr>
          <p:spPr>
            <a:xfrm>
              <a:off x="5077013" y="3076002"/>
              <a:ext cx="7109634"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可逆过程与不可逆过程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643573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Text Box 4"/>
          <p:cNvSpPr txBox="1">
            <a:spLocks noChangeArrowheads="1"/>
          </p:cNvSpPr>
          <p:nvPr/>
        </p:nvSpPr>
        <p:spPr bwMode="auto">
          <a:xfrm>
            <a:off x="2913530" y="397529"/>
            <a:ext cx="4876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可逆过程与不可逆过程</a:t>
            </a:r>
            <a:r>
              <a:rPr lang="en-US" altLang="zh-CN" sz="2800">
                <a:solidFill>
                  <a:srgbClr val="0000FF"/>
                </a:solidFill>
                <a:ea typeface="微软雅黑" panose="020B0503020204020204" pitchFamily="34" charset="-122"/>
                <a:cs typeface="Times New Roman" panose="02020603050405020304" pitchFamily="18" charset="0"/>
              </a:rPr>
              <a:t>:</a:t>
            </a:r>
          </a:p>
        </p:txBody>
      </p:sp>
      <p:sp>
        <p:nvSpPr>
          <p:cNvPr id="183301" name="Text Box 5"/>
          <p:cNvSpPr txBox="1">
            <a:spLocks noChangeArrowheads="1"/>
          </p:cNvSpPr>
          <p:nvPr/>
        </p:nvSpPr>
        <p:spPr bwMode="auto">
          <a:xfrm>
            <a:off x="2432517" y="1180261"/>
            <a:ext cx="909161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自发过程的方向性</a:t>
            </a:r>
            <a:r>
              <a:rPr lang="zh-CN" altLang="en-US" sz="2800" dirty="0">
                <a:solidFill>
                  <a:srgbClr val="0000FF"/>
                </a:solidFill>
                <a:ea typeface="微软雅黑" panose="020B0503020204020204" pitchFamily="34" charset="-122"/>
                <a:cs typeface="Times New Roman" panose="02020603050405020304" pitchFamily="18" charset="0"/>
              </a:rPr>
              <a:t>：一切与热现象有关的实际宏观过程都具有方向性，其相反过程不可能自然发生。</a:t>
            </a:r>
          </a:p>
        </p:txBody>
      </p:sp>
      <p:sp>
        <p:nvSpPr>
          <p:cNvPr id="183302" name="Rectangle 6"/>
          <p:cNvSpPr>
            <a:spLocks noChangeArrowheads="1"/>
          </p:cNvSpPr>
          <p:nvPr/>
        </p:nvSpPr>
        <p:spPr bwMode="auto">
          <a:xfrm>
            <a:off x="3347104" y="3326187"/>
            <a:ext cx="52752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热传导过程具有方向性。</a:t>
            </a:r>
          </a:p>
        </p:txBody>
      </p:sp>
      <p:sp>
        <p:nvSpPr>
          <p:cNvPr id="183303" name="Text Box 7"/>
          <p:cNvSpPr txBox="1">
            <a:spLocks noChangeArrowheads="1"/>
          </p:cNvSpPr>
          <p:nvPr/>
        </p:nvSpPr>
        <p:spPr bwMode="auto">
          <a:xfrm>
            <a:off x="2432517" y="2802312"/>
            <a:ext cx="1649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举例：</a:t>
            </a:r>
          </a:p>
        </p:txBody>
      </p:sp>
      <p:sp>
        <p:nvSpPr>
          <p:cNvPr id="183304" name="Rectangle 8"/>
          <p:cNvSpPr>
            <a:spLocks noChangeArrowheads="1"/>
          </p:cNvSpPr>
          <p:nvPr/>
        </p:nvSpPr>
        <p:spPr bwMode="auto">
          <a:xfrm>
            <a:off x="3347104" y="3878637"/>
            <a:ext cx="78279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气体绝热自由膨胀的过程具有方向性。</a:t>
            </a:r>
          </a:p>
        </p:txBody>
      </p:sp>
      <p:sp>
        <p:nvSpPr>
          <p:cNvPr id="183305" name="Rectangle 9"/>
          <p:cNvSpPr>
            <a:spLocks noChangeArrowheads="1"/>
          </p:cNvSpPr>
          <p:nvPr/>
        </p:nvSpPr>
        <p:spPr bwMode="auto">
          <a:xfrm>
            <a:off x="3347104" y="5535987"/>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(5)</a:t>
            </a:r>
            <a:r>
              <a:rPr lang="zh-CN" altLang="en-US" sz="2800" dirty="0">
                <a:solidFill>
                  <a:srgbClr val="0000FF"/>
                </a:solidFill>
                <a:ea typeface="微软雅黑" panose="020B0503020204020204" pitchFamily="34" charset="-122"/>
                <a:cs typeface="Times New Roman" panose="02020603050405020304" pitchFamily="18" charset="0"/>
              </a:rPr>
              <a:t>生命过程的方向性。</a:t>
            </a:r>
          </a:p>
        </p:txBody>
      </p:sp>
      <p:sp>
        <p:nvSpPr>
          <p:cNvPr id="183306" name="Rectangle 10"/>
          <p:cNvSpPr>
            <a:spLocks noChangeArrowheads="1"/>
          </p:cNvSpPr>
          <p:nvPr/>
        </p:nvSpPr>
        <p:spPr bwMode="auto">
          <a:xfrm>
            <a:off x="3347104" y="4983537"/>
            <a:ext cx="6400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功热转换的方向性。</a:t>
            </a:r>
          </a:p>
        </p:txBody>
      </p:sp>
      <p:sp>
        <p:nvSpPr>
          <p:cNvPr id="183307" name="Text Box 11"/>
          <p:cNvSpPr txBox="1">
            <a:spLocks noChangeArrowheads="1"/>
          </p:cNvSpPr>
          <p:nvPr/>
        </p:nvSpPr>
        <p:spPr bwMode="auto">
          <a:xfrm>
            <a:off x="3347105" y="4431087"/>
            <a:ext cx="4041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扩散的方向性。</a:t>
            </a:r>
          </a:p>
        </p:txBody>
      </p:sp>
      <p:sp>
        <p:nvSpPr>
          <p:cNvPr id="183308" name="Text Box 12"/>
          <p:cNvSpPr txBox="1">
            <a:spLocks noChangeArrowheads="1"/>
          </p:cNvSpPr>
          <p:nvPr/>
        </p:nvSpPr>
        <p:spPr bwMode="auto">
          <a:xfrm>
            <a:off x="2432518" y="2206720"/>
            <a:ext cx="90916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自发过程</a:t>
            </a:r>
            <a:r>
              <a:rPr lang="zh-CN" altLang="en-US" sz="2800" dirty="0">
                <a:solidFill>
                  <a:srgbClr val="0000FF"/>
                </a:solidFill>
                <a:ea typeface="微软雅黑" panose="020B0503020204020204" pitchFamily="34" charset="-122"/>
                <a:cs typeface="Times New Roman" panose="02020603050405020304" pitchFamily="18" charset="0"/>
              </a:rPr>
              <a:t>：是指在不受外界干扰的条件下进行的过程。</a:t>
            </a:r>
          </a:p>
        </p:txBody>
      </p:sp>
      <p:pic>
        <p:nvPicPr>
          <p:cNvPr id="183310" name="Picture 1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0131" y="397529"/>
            <a:ext cx="4492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81030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withEffect">
                                  <p:stCondLst>
                                    <p:cond delay="0"/>
                                  </p:stCondLst>
                                  <p:childTnLst>
                                    <p:set>
                                      <p:cBhvr>
                                        <p:cTn id="6" dur="1" fill="hold">
                                          <p:stCondLst>
                                            <p:cond delay="0"/>
                                          </p:stCondLst>
                                        </p:cTn>
                                        <p:tgtEl>
                                          <p:spTgt spid="183310"/>
                                        </p:tgtEl>
                                        <p:attrNameLst>
                                          <p:attrName>style.visibility</p:attrName>
                                        </p:attrNameLst>
                                      </p:cBhvr>
                                      <p:to>
                                        <p:strVal val="visible"/>
                                      </p:to>
                                    </p:set>
                                    <p:anim calcmode="lin" valueType="num">
                                      <p:cBhvr additive="base">
                                        <p:cTn id="7" dur="500" fill="hold"/>
                                        <p:tgtEl>
                                          <p:spTgt spid="183310"/>
                                        </p:tgtEl>
                                        <p:attrNameLst>
                                          <p:attrName>ppt_x</p:attrName>
                                        </p:attrNameLst>
                                      </p:cBhvr>
                                      <p:tavLst>
                                        <p:tav tm="0">
                                          <p:val>
                                            <p:strVal val="0-#ppt_w/2"/>
                                          </p:val>
                                        </p:tav>
                                        <p:tav tm="100000">
                                          <p:val>
                                            <p:strVal val="#ppt_x"/>
                                          </p:val>
                                        </p:tav>
                                      </p:tavLst>
                                    </p:anim>
                                    <p:anim calcmode="lin" valueType="num">
                                      <p:cBhvr additive="base">
                                        <p:cTn id="8" dur="500" fill="hold"/>
                                        <p:tgtEl>
                                          <p:spTgt spid="183310"/>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83300">
                                            <p:txEl>
                                              <p:pRg st="0" end="0"/>
                                            </p:txEl>
                                          </p:spTgt>
                                        </p:tgtEl>
                                        <p:attrNameLst>
                                          <p:attrName>style.visibility</p:attrName>
                                        </p:attrNameLst>
                                      </p:cBhvr>
                                      <p:to>
                                        <p:strVal val="visible"/>
                                      </p:to>
                                    </p:set>
                                    <p:animEffect transition="in" filter="wipe(left)">
                                      <p:cBhvr>
                                        <p:cTn id="12" dur="500"/>
                                        <p:tgtEl>
                                          <p:spTgt spid="183300">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01">
                                            <p:txEl>
                                              <p:pRg st="0" end="0"/>
                                            </p:txEl>
                                          </p:spTgt>
                                        </p:tgtEl>
                                        <p:attrNameLst>
                                          <p:attrName>style.visibility</p:attrName>
                                        </p:attrNameLst>
                                      </p:cBhvr>
                                      <p:to>
                                        <p:strVal val="visible"/>
                                      </p:to>
                                    </p:set>
                                    <p:animEffect transition="in" filter="wipe(left)">
                                      <p:cBhvr>
                                        <p:cTn id="17" dur="500"/>
                                        <p:tgtEl>
                                          <p:spTgt spid="183301">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3308">
                                            <p:txEl>
                                              <p:pRg st="0" end="0"/>
                                            </p:txEl>
                                          </p:spTgt>
                                        </p:tgtEl>
                                        <p:attrNameLst>
                                          <p:attrName>style.visibility</p:attrName>
                                        </p:attrNameLst>
                                      </p:cBhvr>
                                      <p:to>
                                        <p:strVal val="visible"/>
                                      </p:to>
                                    </p:set>
                                    <p:animEffect transition="in" filter="wipe(left)">
                                      <p:cBhvr>
                                        <p:cTn id="22" dur="500"/>
                                        <p:tgtEl>
                                          <p:spTgt spid="183308">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3303">
                                            <p:txEl>
                                              <p:pRg st="0" end="0"/>
                                            </p:txEl>
                                          </p:spTgt>
                                        </p:tgtEl>
                                        <p:attrNameLst>
                                          <p:attrName>style.visibility</p:attrName>
                                        </p:attrNameLst>
                                      </p:cBhvr>
                                      <p:to>
                                        <p:strVal val="visible"/>
                                      </p:to>
                                    </p:set>
                                    <p:animEffect transition="in" filter="wipe(left)">
                                      <p:cBhvr>
                                        <p:cTn id="27" dur="500"/>
                                        <p:tgtEl>
                                          <p:spTgt spid="183303">
                                            <p:txEl>
                                              <p:pRg st="0" end="0"/>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3302">
                                            <p:txEl>
                                              <p:pRg st="0" end="0"/>
                                            </p:txEl>
                                          </p:spTgt>
                                        </p:tgtEl>
                                        <p:attrNameLst>
                                          <p:attrName>style.visibility</p:attrName>
                                        </p:attrNameLst>
                                      </p:cBhvr>
                                      <p:to>
                                        <p:strVal val="visible"/>
                                      </p:to>
                                    </p:set>
                                    <p:animEffect transition="in" filter="wipe(left)">
                                      <p:cBhvr>
                                        <p:cTn id="32" dur="500"/>
                                        <p:tgtEl>
                                          <p:spTgt spid="183302">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3304">
                                            <p:txEl>
                                              <p:pRg st="0" end="0"/>
                                            </p:txEl>
                                          </p:spTgt>
                                        </p:tgtEl>
                                        <p:attrNameLst>
                                          <p:attrName>style.visibility</p:attrName>
                                        </p:attrNameLst>
                                      </p:cBhvr>
                                      <p:to>
                                        <p:strVal val="visible"/>
                                      </p:to>
                                    </p:set>
                                    <p:animEffect transition="in" filter="wipe(left)">
                                      <p:cBhvr>
                                        <p:cTn id="37" dur="500"/>
                                        <p:tgtEl>
                                          <p:spTgt spid="183304">
                                            <p:txEl>
                                              <p:pRg st="0" end="0"/>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83307"/>
                                        </p:tgtEl>
                                        <p:attrNameLst>
                                          <p:attrName>style.visibility</p:attrName>
                                        </p:attrNameLst>
                                      </p:cBhvr>
                                      <p:to>
                                        <p:strVal val="visible"/>
                                      </p:to>
                                    </p:set>
                                    <p:anim calcmode="lin" valueType="num">
                                      <p:cBhvr additive="base">
                                        <p:cTn id="42" dur="500" fill="hold"/>
                                        <p:tgtEl>
                                          <p:spTgt spid="183307"/>
                                        </p:tgtEl>
                                        <p:attrNameLst>
                                          <p:attrName>ppt_x</p:attrName>
                                        </p:attrNameLst>
                                      </p:cBhvr>
                                      <p:tavLst>
                                        <p:tav tm="0">
                                          <p:val>
                                            <p:strVal val="0-#ppt_w/2"/>
                                          </p:val>
                                        </p:tav>
                                        <p:tav tm="100000">
                                          <p:val>
                                            <p:strVal val="#ppt_x"/>
                                          </p:val>
                                        </p:tav>
                                      </p:tavLst>
                                    </p:anim>
                                    <p:anim calcmode="lin" valueType="num">
                                      <p:cBhvr additive="base">
                                        <p:cTn id="43" dur="500" fill="hold"/>
                                        <p:tgtEl>
                                          <p:spTgt spid="183307"/>
                                        </p:tgtEl>
                                        <p:attrNameLst>
                                          <p:attrName>ppt_y</p:attrName>
                                        </p:attrNameLst>
                                      </p:cBhvr>
                                      <p:tavLst>
                                        <p:tav tm="0">
                                          <p:val>
                                            <p:strVal val="#ppt_y"/>
                                          </p:val>
                                        </p:tav>
                                        <p:tav tm="100000">
                                          <p:val>
                                            <p:strVal val="#ppt_y"/>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3306">
                                            <p:txEl>
                                              <p:pRg st="0" end="0"/>
                                            </p:txEl>
                                          </p:spTgt>
                                        </p:tgtEl>
                                        <p:attrNameLst>
                                          <p:attrName>style.visibility</p:attrName>
                                        </p:attrNameLst>
                                      </p:cBhvr>
                                      <p:to>
                                        <p:strVal val="visible"/>
                                      </p:to>
                                    </p:set>
                                    <p:animEffect transition="in" filter="wipe(left)">
                                      <p:cBhvr>
                                        <p:cTn id="48" dur="500"/>
                                        <p:tgtEl>
                                          <p:spTgt spid="183306">
                                            <p:txEl>
                                              <p:pRg st="0" end="0"/>
                                            </p:txEl>
                                          </p:spTgt>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3305">
                                            <p:txEl>
                                              <p:pRg st="0" end="0"/>
                                            </p:txEl>
                                          </p:spTgt>
                                        </p:tgtEl>
                                        <p:attrNameLst>
                                          <p:attrName>style.visibility</p:attrName>
                                        </p:attrNameLst>
                                      </p:cBhvr>
                                      <p:to>
                                        <p:strVal val="visible"/>
                                      </p:to>
                                    </p:set>
                                    <p:animEffect transition="in" filter="wipe(left)">
                                      <p:cBhvr>
                                        <p:cTn id="53" dur="500"/>
                                        <p:tgtEl>
                                          <p:spTgt spid="18330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0" grpId="0" build="p" autoUpdateAnimBg="0" advAuto="0"/>
      <p:bldP spid="183301" grpId="0" build="p" autoUpdateAnimBg="0"/>
      <p:bldP spid="183302" grpId="0" build="p" autoUpdateAnimBg="0"/>
      <p:bldP spid="183303" grpId="0" build="p" autoUpdateAnimBg="0"/>
      <p:bldP spid="183304" grpId="0" build="p" autoUpdateAnimBg="0"/>
      <p:bldP spid="183305" grpId="0" build="p" autoUpdateAnimBg="0"/>
      <p:bldP spid="183306" grpId="0" build="p" autoUpdateAnimBg="0"/>
      <p:bldP spid="183307" grpId="0" autoUpdateAnimBg="0"/>
      <p:bldP spid="183308"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3"/>
          <p:cNvSpPr>
            <a:spLocks noChangeArrowheads="1"/>
          </p:cNvSpPr>
          <p:nvPr/>
        </p:nvSpPr>
        <p:spPr bwMode="auto">
          <a:xfrm>
            <a:off x="2133600" y="533401"/>
            <a:ext cx="6267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可逆</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过程与不可逆过程</a:t>
            </a:r>
          </a:p>
        </p:txBody>
      </p:sp>
      <p:grpSp>
        <p:nvGrpSpPr>
          <p:cNvPr id="2" name="组合 11"/>
          <p:cNvGrpSpPr>
            <a:grpSpLocks/>
          </p:cNvGrpSpPr>
          <p:nvPr/>
        </p:nvGrpSpPr>
        <p:grpSpPr bwMode="auto">
          <a:xfrm>
            <a:off x="1981200" y="838200"/>
            <a:ext cx="9334500" cy="3784600"/>
            <a:chOff x="457200" y="838200"/>
            <a:chExt cx="9334500" cy="3276600"/>
          </a:xfrm>
        </p:grpSpPr>
        <p:sp>
          <p:nvSpPr>
            <p:cNvPr id="32781" name="AutoShape 2" descr="画布"/>
            <p:cNvSpPr>
              <a:spLocks noChangeArrowheads="1"/>
            </p:cNvSpPr>
            <p:nvPr/>
          </p:nvSpPr>
          <p:spPr bwMode="auto">
            <a:xfrm>
              <a:off x="457200" y="838200"/>
              <a:ext cx="9334500" cy="32766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782" name="Text Box 4"/>
            <p:cNvSpPr txBox="1">
              <a:spLocks noChangeArrowheads="1"/>
            </p:cNvSpPr>
            <p:nvPr/>
          </p:nvSpPr>
          <p:spPr bwMode="auto">
            <a:xfrm>
              <a:off x="990600" y="1349610"/>
              <a:ext cx="8585200" cy="231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系统经历某一过程发生状态变化后可以恢复原状，并且</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在恢复原状的过程中对外界不产生任何影响</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，这种过程称为可逆过程</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(reversible process)</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如果系统经历某一过程发生状态变化后</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不能恢复原状</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，或者</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当恢复原状时对外界产生了影响</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，这种过程称不可逆过程</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(irreversible process)</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3" name="组合 12"/>
          <p:cNvGrpSpPr>
            <a:grpSpLocks/>
          </p:cNvGrpSpPr>
          <p:nvPr/>
        </p:nvGrpSpPr>
        <p:grpSpPr bwMode="auto">
          <a:xfrm>
            <a:off x="2813050" y="4433886"/>
            <a:ext cx="8502650" cy="523220"/>
            <a:chOff x="971550" y="3860800"/>
            <a:chExt cx="8502650" cy="523220"/>
          </a:xfrm>
        </p:grpSpPr>
        <p:sp>
          <p:nvSpPr>
            <p:cNvPr id="32779" name="Rectangle 5"/>
            <p:cNvSpPr>
              <a:spLocks noChangeArrowheads="1"/>
            </p:cNvSpPr>
            <p:nvPr/>
          </p:nvSpPr>
          <p:spPr bwMode="auto">
            <a:xfrm>
              <a:off x="1403350" y="3860800"/>
              <a:ext cx="8070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准静态过程和无任何能量耗散的过程是可逆过程</a:t>
              </a:r>
            </a:p>
          </p:txBody>
        </p:sp>
        <p:pic>
          <p:nvPicPr>
            <p:cNvPr id="32780" name="Picture 7"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86080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13"/>
          <p:cNvGrpSpPr>
            <a:grpSpLocks/>
          </p:cNvGrpSpPr>
          <p:nvPr/>
        </p:nvGrpSpPr>
        <p:grpSpPr bwMode="auto">
          <a:xfrm>
            <a:off x="2813050" y="5119687"/>
            <a:ext cx="8286751" cy="954107"/>
            <a:chOff x="971550" y="4546600"/>
            <a:chExt cx="8286725" cy="954107"/>
          </a:xfrm>
        </p:grpSpPr>
        <p:sp>
          <p:nvSpPr>
            <p:cNvPr id="32777" name="Rectangle 6"/>
            <p:cNvSpPr>
              <a:spLocks noChangeArrowheads="1"/>
            </p:cNvSpPr>
            <p:nvPr/>
          </p:nvSpPr>
          <p:spPr bwMode="auto">
            <a:xfrm>
              <a:off x="1428728" y="4546600"/>
              <a:ext cx="78295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可逆过程是理想的过程，实际发生的过程都是不可逆过程。</a:t>
              </a:r>
            </a:p>
          </p:txBody>
        </p:sp>
        <p:pic>
          <p:nvPicPr>
            <p:cNvPr id="32778" name="Picture 8"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4581525"/>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6836346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795"/>
                                        </p:tgtEl>
                                        <p:attrNameLst>
                                          <p:attrName>style.visibility</p:attrName>
                                        </p:attrNameLst>
                                      </p:cBhvr>
                                      <p:to>
                                        <p:strVal val="visible"/>
                                      </p:to>
                                    </p:set>
                                    <p:animEffect transition="in" filter="wipe(left)">
                                      <p:cBhvr>
                                        <p:cTn id="7" dur="500"/>
                                        <p:tgtEl>
                                          <p:spTgt spid="3379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3"/>
          <p:cNvSpPr txBox="1">
            <a:spLocks noChangeArrowheads="1"/>
          </p:cNvSpPr>
          <p:nvPr/>
        </p:nvSpPr>
        <p:spPr bwMode="auto">
          <a:xfrm>
            <a:off x="2147888" y="5626100"/>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eaLnBrk="1" hangingPunct="1">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准静态无摩擦过程为可逆过程</a:t>
            </a:r>
          </a:p>
        </p:txBody>
      </p:sp>
      <p:sp>
        <p:nvSpPr>
          <p:cNvPr id="76804" name="Text Box 4"/>
          <p:cNvSpPr txBox="1">
            <a:spLocks noChangeArrowheads="1"/>
          </p:cNvSpPr>
          <p:nvPr/>
        </p:nvSpPr>
        <p:spPr bwMode="auto">
          <a:xfrm>
            <a:off x="2095500" y="1130300"/>
            <a:ext cx="80010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Blip>
                <a:blip r:embed="rId5"/>
              </a:buBlip>
            </a:pPr>
            <a:r>
              <a:rPr lang="en-US" altLang="zh-CN" sz="2400" b="1" dirty="0">
                <a:solidFill>
                  <a:srgbClr val="463634"/>
                </a:solidFill>
              </a:rPr>
              <a:t> </a:t>
            </a:r>
            <a:r>
              <a:rPr lang="zh-CN" altLang="en-US" sz="2800" dirty="0">
                <a:solidFill>
                  <a:srgbClr val="FF0000"/>
                </a:solidFill>
                <a:latin typeface="微软雅黑" panose="020B0503020204020204" pitchFamily="34" charset="-122"/>
                <a:ea typeface="微软雅黑" panose="020B0503020204020204" pitchFamily="34" charset="-122"/>
              </a:rPr>
              <a:t>可逆过程</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在系统状态变化过程中，如果逆过程能重复正过程的每一状态，而不引起其他变化，这样的过程叫做可逆过程。</a:t>
            </a:r>
            <a:endParaRPr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183300" name="Rectangle 5"/>
          <p:cNvSpPr>
            <a:spLocks noChangeArrowheads="1"/>
          </p:cNvSpPr>
          <p:nvPr/>
        </p:nvSpPr>
        <p:spPr bwMode="auto">
          <a:xfrm>
            <a:off x="2095500" y="444501"/>
            <a:ext cx="548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可逆过程与不可逆过程</a:t>
            </a:r>
          </a:p>
        </p:txBody>
      </p:sp>
    </p:spTree>
    <p:controls>
      <mc:AlternateContent xmlns:mc="http://schemas.openxmlformats.org/markup-compatibility/2006">
        <mc:Choice xmlns:v="urn:schemas-microsoft-com:vml" Requires="v">
          <p:control spid="130089" name="ShockwaveFlash1" r:id="rId2" imgW="7772400" imgH="2895480"/>
        </mc:Choice>
        <mc:Fallback>
          <p:control name="ShockwaveFlash1" r:id="rId2" imgW="7772400" imgH="2895480">
            <p:pic>
              <p:nvPicPr>
                <p:cNvPr id="183301" name="ShockwaveFlash1"/>
                <p:cNvPicPr preferRelativeResize="0">
                  <a:picLocks noChangeArrowheads="1" noChangeShapeType="1"/>
                </p:cNvPicPr>
                <p:nvPr/>
              </p:nvPicPr>
              <p:blipFill>
                <a:blip r:embed="rId6"/>
                <a:srcRect/>
                <a:stretch>
                  <a:fillRect/>
                </a:stretch>
              </p:blipFill>
              <p:spPr bwMode="auto">
                <a:xfrm>
                  <a:off x="2095500" y="2578100"/>
                  <a:ext cx="7772400" cy="28956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09909779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6803"/>
                                        </p:tgtEl>
                                        <p:attrNameLst>
                                          <p:attrName>style.visibility</p:attrName>
                                        </p:attrNameLst>
                                      </p:cBhvr>
                                      <p:to>
                                        <p:strVal val="visible"/>
                                      </p:to>
                                    </p:set>
                                    <p:animEffect transition="in" filter="blinds(horizontal)">
                                      <p:cBhvr>
                                        <p:cTn id="7" dur="500"/>
                                        <p:tgtEl>
                                          <p:spTgt spid="768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3" grpId="0" animBg="1" autoUpdateAnimBg="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1725</TotalTime>
  <Words>6720</Words>
  <Application>Microsoft Office PowerPoint</Application>
  <PresentationFormat>宽屏</PresentationFormat>
  <Paragraphs>1389</Paragraphs>
  <Slides>126</Slides>
  <Notes>96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4</vt:i4>
      </vt:variant>
      <vt:variant>
        <vt:lpstr>幻灯片标题</vt:lpstr>
      </vt:variant>
      <vt:variant>
        <vt:i4>126</vt:i4>
      </vt:variant>
    </vt:vector>
  </HeadingPairs>
  <TitlesOfParts>
    <vt:vector size="145" baseType="lpstr">
      <vt:lpstr>等线</vt:lpstr>
      <vt:lpstr>等线 Light</vt:lpstr>
      <vt:lpstr>仿宋_GB2312</vt:lpstr>
      <vt:lpstr>华文行楷</vt:lpstr>
      <vt:lpstr>楷体</vt:lpstr>
      <vt:lpstr>宋体</vt:lpstr>
      <vt:lpstr>微软雅黑</vt:lpstr>
      <vt:lpstr>Arial</vt:lpstr>
      <vt:lpstr>Cambria Math</vt:lpstr>
      <vt:lpstr>Garamond</vt:lpstr>
      <vt:lpstr>Segoe UI Semilight</vt:lpstr>
      <vt:lpstr>Symbol</vt:lpstr>
      <vt:lpstr>Times New Roman</vt:lpstr>
      <vt:lpstr>Wingdings</vt:lpstr>
      <vt:lpstr>1_主题2</vt:lpstr>
      <vt:lpstr>公式</vt:lpstr>
      <vt:lpstr>剪辑</vt:lpstr>
      <vt:lpstr>Equation</vt:lpstr>
      <vt:lpstr>Chart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263</cp:revision>
  <dcterms:created xsi:type="dcterms:W3CDTF">2016-10-12T23:56:00Z</dcterms:created>
  <dcterms:modified xsi:type="dcterms:W3CDTF">2017-07-19T10:46:05Z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